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62" r:id="rId2"/>
  </p:sldMasterIdLst>
  <p:notesMasterIdLst>
    <p:notesMasterId r:id="rId38"/>
  </p:notesMasterIdLst>
  <p:handoutMasterIdLst>
    <p:handoutMasterId r:id="rId39"/>
  </p:handoutMasterIdLst>
  <p:sldIdLst>
    <p:sldId id="256" r:id="rId3"/>
    <p:sldId id="319" r:id="rId4"/>
    <p:sldId id="295" r:id="rId5"/>
    <p:sldId id="296" r:id="rId6"/>
    <p:sldId id="297" r:id="rId7"/>
    <p:sldId id="298" r:id="rId8"/>
    <p:sldId id="294" r:id="rId9"/>
    <p:sldId id="303" r:id="rId10"/>
    <p:sldId id="300" r:id="rId11"/>
    <p:sldId id="299" r:id="rId12"/>
    <p:sldId id="302" r:id="rId13"/>
    <p:sldId id="304" r:id="rId14"/>
    <p:sldId id="322" r:id="rId15"/>
    <p:sldId id="323" r:id="rId16"/>
    <p:sldId id="321" r:id="rId17"/>
    <p:sldId id="334" r:id="rId18"/>
    <p:sldId id="335" r:id="rId19"/>
    <p:sldId id="336" r:id="rId20"/>
    <p:sldId id="337" r:id="rId21"/>
    <p:sldId id="338" r:id="rId22"/>
    <p:sldId id="326" r:id="rId23"/>
    <p:sldId id="328" r:id="rId24"/>
    <p:sldId id="327" r:id="rId25"/>
    <p:sldId id="331" r:id="rId26"/>
    <p:sldId id="332" r:id="rId27"/>
    <p:sldId id="339" r:id="rId28"/>
    <p:sldId id="341" r:id="rId29"/>
    <p:sldId id="342" r:id="rId30"/>
    <p:sldId id="274" r:id="rId31"/>
    <p:sldId id="340" r:id="rId32"/>
    <p:sldId id="267" r:id="rId33"/>
    <p:sldId id="268" r:id="rId34"/>
    <p:sldId id="282" r:id="rId35"/>
    <p:sldId id="277"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content" id="{E75E278A-FF0E-49A4-B170-79828D63BBAD}">
          <p14:sldIdLst>
            <p14:sldId id="256"/>
            <p14:sldId id="319"/>
            <p14:sldId id="295"/>
          </p14:sldIdLst>
        </p14:section>
        <p14:section name="Metric and Ultrametric" id="{BCC2C9B3-14DF-4E6E-9DAB-A9A6975F07BE}">
          <p14:sldIdLst>
            <p14:sldId id="296"/>
            <p14:sldId id="297"/>
            <p14:sldId id="298"/>
          </p14:sldIdLst>
        </p14:section>
        <p14:section name="Ultrametric" id="{9AA20C74-DF44-4C48-8897-BA2CAAAE12A4}">
          <p14:sldIdLst>
            <p14:sldId id="294"/>
            <p14:sldId id="303"/>
            <p14:sldId id="300"/>
            <p14:sldId id="299"/>
            <p14:sldId id="302"/>
            <p14:sldId id="304"/>
            <p14:sldId id="322"/>
            <p14:sldId id="323"/>
            <p14:sldId id="321"/>
            <p14:sldId id="334"/>
            <p14:sldId id="335"/>
            <p14:sldId id="336"/>
            <p14:sldId id="337"/>
            <p14:sldId id="338"/>
          </p14:sldIdLst>
        </p14:section>
        <p14:section name="Ultrametric random walk" id="{6F2AFB35-F077-4D59-9B21-353071065803}">
          <p14:sldIdLst>
            <p14:sldId id="326"/>
            <p14:sldId id="328"/>
            <p14:sldId id="327"/>
            <p14:sldId id="331"/>
            <p14:sldId id="332"/>
            <p14:sldId id="339"/>
          </p14:sldIdLst>
        </p14:section>
        <p14:section name="Complex landscapes" id="{CF28BF3F-0C05-43F8-AC47-5772BFE75827}">
          <p14:sldIdLst>
            <p14:sldId id="341"/>
            <p14:sldId id="342"/>
            <p14:sldId id="274"/>
            <p14:sldId id="340"/>
          </p14:sldIdLst>
        </p14:section>
        <p14:section name="Enzymatic catalysis" id="{B63CBD54-FC3E-403E-B097-D95F2A4BAA0E}">
          <p14:sldIdLst>
            <p14:sldId id="267"/>
            <p14:sldId id="268"/>
            <p14:sldId id="282"/>
            <p14:sldId id="277"/>
            <p14:sldId id="293"/>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2889"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Автор"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4F29"/>
    <a:srgbClr val="000099"/>
    <a:srgbClr val="0033CC"/>
    <a:srgbClr val="3366CC"/>
    <a:srgbClr val="BDD7EE"/>
    <a:srgbClr val="795531"/>
    <a:srgbClr val="D24726"/>
    <a:srgbClr val="00FFFF"/>
    <a:srgbClr val="6600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7037" autoAdjust="0"/>
  </p:normalViewPr>
  <p:slideViewPr>
    <p:cSldViewPr snapToGrid="0">
      <p:cViewPr>
        <p:scale>
          <a:sx n="66" d="100"/>
          <a:sy n="66" d="100"/>
        </p:scale>
        <p:origin x="-726" y="-24"/>
      </p:cViewPr>
      <p:guideLst>
        <p:guide orient="horz" pos="2160"/>
        <p:guide pos="2880"/>
        <p:guide pos="288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56"/>
    </p:cViewPr>
  </p:sorterViewPr>
  <p:notesViewPr>
    <p:cSldViewPr snapToGrid="0">
      <p:cViewPr varScale="1">
        <p:scale>
          <a:sx n="76" d="100"/>
          <a:sy n="76" d="100"/>
        </p:scale>
        <p:origin x="25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15.wmf"/><Relationship Id="rId1" Type="http://schemas.openxmlformats.org/officeDocument/2006/relationships/image" Target="../media/image29.wmf"/><Relationship Id="rId4"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pn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48B867-C0E9-4677-A1E6-26A91062B287}" type="datetimeFigureOut">
              <a:rPr lang="ru-RU" smtClean="0"/>
              <a:pPr/>
              <a:t>19.09.2017</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A45933-9244-4FF4-949C-8BEE462098CB}" type="slidenum">
              <a:rPr lang="ru-RU" smtClean="0"/>
              <a:pPr/>
              <a:t>‹#›</a:t>
            </a:fld>
            <a:endParaRPr lang="ru-RU" dirty="0"/>
          </a:p>
        </p:txBody>
      </p:sp>
    </p:spTree>
    <p:extLst>
      <p:ext uri="{BB962C8B-B14F-4D97-AF65-F5344CB8AC3E}">
        <p14:creationId xmlns:p14="http://schemas.microsoft.com/office/powerpoint/2010/main" val="258876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ru-RU" smtClean="0"/>
              <a:pPr/>
              <a:t>19.09.2017</a:t>
            </a:fld>
            <a:endParaRPr lang="ru-R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ru-RU" smtClean="0"/>
              <a:pPr/>
              <a:t>‹#›</a:t>
            </a:fld>
            <a:endParaRPr lang="ru-RU"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Some people believe that the ultrametric is an exotic metric having nothing to do with the real world. I do not think so. For complex systems, which are characterized by astronomically large number of states and strongly rugged landscapes of control functions, ultrametric geometry is often tern out more usable than Euclidian geometry.</a:t>
            </a:r>
          </a:p>
          <a:p>
            <a:r>
              <a:rPr lang="en-US" dirty="0" smtClean="0"/>
              <a:t> </a:t>
            </a:r>
          </a:p>
          <a:p>
            <a:r>
              <a:rPr lang="en-US" dirty="0" smtClean="0"/>
              <a:t>This is the main thesis of my lecture, and the lecture itself consists of some illustrations of this thesis related to biology.</a:t>
            </a:r>
          </a:p>
          <a:p>
            <a:endParaRPr lang="ru-RU" dirty="0"/>
          </a:p>
        </p:txBody>
      </p:sp>
      <p:sp>
        <p:nvSpPr>
          <p:cNvPr id="4" name="Номер слайда 3"/>
          <p:cNvSpPr>
            <a:spLocks noGrp="1"/>
          </p:cNvSpPr>
          <p:nvPr>
            <p:ph type="sldNum" sz="quarter" idx="10"/>
          </p:nvPr>
        </p:nvSpPr>
        <p:spPr/>
        <p:txBody>
          <a:bodyPr/>
          <a:lstStyle/>
          <a:p>
            <a:fld id="{DF61EA0F-A667-4B49-8422-0062BC55E249}" type="slidenum">
              <a:rPr lang="ru-RU" smtClean="0"/>
              <a:pPr/>
              <a:t>2</a:t>
            </a:fld>
            <a:endParaRPr lang="ru-RU" dirty="0"/>
          </a:p>
        </p:txBody>
      </p:sp>
    </p:spTree>
    <p:extLst>
      <p:ext uri="{BB962C8B-B14F-4D97-AF65-F5344CB8AC3E}">
        <p14:creationId xmlns:p14="http://schemas.microsoft.com/office/powerpoint/2010/main" val="2928049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smtClean="0">
                <a:solidFill>
                  <a:srgbClr val="FFFFFF"/>
                </a:solidFill>
                <a:latin typeface="Times New Roman" pitchFamily="18" charset="0"/>
              </a:defRPr>
            </a:lvl1pPr>
          </a:lstStyle>
          <a:p>
            <a:pPr>
              <a:defRPr/>
            </a:pPr>
            <a:fld id="{37154725-0505-418B-8FBE-5F62A5A0B8E1}" type="datetimeFigureOut">
              <a:rPr lang="ru-RU"/>
              <a:pPr>
                <a:defRPr/>
              </a:pPr>
              <a:t>19.09.2017</a:t>
            </a:fld>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latin typeface="Times New Roman" pitchFamily="18" charset="0"/>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fontAlgn="base">
              <a:spcBef>
                <a:spcPct val="0"/>
              </a:spcBef>
              <a:spcAft>
                <a:spcPct val="0"/>
              </a:spcAft>
              <a:defRPr smtClean="0">
                <a:solidFill>
                  <a:srgbClr val="EBDDC3"/>
                </a:solidFill>
                <a:latin typeface="Times New Roman" pitchFamily="18" charset="0"/>
              </a:defRPr>
            </a:lvl1pPr>
          </a:lstStyle>
          <a:p>
            <a:pPr>
              <a:defRPr/>
            </a:pPr>
            <a:fld id="{F0113EFC-0978-43D6-B6B4-95A11A46D5F9}" type="slidenum">
              <a:rPr lang="ru-RU"/>
              <a:pPr>
                <a:defRPr/>
              </a:pPr>
              <a:t>‹#›</a:t>
            </a:fld>
            <a:endParaRPr lang="ru-RU"/>
          </a:p>
        </p:txBody>
      </p:sp>
    </p:spTree>
    <p:extLst>
      <p:ext uri="{BB962C8B-B14F-4D97-AF65-F5344CB8AC3E}">
        <p14:creationId xmlns:p14="http://schemas.microsoft.com/office/powerpoint/2010/main" val="40710351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solidFill>
                  <a:srgbClr val="775F55"/>
                </a:solidFill>
                <a:latin typeface="Times New Roman" pitchFamily="18" charset="0"/>
              </a:defRPr>
            </a:lvl1pPr>
          </a:lstStyle>
          <a:p>
            <a:pPr>
              <a:defRPr/>
            </a:pPr>
            <a:fld id="{3AF5D591-A4A5-49F3-85F0-7B5D5A437B0B}" type="datetimeFigureOut">
              <a:rPr lang="ru-RU"/>
              <a:pPr>
                <a:defRPr/>
              </a:pPr>
              <a:t>19.09.2017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solidFill>
                  <a:srgbClr val="FFFFFF"/>
                </a:solidFill>
                <a:latin typeface="Times New Roman" pitchFamily="18" charset="0"/>
              </a:defRPr>
            </a:lvl1pPr>
          </a:lstStyle>
          <a:p>
            <a:pPr>
              <a:defRPr/>
            </a:pPr>
            <a:fld id="{A0F009E7-98F3-4DBC-B78A-85FE9A2F7F71}" type="slidenum">
              <a:rPr lang="ru-RU"/>
              <a:pPr>
                <a:defRPr/>
              </a:pPr>
              <a:t>‹#›</a:t>
            </a:fld>
            <a:endParaRPr lang="ru-RU"/>
          </a:p>
        </p:txBody>
      </p:sp>
    </p:spTree>
    <p:extLst>
      <p:ext uri="{BB962C8B-B14F-4D97-AF65-F5344CB8AC3E}">
        <p14:creationId xmlns:p14="http://schemas.microsoft.com/office/powerpoint/2010/main" val="132138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fontAlgn="base">
              <a:spcBef>
                <a:spcPct val="0"/>
              </a:spcBef>
              <a:spcAft>
                <a:spcPct val="0"/>
              </a:spcAft>
              <a:defRPr>
                <a:solidFill>
                  <a:srgbClr val="775F55"/>
                </a:solidFill>
                <a:latin typeface="Times New Roman" pitchFamily="18" charset="0"/>
              </a:defRPr>
            </a:lvl1pPr>
          </a:lstStyle>
          <a:p>
            <a:pPr>
              <a:defRPr/>
            </a:pPr>
            <a:fld id="{8B756398-F843-41EB-937B-1BDF6541A2E2}" type="datetimeFigureOut">
              <a:rPr lang="ru-RU"/>
              <a:pPr>
                <a:defRPr/>
              </a:pPr>
              <a:t>19.09.2017</a:t>
            </a:fld>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solidFill>
                  <a:srgbClr val="FFFFFF"/>
                </a:solidFill>
                <a:latin typeface="Times New Roman" pitchFamily="18" charset="0"/>
              </a:defRPr>
            </a:lvl1pPr>
          </a:lstStyle>
          <a:p>
            <a:pPr>
              <a:defRPr/>
            </a:pPr>
            <a:fld id="{FFE127A2-BA8F-4507-BA6C-BD7EF6A95359}" type="slidenum">
              <a:rPr lang="ru-RU"/>
              <a:pPr>
                <a:defRPr/>
              </a:pPr>
              <a:t>‹#›</a:t>
            </a:fld>
            <a:endParaRPr lang="ru-RU"/>
          </a:p>
        </p:txBody>
      </p:sp>
    </p:spTree>
    <p:extLst>
      <p:ext uri="{BB962C8B-B14F-4D97-AF65-F5344CB8AC3E}">
        <p14:creationId xmlns:p14="http://schemas.microsoft.com/office/powerpoint/2010/main" val="39066794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Объект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solidFill>
                  <a:srgbClr val="775F55"/>
                </a:solidFill>
                <a:latin typeface="Times New Roman" pitchFamily="18" charset="0"/>
              </a:defRPr>
            </a:lvl1pPr>
          </a:lstStyle>
          <a:p>
            <a:pPr>
              <a:defRPr/>
            </a:pPr>
            <a:fld id="{66EABDC7-2637-4218-BC3D-940ABFF2E7B5}" type="datetimeFigureOut">
              <a:rPr lang="ru-RU"/>
              <a:pPr>
                <a:defRPr/>
              </a:pPr>
              <a:t>19.09.2017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smtClean="0">
                <a:solidFill>
                  <a:srgbClr val="FFFFFF"/>
                </a:solidFill>
                <a:latin typeface="Times New Roman" pitchFamily="18" charset="0"/>
              </a:defRPr>
            </a:lvl1pPr>
          </a:lstStyle>
          <a:p>
            <a:pPr>
              <a:defRPr/>
            </a:pPr>
            <a:fld id="{926DEF22-B4F8-4A8D-9301-E710C466F3B9}" type="slidenum">
              <a:rPr lang="ru-RU"/>
              <a:pPr>
                <a:defRPr/>
              </a:pPr>
              <a:t>‹#›</a:t>
            </a:fld>
            <a:endParaRPr lang="ru-RU"/>
          </a:p>
        </p:txBody>
      </p:sp>
    </p:spTree>
    <p:extLst>
      <p:ext uri="{BB962C8B-B14F-4D97-AF65-F5344CB8AC3E}">
        <p14:creationId xmlns:p14="http://schemas.microsoft.com/office/powerpoint/2010/main" val="408118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fontAlgn="base">
              <a:spcBef>
                <a:spcPct val="0"/>
              </a:spcBef>
              <a:spcAft>
                <a:spcPct val="0"/>
              </a:spcAft>
              <a:defRPr>
                <a:solidFill>
                  <a:srgbClr val="775F55"/>
                </a:solidFill>
                <a:latin typeface="Times New Roman" pitchFamily="18" charset="0"/>
              </a:defRPr>
            </a:lvl1pPr>
          </a:lstStyle>
          <a:p>
            <a:pPr>
              <a:defRPr/>
            </a:pPr>
            <a:fld id="{D0ED6CA6-B994-4F20-93F1-E271B0ADD1BD}" type="datetimeFigureOut">
              <a:rPr lang="ru-RU"/>
              <a:pPr>
                <a:defRPr/>
              </a:pPr>
              <a:t>19.09.2017</a:t>
            </a:fld>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smtClean="0">
                <a:solidFill>
                  <a:srgbClr val="FFFFFF"/>
                </a:solidFill>
                <a:latin typeface="Times New Roman" pitchFamily="18" charset="0"/>
              </a:defRPr>
            </a:lvl1pPr>
          </a:lstStyle>
          <a:p>
            <a:pPr>
              <a:defRPr/>
            </a:pPr>
            <a:fld id="{C5B61C37-5135-458C-9A83-AA576F1E84DB}" type="slidenum">
              <a:rPr lang="ru-RU"/>
              <a:pPr>
                <a:defRPr/>
              </a:pPr>
              <a:t>‹#›</a:t>
            </a:fld>
            <a:endParaRPr lang="ru-RU"/>
          </a:p>
        </p:txBody>
      </p:sp>
      <p:sp>
        <p:nvSpPr>
          <p:cNvPr id="9" name="Нижний колонтитул 13"/>
          <p:cNvSpPr>
            <a:spLocks noGrp="1"/>
          </p:cNvSpPr>
          <p:nvPr>
            <p:ph type="ftr" sz="quarter" idx="12"/>
          </p:nvPr>
        </p:nvSpPr>
        <p:spPr/>
        <p:txBody>
          <a:bodyPr/>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Tree>
    <p:extLst>
      <p:ext uri="{BB962C8B-B14F-4D97-AF65-F5344CB8AC3E}">
        <p14:creationId xmlns:p14="http://schemas.microsoft.com/office/powerpoint/2010/main" val="11344821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Объект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fontAlgn="base">
              <a:spcBef>
                <a:spcPct val="0"/>
              </a:spcBef>
              <a:spcAft>
                <a:spcPct val="0"/>
              </a:spcAft>
              <a:defRPr>
                <a:solidFill>
                  <a:srgbClr val="775F55"/>
                </a:solidFill>
                <a:latin typeface="Times New Roman" pitchFamily="18" charset="0"/>
              </a:defRPr>
            </a:lvl1pPr>
          </a:lstStyle>
          <a:p>
            <a:pPr>
              <a:defRPr/>
            </a:pPr>
            <a:fld id="{4E074942-5F5E-45B9-863E-B97702E79EF4}" type="datetimeFigureOut">
              <a:rPr lang="ru-RU"/>
              <a:pPr>
                <a:defRPr/>
              </a:pPr>
              <a:t>19.09.2017</a:t>
            </a:fld>
            <a:endParaRPr lang="ru-RU"/>
          </a:p>
        </p:txBody>
      </p:sp>
      <p:sp>
        <p:nvSpPr>
          <p:cNvPr id="6" name="Номер слайда 9"/>
          <p:cNvSpPr>
            <a:spLocks noGrp="1"/>
          </p:cNvSpPr>
          <p:nvPr>
            <p:ph type="sldNum" sz="quarter" idx="11"/>
          </p:nvPr>
        </p:nvSpPr>
        <p:spPr/>
        <p:txBody>
          <a:bodyPr rtlCol="0"/>
          <a:lstStyle>
            <a:lvl1pPr fontAlgn="base">
              <a:spcBef>
                <a:spcPct val="0"/>
              </a:spcBef>
              <a:spcAft>
                <a:spcPct val="0"/>
              </a:spcAft>
              <a:defRPr>
                <a:solidFill>
                  <a:srgbClr val="FFFFFF"/>
                </a:solidFill>
                <a:latin typeface="Times New Roman" pitchFamily="18" charset="0"/>
              </a:defRPr>
            </a:lvl1pPr>
          </a:lstStyle>
          <a:p>
            <a:pPr>
              <a:defRPr/>
            </a:pPr>
            <a:fld id="{15C9138C-4FD6-4CDA-BBF0-872E417E78F4}" type="slidenum">
              <a:rPr lang="ru-RU"/>
              <a:pPr>
                <a:defRPr/>
              </a:pPr>
              <a:t>‹#›</a:t>
            </a:fld>
            <a:endParaRPr lang="ru-RU"/>
          </a:p>
        </p:txBody>
      </p:sp>
      <p:sp>
        <p:nvSpPr>
          <p:cNvPr id="7" name="Нижний колонтитул 11"/>
          <p:cNvSpPr>
            <a:spLocks noGrp="1"/>
          </p:cNvSpPr>
          <p:nvPr>
            <p:ph type="ftr" sz="quarter" idx="12"/>
          </p:nvPr>
        </p:nvSpPr>
        <p:spPr/>
        <p:txBody>
          <a:bodyPr rtlCol="0"/>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Tree>
    <p:extLst>
      <p:ext uri="{BB962C8B-B14F-4D97-AF65-F5344CB8AC3E}">
        <p14:creationId xmlns:p14="http://schemas.microsoft.com/office/powerpoint/2010/main" val="368163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Объект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fontAlgn="base">
              <a:spcBef>
                <a:spcPct val="0"/>
              </a:spcBef>
              <a:spcAft>
                <a:spcPct val="0"/>
              </a:spcAft>
              <a:defRPr>
                <a:solidFill>
                  <a:srgbClr val="775F55"/>
                </a:solidFill>
                <a:latin typeface="Times New Roman" pitchFamily="18" charset="0"/>
              </a:defRPr>
            </a:lvl1pPr>
          </a:lstStyle>
          <a:p>
            <a:pPr>
              <a:defRPr/>
            </a:pPr>
            <a:fld id="{CD7F0EAA-918B-4F1B-BB4C-CFB8CC377759}" type="datetimeFigureOut">
              <a:rPr lang="ru-RU"/>
              <a:pPr>
                <a:defRPr/>
              </a:pPr>
              <a:t>19.09.2017</a:t>
            </a:fld>
            <a:endParaRPr lang="ru-RU"/>
          </a:p>
        </p:txBody>
      </p:sp>
      <p:sp>
        <p:nvSpPr>
          <p:cNvPr id="8" name="Номер слайда 11"/>
          <p:cNvSpPr>
            <a:spLocks noGrp="1"/>
          </p:cNvSpPr>
          <p:nvPr>
            <p:ph type="sldNum" sz="quarter" idx="11"/>
          </p:nvPr>
        </p:nvSpPr>
        <p:spPr/>
        <p:txBody>
          <a:bodyPr rtlCol="0"/>
          <a:lstStyle>
            <a:lvl1pPr fontAlgn="base">
              <a:spcBef>
                <a:spcPct val="0"/>
              </a:spcBef>
              <a:spcAft>
                <a:spcPct val="0"/>
              </a:spcAft>
              <a:defRPr>
                <a:solidFill>
                  <a:srgbClr val="FFFFFF"/>
                </a:solidFill>
                <a:latin typeface="Times New Roman" pitchFamily="18" charset="0"/>
              </a:defRPr>
            </a:lvl1pPr>
          </a:lstStyle>
          <a:p>
            <a:pPr>
              <a:defRPr/>
            </a:pPr>
            <a:fld id="{60D913C4-B0E8-4C1F-A8AC-228B9840652C}" type="slidenum">
              <a:rPr lang="ru-RU"/>
              <a:pPr>
                <a:defRPr/>
              </a:pPr>
              <a:t>‹#›</a:t>
            </a:fld>
            <a:endParaRPr lang="ru-RU"/>
          </a:p>
        </p:txBody>
      </p:sp>
      <p:sp>
        <p:nvSpPr>
          <p:cNvPr id="9" name="Нижний колонтитул 13"/>
          <p:cNvSpPr>
            <a:spLocks noGrp="1"/>
          </p:cNvSpPr>
          <p:nvPr>
            <p:ph type="ftr" sz="quarter" idx="12"/>
          </p:nvPr>
        </p:nvSpPr>
        <p:spPr/>
        <p:txBody>
          <a:bodyPr rtlCol="0"/>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Tree>
    <p:extLst>
      <p:ext uri="{BB962C8B-B14F-4D97-AF65-F5344CB8AC3E}">
        <p14:creationId xmlns:p14="http://schemas.microsoft.com/office/powerpoint/2010/main" val="46384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fontAlgn="base">
              <a:spcBef>
                <a:spcPct val="0"/>
              </a:spcBef>
              <a:spcAft>
                <a:spcPct val="0"/>
              </a:spcAft>
              <a:defRPr>
                <a:solidFill>
                  <a:srgbClr val="775F55"/>
                </a:solidFill>
                <a:latin typeface="Times New Roman" pitchFamily="18" charset="0"/>
              </a:defRPr>
            </a:lvl1pPr>
          </a:lstStyle>
          <a:p>
            <a:pPr>
              <a:defRPr/>
            </a:pPr>
            <a:fld id="{34BF0A73-D1A5-4074-BEA0-38137C7B443B}" type="datetimeFigureOut">
              <a:rPr lang="ru-RU"/>
              <a:pPr>
                <a:defRPr/>
              </a:pPr>
              <a:t>19.09.2017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smtClean="0">
                <a:solidFill>
                  <a:srgbClr val="FFFFFF"/>
                </a:solidFill>
                <a:latin typeface="Times New Roman" pitchFamily="18" charset="0"/>
              </a:defRPr>
            </a:lvl1pPr>
          </a:lstStyle>
          <a:p>
            <a:pPr>
              <a:defRPr/>
            </a:pPr>
            <a:fld id="{4569AB12-EE2B-476F-8167-525C5B640E3B}" type="slidenum">
              <a:rPr lang="ru-RU"/>
              <a:pPr>
                <a:defRPr/>
              </a:pPr>
              <a:t>‹#›</a:t>
            </a:fld>
            <a:endParaRPr lang="ru-RU"/>
          </a:p>
        </p:txBody>
      </p:sp>
    </p:spTree>
    <p:extLst>
      <p:ext uri="{BB962C8B-B14F-4D97-AF65-F5344CB8AC3E}">
        <p14:creationId xmlns:p14="http://schemas.microsoft.com/office/powerpoint/2010/main" val="65216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solidFill>
                  <a:srgbClr val="775F55"/>
                </a:solidFill>
                <a:latin typeface="Times New Roman" pitchFamily="18" charset="0"/>
              </a:defRPr>
            </a:lvl1pPr>
          </a:lstStyle>
          <a:p>
            <a:pPr>
              <a:defRPr/>
            </a:pPr>
            <a:fld id="{6B9F7F99-66B6-49D0-A7C5-CE31279F7A1D}" type="datetimeFigureOut">
              <a:rPr lang="ru-RU"/>
              <a:pPr>
                <a:defRPr/>
              </a:pPr>
              <a:t>19.09.2017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fontAlgn="base">
              <a:spcBef>
                <a:spcPct val="0"/>
              </a:spcBef>
              <a:spcAft>
                <a:spcPct val="0"/>
              </a:spcAft>
              <a:defRPr smtClean="0">
                <a:solidFill>
                  <a:srgbClr val="775F55"/>
                </a:solidFill>
                <a:latin typeface="Times New Roman" pitchFamily="18" charset="0"/>
              </a:defRPr>
            </a:lvl1pPr>
          </a:lstStyle>
          <a:p>
            <a:pPr>
              <a:defRPr/>
            </a:pPr>
            <a:fld id="{94FDB001-48B6-4071-92F5-91097C3955F6}" type="slidenum">
              <a:rPr lang="ru-RU"/>
              <a:pPr>
                <a:defRPr/>
              </a:pPr>
              <a:t>‹#›</a:t>
            </a:fld>
            <a:endParaRPr lang="ru-RU"/>
          </a:p>
        </p:txBody>
      </p:sp>
    </p:spTree>
    <p:extLst>
      <p:ext uri="{BB962C8B-B14F-4D97-AF65-F5344CB8AC3E}">
        <p14:creationId xmlns:p14="http://schemas.microsoft.com/office/powerpoint/2010/main" val="42488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fontAlgn="base">
              <a:spcBef>
                <a:spcPct val="0"/>
              </a:spcBef>
              <a:spcAft>
                <a:spcPct val="0"/>
              </a:spcAft>
              <a:defRPr>
                <a:solidFill>
                  <a:srgbClr val="775F55"/>
                </a:solidFill>
                <a:latin typeface="Times New Roman" pitchFamily="18" charset="0"/>
              </a:defRPr>
            </a:lvl1pPr>
          </a:lstStyle>
          <a:p>
            <a:pPr>
              <a:defRPr/>
            </a:pPr>
            <a:fld id="{1AEE495A-B0A8-4C53-802F-BC3B900AAF5E}" type="datetimeFigureOut">
              <a:rPr lang="ru-RU"/>
              <a:pPr>
                <a:defRPr/>
              </a:pPr>
              <a:t>19.09.2017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smtClean="0">
                <a:solidFill>
                  <a:srgbClr val="FFFFFF"/>
                </a:solidFill>
                <a:latin typeface="Times New Roman" pitchFamily="18" charset="0"/>
              </a:defRPr>
            </a:lvl1pPr>
          </a:lstStyle>
          <a:p>
            <a:pPr>
              <a:defRPr/>
            </a:pPr>
            <a:fld id="{BA542B29-19A7-4AB9-A3AA-217BE7BC5737}" type="slidenum">
              <a:rPr lang="ru-RU"/>
              <a:pPr>
                <a:defRPr/>
              </a:pPr>
              <a:t>‹#›</a:t>
            </a:fld>
            <a:endParaRPr lang="ru-RU"/>
          </a:p>
        </p:txBody>
      </p:sp>
    </p:spTree>
    <p:extLst>
      <p:ext uri="{BB962C8B-B14F-4D97-AF65-F5344CB8AC3E}">
        <p14:creationId xmlns:p14="http://schemas.microsoft.com/office/powerpoint/2010/main" val="8231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5" name="Прямоугольник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оугольник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fontAlgn="base">
              <a:spcBef>
                <a:spcPct val="0"/>
              </a:spcBef>
              <a:spcAft>
                <a:spcPct val="0"/>
              </a:spcAft>
              <a:defRPr>
                <a:solidFill>
                  <a:srgbClr val="775F55"/>
                </a:solidFill>
                <a:latin typeface="Times New Roman" pitchFamily="18" charset="0"/>
              </a:defRPr>
            </a:lvl1pPr>
          </a:lstStyle>
          <a:p>
            <a:pPr>
              <a:defRPr/>
            </a:pPr>
            <a:fld id="{C2DBCC8A-E292-4732-B690-3D86CFD94B19}" type="datetimeFigureOut">
              <a:rPr lang="ru-RU"/>
              <a:pPr>
                <a:defRPr/>
              </a:pPr>
              <a:t>19.09.2017</a:t>
            </a:fld>
            <a:endParaRPr lang="ru-RU"/>
          </a:p>
        </p:txBody>
      </p:sp>
      <p:sp>
        <p:nvSpPr>
          <p:cNvPr id="10" name="Номер слайда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smtClean="0">
                <a:solidFill>
                  <a:srgbClr val="FFFFFF"/>
                </a:solidFill>
                <a:latin typeface="Times New Roman" pitchFamily="18" charset="0"/>
              </a:defRPr>
            </a:lvl1pPr>
          </a:lstStyle>
          <a:p>
            <a:pPr>
              <a:defRPr/>
            </a:pPr>
            <a:fld id="{2ADB4A31-AFA5-4424-9B54-65ED4B8A952E}"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solidFill>
                  <a:srgbClr val="775F55"/>
                </a:solidFill>
                <a:latin typeface="Times New Roman" pitchFamily="18" charset="0"/>
              </a:defRPr>
            </a:lvl1pPr>
          </a:lstStyle>
          <a:p>
            <a:pPr>
              <a:defRPr/>
            </a:pPr>
            <a:endParaRPr lang="ru-RU"/>
          </a:p>
        </p:txBody>
      </p:sp>
    </p:spTree>
    <p:extLst>
      <p:ext uri="{BB962C8B-B14F-4D97-AF65-F5344CB8AC3E}">
        <p14:creationId xmlns:p14="http://schemas.microsoft.com/office/powerpoint/2010/main" val="6244878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Заголовок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8195" name="Текст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prstClr val="black">
                    <a:tint val="75000"/>
                  </a:prstClr>
                </a:solidFill>
                <a:latin typeface="Calibri"/>
              </a:defRPr>
            </a:lvl1pPr>
          </a:lstStyle>
          <a:p>
            <a:pPr>
              <a:defRPr/>
            </a:pPr>
            <a:fld id="{1B19FA86-5658-4BC7-ADD5-BB103E25A988}" type="datetimeFigureOut">
              <a:rPr lang="ru-RU"/>
              <a:pPr>
                <a:defRPr/>
              </a:pPr>
              <a:t>19.09.2017</a:t>
            </a:fld>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prstClr val="black">
                    <a:tint val="75000"/>
                  </a:prstClr>
                </a:solidFill>
                <a:latin typeface="Calibri"/>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prstClr val="black">
                    <a:tint val="75000"/>
                  </a:prstClr>
                </a:solidFill>
                <a:latin typeface="Calibri"/>
              </a:defRPr>
            </a:lvl1pPr>
          </a:lstStyle>
          <a:p>
            <a:pPr>
              <a:defRPr/>
            </a:pPr>
            <a:fld id="{C256A57A-95F2-4327-BC8E-1FC5680B99E5}" type="slidenum">
              <a:rPr lang="ru-RU"/>
              <a:pPr>
                <a:defRPr/>
              </a:pPr>
              <a:t>‹#›</a:t>
            </a:fld>
            <a:endParaRPr lang="ru-RU"/>
          </a:p>
        </p:txBody>
      </p:sp>
    </p:spTree>
    <p:extLst>
      <p:ext uri="{BB962C8B-B14F-4D97-AF65-F5344CB8AC3E}">
        <p14:creationId xmlns:p14="http://schemas.microsoft.com/office/powerpoint/2010/main" val="346653793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4.bin"/><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hyperlink" Target="https://arxiv.org/abs/1509.01407"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5.wmf"/><Relationship Id="rId5" Type="http://schemas.openxmlformats.org/officeDocument/2006/relationships/oleObject" Target="../embeddings/oleObject26.bin"/><Relationship Id="rId10" Type="http://schemas.openxmlformats.org/officeDocument/2006/relationships/image" Target="../media/image31.wmf"/><Relationship Id="rId4" Type="http://schemas.openxmlformats.org/officeDocument/2006/relationships/image" Target="../media/image29.wmf"/><Relationship Id="rId9"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2.wmf"/><Relationship Id="rId5" Type="http://schemas.openxmlformats.org/officeDocument/2006/relationships/oleObject" Target="../embeddings/oleObject30.bin"/><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oleObject" Target="../embeddings/oleObject32.bin"/><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5.wmf"/><Relationship Id="rId5" Type="http://schemas.openxmlformats.org/officeDocument/2006/relationships/oleObject" Target="../embeddings/oleObject33.bin"/><Relationship Id="rId4" Type="http://schemas.openxmlformats.org/officeDocument/2006/relationships/image" Target="../media/image34.wmf"/><Relationship Id="rId9"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8.wmf"/><Relationship Id="rId5" Type="http://schemas.openxmlformats.org/officeDocument/2006/relationships/oleObject" Target="../embeddings/oleObject36.bin"/><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0.wmf"/><Relationship Id="rId5" Type="http://schemas.openxmlformats.org/officeDocument/2006/relationships/oleObject" Target="../embeddings/oleObject38.bin"/><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3.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image" Target="../media/image48.png"/><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42.bin"/><Relationship Id="rId14" Type="http://schemas.openxmlformats.org/officeDocument/2006/relationships/image" Target="../media/image4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0.wmf"/><Relationship Id="rId5" Type="http://schemas.openxmlformats.org/officeDocument/2006/relationships/oleObject" Target="../embeddings/oleObject46.bin"/><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2.wmf"/><Relationship Id="rId5" Type="http://schemas.openxmlformats.org/officeDocument/2006/relationships/oleObject" Target="../embeddings/oleObject48.bin"/><Relationship Id="rId4" Type="http://schemas.openxmlformats.org/officeDocument/2006/relationships/image" Target="../media/image51.wmf"/></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0.bin"/><Relationship Id="rId5" Type="http://schemas.openxmlformats.org/officeDocument/2006/relationships/image" Target="../media/image53.wmf"/><Relationship Id="rId4" Type="http://schemas.openxmlformats.org/officeDocument/2006/relationships/oleObject" Target="../embeddings/oleObject49.bin"/></Relationships>
</file>

<file path=ppt/slides/_rels/slide34.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5.png"/><Relationship Id="rId3" Type="http://schemas.openxmlformats.org/officeDocument/2006/relationships/image" Target="../media/image57.png"/><Relationship Id="rId7" Type="http://schemas.openxmlformats.org/officeDocument/2006/relationships/image" Target="../media/image61.jpeg"/><Relationship Id="rId12"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0.jpeg"/><Relationship Id="rId11" Type="http://schemas.openxmlformats.org/officeDocument/2006/relationships/image" Target="../media/image56.wmf"/><Relationship Id="rId5" Type="http://schemas.openxmlformats.org/officeDocument/2006/relationships/image" Target="../media/image59.png"/><Relationship Id="rId10" Type="http://schemas.openxmlformats.org/officeDocument/2006/relationships/oleObject" Target="../embeddings/oleObject51.bin"/><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 Id="rId9"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51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28510" y="2755739"/>
            <a:ext cx="6114006" cy="1324667"/>
          </a:xfrm>
        </p:spPr>
        <p:txBody>
          <a:bodyPr/>
          <a:lstStyle/>
          <a:p>
            <a:pPr>
              <a:spcBef>
                <a:spcPts val="0"/>
              </a:spcBef>
            </a:pPr>
            <a:r>
              <a:rPr lang="en-US" sz="3200" b="1" dirty="0">
                <a:solidFill>
                  <a:schemeClr val="bg1"/>
                </a:solidFill>
              </a:rPr>
              <a:t>Ultrametricity </a:t>
            </a: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in </a:t>
            </a:r>
            <a:r>
              <a:rPr lang="en-US" sz="3200" b="1" dirty="0">
                <a:solidFill>
                  <a:schemeClr val="bg1"/>
                </a:solidFill>
              </a:rPr>
              <a:t>the context of biology </a:t>
            </a:r>
            <a:endParaRPr lang="ru-RU" sz="3200" dirty="0">
              <a:solidFill>
                <a:schemeClr val="bg1"/>
              </a:solidFill>
              <a:latin typeface="Segoe UI Light"/>
            </a:endParaRPr>
          </a:p>
        </p:txBody>
      </p:sp>
      <p:sp>
        <p:nvSpPr>
          <p:cNvPr id="3" name="Подзаголовок 2"/>
          <p:cNvSpPr>
            <a:spLocks noGrp="1"/>
          </p:cNvSpPr>
          <p:nvPr>
            <p:ph type="subTitle" idx="1"/>
          </p:nvPr>
        </p:nvSpPr>
        <p:spPr>
          <a:xfrm>
            <a:off x="2380343" y="5944085"/>
            <a:ext cx="6763657" cy="776030"/>
          </a:xfrm>
        </p:spPr>
        <p:txBody>
          <a:bodyPr>
            <a:normAutofit fontScale="55000" lnSpcReduction="20000"/>
          </a:bodyPr>
          <a:lstStyle/>
          <a:p>
            <a:pPr>
              <a:lnSpc>
                <a:spcPct val="150000"/>
              </a:lnSpc>
              <a:spcBef>
                <a:spcPts val="4"/>
              </a:spcBef>
            </a:pPr>
            <a:r>
              <a:rPr lang="en-US" sz="3300" b="1" dirty="0" err="1" smtClean="0">
                <a:latin typeface="Calibri" panose="020F0502020204030204" pitchFamily="34" charset="0"/>
                <a:cs typeface="Calibri" panose="020F0502020204030204" pitchFamily="34" charset="0"/>
              </a:rPr>
              <a:t>Vladik</a:t>
            </a:r>
            <a:r>
              <a:rPr lang="en-US" sz="3300" b="1" dirty="0" smtClean="0">
                <a:latin typeface="Calibri" panose="020F0502020204030204" pitchFamily="34" charset="0"/>
                <a:cs typeface="Calibri" panose="020F0502020204030204" pitchFamily="34" charset="0"/>
              </a:rPr>
              <a:t> </a:t>
            </a:r>
            <a:r>
              <a:rPr lang="en-US" sz="3300" b="1" dirty="0" err="1" smtClean="0">
                <a:latin typeface="Calibri" panose="020F0502020204030204" pitchFamily="34" charset="0"/>
                <a:cs typeface="Calibri" panose="020F0502020204030204" pitchFamily="34" charset="0"/>
              </a:rPr>
              <a:t>Avetisov</a:t>
            </a:r>
            <a:endParaRPr lang="en-US" sz="3300" b="1" dirty="0" smtClean="0">
              <a:latin typeface="Calibri" panose="020F0502020204030204" pitchFamily="34" charset="0"/>
              <a:cs typeface="Calibri" panose="020F0502020204030204" pitchFamily="34" charset="0"/>
            </a:endParaRPr>
          </a:p>
          <a:p>
            <a:pPr>
              <a:lnSpc>
                <a:spcPct val="150000"/>
              </a:lnSpc>
              <a:spcBef>
                <a:spcPts val="4"/>
              </a:spcBef>
            </a:pPr>
            <a:r>
              <a:rPr lang="en-US" b="1" i="1" dirty="0" smtClean="0">
                <a:latin typeface="Calibri" panose="020F0502020204030204" pitchFamily="34" charset="0"/>
                <a:cs typeface="Calibri" panose="020F0502020204030204" pitchFamily="34" charset="0"/>
              </a:rPr>
              <a:t>The </a:t>
            </a:r>
            <a:r>
              <a:rPr lang="en-US" b="1" i="1" dirty="0">
                <a:latin typeface="Calibri" panose="020F0502020204030204" pitchFamily="34" charset="0"/>
                <a:cs typeface="Calibri" panose="020F0502020204030204" pitchFamily="34" charset="0"/>
              </a:rPr>
              <a:t>Semenov Institute of Chemical Physics of the Russian Academy of Sciences, Moscow</a:t>
            </a:r>
          </a:p>
        </p:txBody>
      </p:sp>
      <p:grpSp>
        <p:nvGrpSpPr>
          <p:cNvPr id="4" name="Группа 3"/>
          <p:cNvGrpSpPr/>
          <p:nvPr/>
        </p:nvGrpSpPr>
        <p:grpSpPr>
          <a:xfrm>
            <a:off x="6095862" y="385513"/>
            <a:ext cx="2712761" cy="1414594"/>
            <a:chOff x="6024142" y="968219"/>
            <a:chExt cx="2712761" cy="1414594"/>
          </a:xfrm>
        </p:grpSpPr>
        <p:pic>
          <p:nvPicPr>
            <p:cNvPr id="5" name="Рисунок 4"/>
            <p:cNvPicPr>
              <a:picLocks noChangeAspect="1"/>
            </p:cNvPicPr>
            <p:nvPr/>
          </p:nvPicPr>
          <p:blipFill>
            <a:blip r:embed="rId3"/>
            <a:stretch>
              <a:fillRect/>
            </a:stretch>
          </p:blipFill>
          <p:spPr>
            <a:xfrm>
              <a:off x="6024142" y="968219"/>
              <a:ext cx="2712761" cy="768263"/>
            </a:xfrm>
            <a:prstGeom prst="rect">
              <a:avLst/>
            </a:prstGeom>
          </p:spPr>
        </p:pic>
        <p:sp>
          <p:nvSpPr>
            <p:cNvPr id="6" name="TextBox 5"/>
            <p:cNvSpPr txBox="1"/>
            <p:nvPr/>
          </p:nvSpPr>
          <p:spPr>
            <a:xfrm>
              <a:off x="6024142" y="1736482"/>
              <a:ext cx="2672861" cy="646331"/>
            </a:xfrm>
            <a:prstGeom prst="rect">
              <a:avLst/>
            </a:prstGeom>
            <a:noFill/>
          </p:spPr>
          <p:txBody>
            <a:bodyPr wrap="square" rtlCol="0">
              <a:spAutoFit/>
            </a:bodyPr>
            <a:lstStyle/>
            <a:p>
              <a:pPr algn="ctr"/>
              <a:r>
                <a:rPr lang="en-US" sz="1200" b="1" dirty="0">
                  <a:solidFill>
                    <a:srgbClr val="FFFF00"/>
                  </a:solidFill>
                </a:rPr>
                <a:t>Theory and Modeling of Complex Systems in Life Sciences,</a:t>
              </a:r>
            </a:p>
            <a:p>
              <a:pPr algn="ctr"/>
              <a:r>
                <a:rPr lang="en-US" sz="1200" b="1" dirty="0">
                  <a:solidFill>
                    <a:srgbClr val="FFFF00"/>
                  </a:solidFill>
                </a:rPr>
                <a:t>St. Petersburg, 18-21 September, 2017</a:t>
              </a:r>
              <a:endParaRPr lang="ru-RU" sz="1200" b="1" dirty="0">
                <a:solidFill>
                  <a:srgbClr val="FFFF00"/>
                </a:solidFill>
              </a:endParaRPr>
            </a:p>
          </p:txBody>
        </p:sp>
      </p:gr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8440" y="434567"/>
            <a:ext cx="2891160" cy="474742"/>
          </a:xfrm>
        </p:spPr>
        <p:txBody>
          <a:bodyPr>
            <a:noAutofit/>
          </a:bodyPr>
          <a:lstStyle/>
          <a:p>
            <a:r>
              <a:rPr lang="en-US" sz="2000" b="1" dirty="0" smtClean="0">
                <a:solidFill>
                  <a:srgbClr val="734F29"/>
                </a:solidFill>
              </a:rPr>
              <a:t>Ultrametric geometry</a:t>
            </a:r>
            <a:endParaRPr lang="ru-RU" sz="2000" b="1" dirty="0">
              <a:solidFill>
                <a:schemeClr val="bg1"/>
              </a:solidFill>
            </a:endParaRPr>
          </a:p>
        </p:txBody>
      </p:sp>
      <p:sp>
        <p:nvSpPr>
          <p:cNvPr id="44" name="Прямоугольник 43"/>
          <p:cNvSpPr/>
          <p:nvPr/>
        </p:nvSpPr>
        <p:spPr>
          <a:xfrm>
            <a:off x="3511572" y="4712219"/>
            <a:ext cx="4879953" cy="523220"/>
          </a:xfrm>
          <a:prstGeom prst="rect">
            <a:avLst/>
          </a:prstGeom>
        </p:spPr>
        <p:txBody>
          <a:bodyPr wrap="square">
            <a:spAutoFit/>
          </a:bodyPr>
          <a:lstStyle/>
          <a:p>
            <a:r>
              <a:rPr lang="en-US" sz="1400" b="1" dirty="0" smtClean="0">
                <a:solidFill>
                  <a:srgbClr val="C00000"/>
                </a:solidFill>
              </a:rPr>
              <a:t>Any </a:t>
            </a:r>
            <a:r>
              <a:rPr lang="en-US" sz="1400" b="1" dirty="0">
                <a:solidFill>
                  <a:srgbClr val="C00000"/>
                </a:solidFill>
              </a:rPr>
              <a:t>ultrametric ball can be completely covered by a finite number of </a:t>
            </a:r>
            <a:r>
              <a:rPr lang="en-US" sz="1400" b="1" dirty="0" smtClean="0">
                <a:solidFill>
                  <a:srgbClr val="C00000"/>
                </a:solidFill>
              </a:rPr>
              <a:t>non-intersecting smaller balls. </a:t>
            </a:r>
            <a:endParaRPr lang="ru-RU" sz="1400" b="1" dirty="0">
              <a:solidFill>
                <a:srgbClr val="C00000"/>
              </a:solidFill>
            </a:endParaRPr>
          </a:p>
        </p:txBody>
      </p:sp>
      <p:grpSp>
        <p:nvGrpSpPr>
          <p:cNvPr id="152" name="Группа 151"/>
          <p:cNvGrpSpPr/>
          <p:nvPr/>
        </p:nvGrpSpPr>
        <p:grpSpPr>
          <a:xfrm>
            <a:off x="739955" y="2731831"/>
            <a:ext cx="2299081" cy="2709744"/>
            <a:chOff x="2849063" y="2703661"/>
            <a:chExt cx="2829844" cy="3420770"/>
          </a:xfrm>
        </p:grpSpPr>
        <p:sp>
          <p:nvSpPr>
            <p:cNvPr id="115" name="Oval 2"/>
            <p:cNvSpPr>
              <a:spLocks noChangeArrowheads="1"/>
            </p:cNvSpPr>
            <p:nvPr/>
          </p:nvSpPr>
          <p:spPr bwMode="auto">
            <a:xfrm>
              <a:off x="2849063" y="2703661"/>
              <a:ext cx="2829844" cy="3377304"/>
            </a:xfrm>
            <a:prstGeom prst="ellipse">
              <a:avLst/>
            </a:prstGeom>
            <a:gradFill rotWithShape="1">
              <a:gsLst>
                <a:gs pos="0">
                  <a:srgbClr val="CCE7EA"/>
                </a:gs>
                <a:gs pos="100000">
                  <a:srgbClr val="CCE7EA">
                    <a:gamma/>
                    <a:shade val="54510"/>
                    <a:invGamma/>
                  </a:srgbClr>
                </a:gs>
              </a:gsLst>
              <a:path path="shape">
                <a:fillToRect l="50000" t="50000" r="50000" b="50000"/>
              </a:path>
            </a:gradFill>
            <a:ln w="3175">
              <a:solidFill>
                <a:srgbClr val="D6ECEE"/>
              </a:solidFill>
              <a:round/>
              <a:headEnd/>
              <a:tailEnd/>
            </a:ln>
            <a:effectLst/>
          </p:spPr>
          <p:txBody>
            <a:bodyPr wrap="none" anchor="ctr"/>
            <a:lstStyle/>
            <a:p>
              <a:pPr>
                <a:defRPr/>
              </a:pPr>
              <a:endParaRPr lang="ru-RU" sz="1350" kern="0">
                <a:solidFill>
                  <a:prstClr val="black"/>
                </a:solidFill>
              </a:endParaRPr>
            </a:p>
          </p:txBody>
        </p:sp>
        <p:sp>
          <p:nvSpPr>
            <p:cNvPr id="116" name="Oval 3"/>
            <p:cNvSpPr>
              <a:spLocks noChangeArrowheads="1"/>
            </p:cNvSpPr>
            <p:nvPr/>
          </p:nvSpPr>
          <p:spPr bwMode="auto">
            <a:xfrm rot="3877220">
              <a:off x="3587285" y="3125820"/>
              <a:ext cx="2134750" cy="1362423"/>
            </a:xfrm>
            <a:prstGeom prst="ellipse">
              <a:avLst/>
            </a:prstGeom>
            <a:gradFill rotWithShape="1">
              <a:gsLst>
                <a:gs pos="0">
                  <a:srgbClr val="CCE7EA"/>
                </a:gs>
                <a:gs pos="100000">
                  <a:srgbClr val="CCE7EA">
                    <a:gamma/>
                    <a:shade val="54510"/>
                    <a:invGamma/>
                  </a:srgbClr>
                </a:gs>
              </a:gsLst>
              <a:path path="shape">
                <a:fillToRect l="50000" t="50000" r="50000" b="50000"/>
              </a:path>
            </a:gradFill>
            <a:ln w="38100">
              <a:solidFill>
                <a:srgbClr val="FF0066"/>
              </a:solidFill>
              <a:prstDash val="lgDash"/>
              <a:round/>
              <a:headEnd/>
              <a:tailEnd/>
            </a:ln>
            <a:effectLst/>
          </p:spPr>
          <p:txBody>
            <a:bodyPr wrap="none" anchor="ctr"/>
            <a:lstStyle/>
            <a:p>
              <a:pPr>
                <a:defRPr/>
              </a:pPr>
              <a:endParaRPr lang="ru-RU" sz="1350" kern="0">
                <a:solidFill>
                  <a:prstClr val="black"/>
                </a:solidFill>
              </a:endParaRPr>
            </a:p>
          </p:txBody>
        </p:sp>
        <p:sp>
          <p:nvSpPr>
            <p:cNvPr id="131" name="Oval 18"/>
            <p:cNvSpPr>
              <a:spLocks noChangeArrowheads="1"/>
            </p:cNvSpPr>
            <p:nvPr/>
          </p:nvSpPr>
          <p:spPr bwMode="auto">
            <a:xfrm rot="14060871">
              <a:off x="2726590" y="4366671"/>
              <a:ext cx="2150077" cy="1365443"/>
            </a:xfrm>
            <a:prstGeom prst="ellipse">
              <a:avLst/>
            </a:prstGeom>
            <a:gradFill rotWithShape="1">
              <a:gsLst>
                <a:gs pos="0">
                  <a:srgbClr val="CCE7EA"/>
                </a:gs>
                <a:gs pos="100000">
                  <a:srgbClr val="CCE7EA">
                    <a:gamma/>
                    <a:shade val="54510"/>
                    <a:invGamma/>
                  </a:srgbClr>
                </a:gs>
              </a:gsLst>
              <a:path path="shape">
                <a:fillToRect l="50000" t="50000" r="50000" b="50000"/>
              </a:path>
            </a:gradFill>
            <a:ln w="28575">
              <a:solidFill>
                <a:srgbClr val="FF0066"/>
              </a:solidFill>
              <a:prstDash val="lgDash"/>
              <a:round/>
              <a:headEnd/>
              <a:tailEnd/>
            </a:ln>
            <a:effectLst/>
          </p:spPr>
          <p:txBody>
            <a:bodyPr wrap="none" anchor="ctr"/>
            <a:lstStyle/>
            <a:p>
              <a:pPr>
                <a:defRPr/>
              </a:pPr>
              <a:endParaRPr lang="ru-RU" sz="1350" kern="0">
                <a:solidFill>
                  <a:prstClr val="black"/>
                </a:solidFill>
              </a:endParaRPr>
            </a:p>
          </p:txBody>
        </p:sp>
        <p:sp>
          <p:nvSpPr>
            <p:cNvPr id="146" name="TextBox 145"/>
            <p:cNvSpPr txBox="1"/>
            <p:nvPr/>
          </p:nvSpPr>
          <p:spPr>
            <a:xfrm>
              <a:off x="3176338" y="4403557"/>
              <a:ext cx="445169" cy="738664"/>
            </a:xfrm>
            <a:prstGeom prst="rect">
              <a:avLst/>
            </a:prstGeom>
            <a:noFill/>
          </p:spPr>
          <p:txBody>
            <a:bodyPr wrap="square" rtlCol="0">
              <a:spAutoFit/>
            </a:bodyPr>
            <a:lstStyle/>
            <a:p>
              <a:r>
                <a:rPr lang="en-US" sz="1500" b="1" i="1" dirty="0"/>
                <a:t>B</a:t>
              </a:r>
              <a:r>
                <a:rPr lang="en-US" sz="1500" b="1" baseline="-25000" dirty="0"/>
                <a:t>1</a:t>
              </a:r>
              <a:endParaRPr lang="ru-RU" sz="1500" b="1" dirty="0"/>
            </a:p>
          </p:txBody>
        </p:sp>
        <p:sp>
          <p:nvSpPr>
            <p:cNvPr id="147" name="TextBox 146"/>
            <p:cNvSpPr txBox="1"/>
            <p:nvPr/>
          </p:nvSpPr>
          <p:spPr>
            <a:xfrm>
              <a:off x="4231106" y="3196389"/>
              <a:ext cx="533400" cy="430887"/>
            </a:xfrm>
            <a:prstGeom prst="rect">
              <a:avLst/>
            </a:prstGeom>
            <a:noFill/>
          </p:spPr>
          <p:txBody>
            <a:bodyPr wrap="square" rtlCol="0">
              <a:spAutoFit/>
            </a:bodyPr>
            <a:lstStyle/>
            <a:p>
              <a:r>
                <a:rPr lang="en-US" sz="1500" b="1" i="1" dirty="0"/>
                <a:t>B'</a:t>
              </a:r>
              <a:r>
                <a:rPr lang="en-US" sz="1500" b="1" baseline="-25000" dirty="0"/>
                <a:t>1</a:t>
              </a:r>
              <a:endParaRPr lang="ru-RU" sz="1500" b="1" dirty="0"/>
            </a:p>
          </p:txBody>
        </p:sp>
        <p:sp>
          <p:nvSpPr>
            <p:cNvPr id="148" name="TextBox 147"/>
            <p:cNvSpPr txBox="1"/>
            <p:nvPr/>
          </p:nvSpPr>
          <p:spPr>
            <a:xfrm>
              <a:off x="3039979" y="3364832"/>
              <a:ext cx="593559" cy="492443"/>
            </a:xfrm>
            <a:prstGeom prst="rect">
              <a:avLst/>
            </a:prstGeom>
            <a:noFill/>
          </p:spPr>
          <p:txBody>
            <a:bodyPr wrap="square" rtlCol="0">
              <a:spAutoFit/>
            </a:bodyPr>
            <a:lstStyle/>
            <a:p>
              <a:r>
                <a:rPr lang="en-US" b="1" i="1" dirty="0"/>
                <a:t>B</a:t>
              </a:r>
              <a:r>
                <a:rPr lang="en-US" b="1" baseline="-25000" dirty="0"/>
                <a:t>2</a:t>
              </a:r>
              <a:endParaRPr lang="ru-RU" b="1" baseline="-25000" dirty="0"/>
            </a:p>
          </p:txBody>
        </p:sp>
        <p:sp>
          <p:nvSpPr>
            <p:cNvPr id="149" name="TextBox 148"/>
            <p:cNvSpPr txBox="1"/>
            <p:nvPr/>
          </p:nvSpPr>
          <p:spPr>
            <a:xfrm>
              <a:off x="3669632" y="4848727"/>
              <a:ext cx="543971" cy="738664"/>
            </a:xfrm>
            <a:prstGeom prst="rect">
              <a:avLst/>
            </a:prstGeom>
            <a:noFill/>
          </p:spPr>
          <p:txBody>
            <a:bodyPr wrap="square" rtlCol="0">
              <a:spAutoFit/>
            </a:bodyPr>
            <a:lstStyle/>
            <a:p>
              <a:r>
                <a:rPr lang="en-US" sz="1500" b="1" dirty="0">
                  <a:latin typeface="Times New Roman" panose="02020603050405020304" pitchFamily="18" charset="0"/>
                  <a:cs typeface="Times New Roman" panose="02020603050405020304" pitchFamily="18" charset="0"/>
                </a:rPr>
                <a:t>{</a:t>
              </a:r>
              <a:r>
                <a:rPr lang="en-US" sz="1500" b="1" i="1" dirty="0">
                  <a:latin typeface="Times New Roman" panose="02020603050405020304" pitchFamily="18" charset="0"/>
                  <a:cs typeface="Times New Roman" panose="02020603050405020304" pitchFamily="18" charset="0"/>
                </a:rPr>
                <a:t>x</a:t>
              </a:r>
              <a:r>
                <a:rPr lang="en-US" sz="1500" b="1" dirty="0">
                  <a:latin typeface="Times New Roman" panose="02020603050405020304" pitchFamily="18" charset="0"/>
                  <a:cs typeface="Times New Roman" panose="02020603050405020304" pitchFamily="18" charset="0"/>
                </a:rPr>
                <a:t>}</a:t>
              </a:r>
              <a:endParaRPr lang="ru-RU" sz="1500" b="1" i="1" dirty="0">
                <a:latin typeface="Times New Roman" panose="02020603050405020304" pitchFamily="18" charset="0"/>
                <a:cs typeface="Times New Roman" panose="02020603050405020304" pitchFamily="18" charset="0"/>
              </a:endParaRPr>
            </a:p>
          </p:txBody>
        </p:sp>
        <p:sp>
          <p:nvSpPr>
            <p:cNvPr id="150" name="TextBox 149"/>
            <p:cNvSpPr txBox="1"/>
            <p:nvPr/>
          </p:nvSpPr>
          <p:spPr>
            <a:xfrm>
              <a:off x="4611636" y="3641558"/>
              <a:ext cx="521839" cy="738664"/>
            </a:xfrm>
            <a:prstGeom prst="rect">
              <a:avLst/>
            </a:prstGeom>
            <a:noFill/>
          </p:spPr>
          <p:txBody>
            <a:bodyPr wrap="square" rtlCol="0">
              <a:spAutoFit/>
            </a:bodyPr>
            <a:lstStyle/>
            <a:p>
              <a:r>
                <a:rPr lang="en-US" sz="1500" b="1" dirty="0">
                  <a:latin typeface="Times New Roman" panose="02020603050405020304" pitchFamily="18" charset="0"/>
                  <a:cs typeface="Times New Roman" panose="02020603050405020304" pitchFamily="18" charset="0"/>
                </a:rPr>
                <a:t>{</a:t>
              </a:r>
              <a:r>
                <a:rPr lang="en-US" sz="1500" b="1" i="1" dirty="0">
                  <a:latin typeface="Times New Roman" panose="02020603050405020304" pitchFamily="18" charset="0"/>
                  <a:cs typeface="Times New Roman" panose="02020603050405020304" pitchFamily="18" charset="0"/>
                </a:rPr>
                <a:t>y</a:t>
              </a:r>
              <a:r>
                <a:rPr lang="en-US" sz="1500" b="1" dirty="0">
                  <a:latin typeface="Times New Roman" panose="02020603050405020304" pitchFamily="18" charset="0"/>
                  <a:cs typeface="Times New Roman" panose="02020603050405020304" pitchFamily="18" charset="0"/>
                </a:rPr>
                <a:t>}</a:t>
              </a:r>
              <a:endParaRPr lang="ru-RU" sz="1500" b="1" i="1" dirty="0">
                <a:latin typeface="Times New Roman" panose="02020603050405020304" pitchFamily="18" charset="0"/>
                <a:cs typeface="Times New Roman" panose="02020603050405020304" pitchFamily="18" charset="0"/>
              </a:endParaRPr>
            </a:p>
          </p:txBody>
        </p:sp>
      </p:grpSp>
      <p:sp>
        <p:nvSpPr>
          <p:cNvPr id="16"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1200" smtClean="0">
                <a:latin typeface="Courier New" panose="02070309020205020404" pitchFamily="49" charset="0"/>
                <a:cs typeface="Courier New" panose="02070309020205020404" pitchFamily="49" charset="0"/>
              </a:rPr>
              <a:pPr/>
              <a:t>10</a:t>
            </a:fld>
            <a:r>
              <a:rPr lang="en-US" sz="1200" dirty="0" smtClean="0">
                <a:latin typeface="Courier New" panose="02070309020205020404" pitchFamily="49" charset="0"/>
                <a:cs typeface="Courier New" panose="02070309020205020404" pitchFamily="49" charset="0"/>
              </a:rPr>
              <a:t>/35</a:t>
            </a:r>
            <a:endParaRPr lang="ru-RU" sz="1200" dirty="0">
              <a:latin typeface="Courier New" panose="02070309020205020404" pitchFamily="49" charset="0"/>
              <a:cs typeface="Courier New" panose="02070309020205020404" pitchFamily="49" charset="0"/>
            </a:endParaRPr>
          </a:p>
        </p:txBody>
      </p:sp>
      <p:sp>
        <p:nvSpPr>
          <p:cNvPr id="18" name="Прямоугольник 17"/>
          <p:cNvSpPr/>
          <p:nvPr/>
        </p:nvSpPr>
        <p:spPr>
          <a:xfrm>
            <a:off x="3603813" y="2274803"/>
            <a:ext cx="4572000" cy="738664"/>
          </a:xfrm>
          <a:prstGeom prst="rect">
            <a:avLst/>
          </a:prstGeom>
        </p:spPr>
        <p:txBody>
          <a:bodyPr>
            <a:spAutoFit/>
          </a:bodyPr>
          <a:lstStyle/>
          <a:p>
            <a:r>
              <a:rPr lang="en-US" sz="1400" b="1" dirty="0"/>
              <a:t>Due to strong triangle inequality, ultrametric </a:t>
            </a:r>
            <a:r>
              <a:rPr lang="en-US" sz="1400" b="1" dirty="0" smtClean="0"/>
              <a:t>distance between two non-intersecting balls </a:t>
            </a:r>
            <a:r>
              <a:rPr lang="en-US" sz="1400" b="1" dirty="0" smtClean="0">
                <a:ea typeface="Calibri" panose="020F0502020204030204" pitchFamily="34" charset="0"/>
                <a:cs typeface="Times New Roman" panose="02020603050405020304" pitchFamily="18" charset="0"/>
              </a:rPr>
              <a:t>is </a:t>
            </a:r>
            <a:r>
              <a:rPr lang="en-US" sz="1400" b="1" dirty="0">
                <a:ea typeface="Calibri" panose="020F0502020204030204" pitchFamily="34" charset="0"/>
                <a:cs typeface="Times New Roman" panose="02020603050405020304" pitchFamily="18" charset="0"/>
              </a:rPr>
              <a:t>greater </a:t>
            </a:r>
            <a:r>
              <a:rPr lang="en-US" sz="1400" b="1" dirty="0" smtClean="0">
                <a:ea typeface="Calibri" panose="020F0502020204030204" pitchFamily="34" charset="0"/>
                <a:cs typeface="Times New Roman" panose="02020603050405020304" pitchFamily="18" charset="0"/>
              </a:rPr>
              <a:t>than the radius of the largest of them. </a:t>
            </a:r>
            <a:endParaRPr lang="ru-RU" sz="1400" dirty="0"/>
          </a:p>
        </p:txBody>
      </p:sp>
      <p:sp>
        <p:nvSpPr>
          <p:cNvPr id="3" name="Прямоугольник 2"/>
          <p:cNvSpPr/>
          <p:nvPr/>
        </p:nvSpPr>
        <p:spPr>
          <a:xfrm>
            <a:off x="4276164" y="3474294"/>
            <a:ext cx="4527177" cy="830997"/>
          </a:xfrm>
          <a:prstGeom prst="rect">
            <a:avLst/>
          </a:prstGeom>
        </p:spPr>
        <p:txBody>
          <a:bodyPr wrap="square">
            <a:spAutoFit/>
          </a:bodyPr>
          <a:lstStyle/>
          <a:p>
            <a:r>
              <a:rPr lang="en-US" sz="1200" b="1" dirty="0">
                <a:solidFill>
                  <a:srgbClr val="7030A0"/>
                </a:solidFill>
                <a:latin typeface="Segoe Print" panose="02000600000000000000" pitchFamily="2" charset="0"/>
              </a:rPr>
              <a:t>The ultrametric distance can not change continuously. It can only take discrete </a:t>
            </a:r>
            <a:r>
              <a:rPr lang="en-US" sz="1200" b="1" dirty="0" smtClean="0">
                <a:solidFill>
                  <a:srgbClr val="7030A0"/>
                </a:solidFill>
                <a:latin typeface="Segoe Print" panose="02000600000000000000" pitchFamily="2" charset="0"/>
              </a:rPr>
              <a:t>values: </a:t>
            </a:r>
            <a:r>
              <a:rPr lang="en-US" sz="1200" b="1" dirty="0">
                <a:solidFill>
                  <a:srgbClr val="7030A0"/>
                </a:solidFill>
                <a:latin typeface="Segoe Print" panose="02000600000000000000" pitchFamily="2" charset="0"/>
              </a:rPr>
              <a:t>the longer the distance, the </a:t>
            </a:r>
            <a:r>
              <a:rPr lang="en-US" sz="1200" b="1" dirty="0" smtClean="0">
                <a:solidFill>
                  <a:srgbClr val="7030A0"/>
                </a:solidFill>
                <a:latin typeface="Segoe Print" panose="02000600000000000000" pitchFamily="2" charset="0"/>
              </a:rPr>
              <a:t>bigger a </a:t>
            </a:r>
            <a:r>
              <a:rPr lang="en-US" sz="1200" b="1" dirty="0">
                <a:solidFill>
                  <a:srgbClr val="7030A0"/>
                </a:solidFill>
                <a:latin typeface="Segoe Print" panose="02000600000000000000" pitchFamily="2" charset="0"/>
              </a:rPr>
              <a:t>jump </a:t>
            </a:r>
            <a:r>
              <a:rPr lang="en-US" sz="1200" b="1" dirty="0" smtClean="0">
                <a:solidFill>
                  <a:srgbClr val="7030A0"/>
                </a:solidFill>
                <a:latin typeface="Segoe Print" panose="02000600000000000000" pitchFamily="2" charset="0"/>
              </a:rPr>
              <a:t>that is needed </a:t>
            </a:r>
            <a:r>
              <a:rPr lang="en-US" sz="1200" b="1" dirty="0" smtClean="0">
                <a:solidFill>
                  <a:srgbClr val="7030A0"/>
                </a:solidFill>
                <a:latin typeface="Segoe Print" panose="02000600000000000000" pitchFamily="2" charset="0"/>
              </a:rPr>
              <a:t>to </a:t>
            </a:r>
            <a:r>
              <a:rPr lang="en-US" sz="1200" b="1" dirty="0">
                <a:solidFill>
                  <a:srgbClr val="7030A0"/>
                </a:solidFill>
                <a:latin typeface="Segoe Print" panose="02000600000000000000" pitchFamily="2" charset="0"/>
              </a:rPr>
              <a:t>increase </a:t>
            </a:r>
            <a:r>
              <a:rPr lang="en-US" sz="1200" b="1" dirty="0" smtClean="0">
                <a:solidFill>
                  <a:srgbClr val="7030A0"/>
                </a:solidFill>
                <a:latin typeface="Segoe Print" panose="02000600000000000000" pitchFamily="2" charset="0"/>
              </a:rPr>
              <a:t>the distance.</a:t>
            </a:r>
            <a:endParaRPr lang="ru-RU" sz="1200" b="1" dirty="0">
              <a:solidFill>
                <a:srgbClr val="7030A0"/>
              </a:solidFill>
              <a:latin typeface="Segoe Print" panose="02000600000000000000" pitchFamily="2" charset="0"/>
            </a:endParaRPr>
          </a:p>
        </p:txBody>
      </p:sp>
      <p:sp>
        <p:nvSpPr>
          <p:cNvPr id="19" name="Прямоугольник 18"/>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2984952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940" y="370605"/>
            <a:ext cx="5591203" cy="493437"/>
          </a:xfrm>
        </p:spPr>
        <p:txBody>
          <a:bodyPr>
            <a:noAutofit/>
          </a:bodyPr>
          <a:lstStyle/>
          <a:p>
            <a:r>
              <a:rPr lang="en-US" sz="2000" b="1" dirty="0" smtClean="0">
                <a:solidFill>
                  <a:srgbClr val="734F29"/>
                </a:solidFill>
              </a:rPr>
              <a:t>Tree-like presentation of an ultrametric </a:t>
            </a:r>
            <a:r>
              <a:rPr lang="en-US" sz="2000" b="1" dirty="0">
                <a:solidFill>
                  <a:srgbClr val="734F29"/>
                </a:solidFill>
              </a:rPr>
              <a:t>space</a:t>
            </a:r>
            <a:endParaRPr lang="ru-RU" sz="2000" b="1" dirty="0">
              <a:solidFill>
                <a:srgbClr val="734F29"/>
              </a:solidFill>
            </a:endParaRPr>
          </a:p>
        </p:txBody>
      </p:sp>
      <p:sp>
        <p:nvSpPr>
          <p:cNvPr id="114" name="Номер слайда 3"/>
          <p:cNvSpPr>
            <a:spLocks noGrp="1"/>
          </p:cNvSpPr>
          <p:nvPr>
            <p:ph type="sldNum" sz="quarter" idx="12"/>
          </p:nvPr>
        </p:nvSpPr>
        <p:spPr>
          <a:xfrm>
            <a:off x="7288130" y="5642562"/>
            <a:ext cx="575260" cy="273844"/>
          </a:xfrm>
        </p:spPr>
        <p:txBody>
          <a:bodyPr/>
          <a:lstStyle/>
          <a:p>
            <a:r>
              <a:rPr lang="en-US" sz="1050" b="1" dirty="0"/>
              <a:t>10/22</a:t>
            </a:r>
            <a:endParaRPr lang="ru-RU" sz="1050" b="1" dirty="0"/>
          </a:p>
        </p:txBody>
      </p:sp>
      <p:grpSp>
        <p:nvGrpSpPr>
          <p:cNvPr id="109" name="Группа 108"/>
          <p:cNvGrpSpPr/>
          <p:nvPr/>
        </p:nvGrpSpPr>
        <p:grpSpPr>
          <a:xfrm>
            <a:off x="5059279" y="2373235"/>
            <a:ext cx="2456762" cy="2109224"/>
            <a:chOff x="5041232" y="1389624"/>
            <a:chExt cx="3275682" cy="1952065"/>
          </a:xfrm>
        </p:grpSpPr>
        <p:sp>
          <p:nvSpPr>
            <p:cNvPr id="56" name="Oval 63"/>
            <p:cNvSpPr>
              <a:spLocks noChangeArrowheads="1"/>
            </p:cNvSpPr>
            <p:nvPr/>
          </p:nvSpPr>
          <p:spPr bwMode="auto">
            <a:xfrm>
              <a:off x="51482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57" name="Oval 64"/>
            <p:cNvSpPr>
              <a:spLocks noChangeArrowheads="1"/>
            </p:cNvSpPr>
            <p:nvPr/>
          </p:nvSpPr>
          <p:spPr bwMode="auto">
            <a:xfrm>
              <a:off x="55800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58" name="Oval 65"/>
            <p:cNvSpPr>
              <a:spLocks noChangeArrowheads="1"/>
            </p:cNvSpPr>
            <p:nvPr/>
          </p:nvSpPr>
          <p:spPr bwMode="auto">
            <a:xfrm>
              <a:off x="60118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59" name="Oval 66"/>
            <p:cNvSpPr>
              <a:spLocks noChangeArrowheads="1"/>
            </p:cNvSpPr>
            <p:nvPr/>
          </p:nvSpPr>
          <p:spPr bwMode="auto">
            <a:xfrm>
              <a:off x="6445251" y="3257551"/>
              <a:ext cx="142875"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0" name="Oval 67"/>
            <p:cNvSpPr>
              <a:spLocks noChangeArrowheads="1"/>
            </p:cNvSpPr>
            <p:nvPr/>
          </p:nvSpPr>
          <p:spPr bwMode="auto">
            <a:xfrm>
              <a:off x="6877051" y="3257551"/>
              <a:ext cx="142875"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1" name="Oval 68"/>
            <p:cNvSpPr>
              <a:spLocks noChangeArrowheads="1"/>
            </p:cNvSpPr>
            <p:nvPr/>
          </p:nvSpPr>
          <p:spPr bwMode="auto">
            <a:xfrm>
              <a:off x="7308851"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2" name="Oval 69"/>
            <p:cNvSpPr>
              <a:spLocks noChangeArrowheads="1"/>
            </p:cNvSpPr>
            <p:nvPr/>
          </p:nvSpPr>
          <p:spPr bwMode="auto">
            <a:xfrm>
              <a:off x="7740651"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3" name="Oval 70"/>
            <p:cNvSpPr>
              <a:spLocks noChangeArrowheads="1"/>
            </p:cNvSpPr>
            <p:nvPr/>
          </p:nvSpPr>
          <p:spPr bwMode="auto">
            <a:xfrm>
              <a:off x="8172451"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4" name="Oval 71"/>
            <p:cNvSpPr>
              <a:spLocks noChangeArrowheads="1"/>
            </p:cNvSpPr>
            <p:nvPr/>
          </p:nvSpPr>
          <p:spPr bwMode="auto">
            <a:xfrm flipH="1">
              <a:off x="6445251" y="3257551"/>
              <a:ext cx="142875"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5" name="Oval 72"/>
            <p:cNvSpPr>
              <a:spLocks noChangeArrowheads="1"/>
            </p:cNvSpPr>
            <p:nvPr/>
          </p:nvSpPr>
          <p:spPr bwMode="auto">
            <a:xfrm flipH="1">
              <a:off x="60118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6" name="Oval 73"/>
            <p:cNvSpPr>
              <a:spLocks noChangeArrowheads="1"/>
            </p:cNvSpPr>
            <p:nvPr/>
          </p:nvSpPr>
          <p:spPr bwMode="auto">
            <a:xfrm flipH="1">
              <a:off x="55800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7" name="Oval 74"/>
            <p:cNvSpPr>
              <a:spLocks noChangeArrowheads="1"/>
            </p:cNvSpPr>
            <p:nvPr/>
          </p:nvSpPr>
          <p:spPr bwMode="auto">
            <a:xfrm flipH="1">
              <a:off x="51482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grpSp>
          <p:nvGrpSpPr>
            <p:cNvPr id="68" name="Group 75"/>
            <p:cNvGrpSpPr>
              <a:grpSpLocks/>
            </p:cNvGrpSpPr>
            <p:nvPr/>
          </p:nvGrpSpPr>
          <p:grpSpPr bwMode="auto">
            <a:xfrm>
              <a:off x="5219701" y="1701801"/>
              <a:ext cx="2998788" cy="1555750"/>
              <a:chOff x="576" y="384"/>
              <a:chExt cx="2016" cy="1776"/>
            </a:xfrm>
          </p:grpSpPr>
          <p:cxnSp>
            <p:nvCxnSpPr>
              <p:cNvPr id="72" name="AutoShape 76"/>
              <p:cNvCxnSpPr>
                <a:cxnSpLocks noChangeShapeType="1"/>
                <a:stCxn id="56" idx="0"/>
              </p:cNvCxnSpPr>
              <p:nvPr/>
            </p:nvCxnSpPr>
            <p:spPr bwMode="auto">
              <a:xfrm flipV="1">
                <a:off x="576" y="384"/>
                <a:ext cx="1008" cy="1776"/>
              </a:xfrm>
              <a:prstGeom prst="straightConnector1">
                <a:avLst/>
              </a:prstGeom>
              <a:noFill/>
              <a:ln w="38100">
                <a:solidFill>
                  <a:sysClr val="windowText" lastClr="000000"/>
                </a:solidFill>
                <a:round/>
                <a:headEnd/>
                <a:tailEnd/>
              </a:ln>
              <a:effectLst/>
            </p:spPr>
          </p:cxnSp>
          <p:cxnSp>
            <p:nvCxnSpPr>
              <p:cNvPr id="73" name="AutoShape 77"/>
              <p:cNvCxnSpPr>
                <a:cxnSpLocks noChangeShapeType="1"/>
                <a:endCxn id="63" idx="0"/>
              </p:cNvCxnSpPr>
              <p:nvPr/>
            </p:nvCxnSpPr>
            <p:spPr bwMode="auto">
              <a:xfrm>
                <a:off x="1584" y="384"/>
                <a:ext cx="1008" cy="1776"/>
              </a:xfrm>
              <a:prstGeom prst="straightConnector1">
                <a:avLst/>
              </a:prstGeom>
              <a:noFill/>
              <a:ln w="38100">
                <a:solidFill>
                  <a:sysClr val="windowText" lastClr="000000"/>
                </a:solidFill>
                <a:round/>
                <a:headEnd/>
                <a:tailEnd/>
              </a:ln>
              <a:effectLst/>
            </p:spPr>
          </p:cxnSp>
          <p:cxnSp>
            <p:nvCxnSpPr>
              <p:cNvPr id="74" name="AutoShape 78"/>
              <p:cNvCxnSpPr>
                <a:cxnSpLocks noChangeShapeType="1"/>
                <a:endCxn id="60" idx="0"/>
              </p:cNvCxnSpPr>
              <p:nvPr/>
            </p:nvCxnSpPr>
            <p:spPr bwMode="auto">
              <a:xfrm flipH="1">
                <a:off x="1728" y="1392"/>
                <a:ext cx="432" cy="768"/>
              </a:xfrm>
              <a:prstGeom prst="straightConnector1">
                <a:avLst/>
              </a:prstGeom>
              <a:noFill/>
              <a:ln w="38100">
                <a:solidFill>
                  <a:sysClr val="windowText" lastClr="000000"/>
                </a:solidFill>
                <a:round/>
                <a:headEnd/>
                <a:tailEnd/>
              </a:ln>
              <a:effectLst/>
            </p:spPr>
          </p:cxnSp>
          <p:cxnSp>
            <p:nvCxnSpPr>
              <p:cNvPr id="75" name="AutoShape 79"/>
              <p:cNvCxnSpPr>
                <a:cxnSpLocks noChangeShapeType="1"/>
                <a:endCxn id="62" idx="0"/>
              </p:cNvCxnSpPr>
              <p:nvPr/>
            </p:nvCxnSpPr>
            <p:spPr bwMode="auto">
              <a:xfrm flipH="1">
                <a:off x="2304" y="1920"/>
                <a:ext cx="144" cy="240"/>
              </a:xfrm>
              <a:prstGeom prst="straightConnector1">
                <a:avLst/>
              </a:prstGeom>
              <a:noFill/>
              <a:ln w="38100">
                <a:solidFill>
                  <a:sysClr val="windowText" lastClr="000000"/>
                </a:solidFill>
                <a:round/>
                <a:headEnd/>
                <a:tailEnd/>
              </a:ln>
              <a:effectLst/>
            </p:spPr>
          </p:cxnSp>
          <p:cxnSp>
            <p:nvCxnSpPr>
              <p:cNvPr id="76" name="AutoShape 80"/>
              <p:cNvCxnSpPr>
                <a:cxnSpLocks noChangeShapeType="1"/>
                <a:endCxn id="61" idx="0"/>
              </p:cNvCxnSpPr>
              <p:nvPr/>
            </p:nvCxnSpPr>
            <p:spPr bwMode="auto">
              <a:xfrm>
                <a:off x="1872" y="1920"/>
                <a:ext cx="144" cy="240"/>
              </a:xfrm>
              <a:prstGeom prst="straightConnector1">
                <a:avLst/>
              </a:prstGeom>
              <a:noFill/>
              <a:ln w="38100">
                <a:solidFill>
                  <a:sysClr val="windowText" lastClr="000000"/>
                </a:solidFill>
                <a:round/>
                <a:headEnd/>
                <a:tailEnd/>
              </a:ln>
              <a:effectLst/>
            </p:spPr>
          </p:cxnSp>
          <p:cxnSp>
            <p:nvCxnSpPr>
              <p:cNvPr id="77" name="AutoShape 81"/>
              <p:cNvCxnSpPr>
                <a:cxnSpLocks noChangeShapeType="1"/>
                <a:endCxn id="64" idx="0"/>
              </p:cNvCxnSpPr>
              <p:nvPr/>
            </p:nvCxnSpPr>
            <p:spPr bwMode="auto">
              <a:xfrm>
                <a:off x="1008" y="1391"/>
                <a:ext cx="432" cy="769"/>
              </a:xfrm>
              <a:prstGeom prst="straightConnector1">
                <a:avLst/>
              </a:prstGeom>
              <a:noFill/>
              <a:ln w="38100">
                <a:solidFill>
                  <a:sysClr val="windowText" lastClr="000000"/>
                </a:solidFill>
                <a:round/>
                <a:headEnd/>
                <a:tailEnd/>
              </a:ln>
              <a:effectLst/>
            </p:spPr>
          </p:cxnSp>
          <p:cxnSp>
            <p:nvCxnSpPr>
              <p:cNvPr id="78" name="AutoShape 82"/>
              <p:cNvCxnSpPr>
                <a:cxnSpLocks noChangeShapeType="1"/>
                <a:endCxn id="66" idx="0"/>
              </p:cNvCxnSpPr>
              <p:nvPr/>
            </p:nvCxnSpPr>
            <p:spPr bwMode="auto">
              <a:xfrm>
                <a:off x="720" y="1919"/>
                <a:ext cx="144" cy="241"/>
              </a:xfrm>
              <a:prstGeom prst="straightConnector1">
                <a:avLst/>
              </a:prstGeom>
              <a:noFill/>
              <a:ln w="38100">
                <a:solidFill>
                  <a:sysClr val="windowText" lastClr="000000"/>
                </a:solidFill>
                <a:round/>
                <a:headEnd/>
                <a:tailEnd/>
              </a:ln>
              <a:effectLst/>
            </p:spPr>
          </p:cxnSp>
          <p:cxnSp>
            <p:nvCxnSpPr>
              <p:cNvPr id="79" name="AutoShape 83"/>
              <p:cNvCxnSpPr>
                <a:cxnSpLocks noChangeShapeType="1"/>
                <a:endCxn id="65" idx="0"/>
              </p:cNvCxnSpPr>
              <p:nvPr/>
            </p:nvCxnSpPr>
            <p:spPr bwMode="auto">
              <a:xfrm flipH="1">
                <a:off x="1152" y="1919"/>
                <a:ext cx="144" cy="241"/>
              </a:xfrm>
              <a:prstGeom prst="straightConnector1">
                <a:avLst/>
              </a:prstGeom>
              <a:noFill/>
              <a:ln w="38100">
                <a:solidFill>
                  <a:sysClr val="windowText" lastClr="000000"/>
                </a:solidFill>
                <a:round/>
                <a:headEnd/>
                <a:tailEnd/>
              </a:ln>
              <a:effectLst/>
            </p:spPr>
          </p:cxnSp>
        </p:grpSp>
        <p:sp>
          <p:nvSpPr>
            <p:cNvPr id="70" name="Arc 85"/>
            <p:cNvSpPr>
              <a:spLocks/>
            </p:cNvSpPr>
            <p:nvPr/>
          </p:nvSpPr>
          <p:spPr bwMode="auto">
            <a:xfrm>
              <a:off x="5883276" y="1579563"/>
              <a:ext cx="1644650" cy="366713"/>
            </a:xfrm>
            <a:custGeom>
              <a:avLst/>
              <a:gdLst>
                <a:gd name="G0" fmla="+- 21600 0 0"/>
                <a:gd name="G1" fmla="+- 21600 0 0"/>
                <a:gd name="G2" fmla="+- 21600 0 0"/>
                <a:gd name="T0" fmla="*/ 186 w 43200"/>
                <a:gd name="T1" fmla="*/ 24432 h 24432"/>
                <a:gd name="T2" fmla="*/ 43200 w 43200"/>
                <a:gd name="T3" fmla="*/ 21741 h 24432"/>
                <a:gd name="T4" fmla="*/ 21600 w 43200"/>
                <a:gd name="T5" fmla="*/ 21600 h 24432"/>
              </a:gdLst>
              <a:ahLst/>
              <a:cxnLst>
                <a:cxn ang="0">
                  <a:pos x="T0" y="T1"/>
                </a:cxn>
                <a:cxn ang="0">
                  <a:pos x="T2" y="T3"/>
                </a:cxn>
                <a:cxn ang="0">
                  <a:pos x="T4" y="T5"/>
                </a:cxn>
              </a:cxnLst>
              <a:rect l="0" t="0" r="r" b="b"/>
              <a:pathLst>
                <a:path w="43200" h="24432" fill="none" extrusionOk="0">
                  <a:moveTo>
                    <a:pt x="186" y="24431"/>
                  </a:moveTo>
                  <a:cubicBezTo>
                    <a:pt x="62" y="23493"/>
                    <a:pt x="0" y="22547"/>
                    <a:pt x="0" y="21600"/>
                  </a:cubicBezTo>
                  <a:cubicBezTo>
                    <a:pt x="0" y="9670"/>
                    <a:pt x="9670" y="0"/>
                    <a:pt x="21600" y="0"/>
                  </a:cubicBezTo>
                  <a:cubicBezTo>
                    <a:pt x="33529" y="0"/>
                    <a:pt x="43200" y="9670"/>
                    <a:pt x="43200" y="21600"/>
                  </a:cubicBezTo>
                  <a:cubicBezTo>
                    <a:pt x="43200" y="21646"/>
                    <a:pt x="43199" y="21693"/>
                    <a:pt x="43199" y="21740"/>
                  </a:cubicBezTo>
                </a:path>
                <a:path w="43200" h="24432" stroke="0" extrusionOk="0">
                  <a:moveTo>
                    <a:pt x="186" y="24431"/>
                  </a:moveTo>
                  <a:cubicBezTo>
                    <a:pt x="62" y="23493"/>
                    <a:pt x="0" y="22547"/>
                    <a:pt x="0" y="21600"/>
                  </a:cubicBezTo>
                  <a:cubicBezTo>
                    <a:pt x="0" y="9670"/>
                    <a:pt x="9670" y="0"/>
                    <a:pt x="21600" y="0"/>
                  </a:cubicBezTo>
                  <a:cubicBezTo>
                    <a:pt x="33529" y="0"/>
                    <a:pt x="43200" y="9670"/>
                    <a:pt x="43200" y="21600"/>
                  </a:cubicBezTo>
                  <a:cubicBezTo>
                    <a:pt x="43200" y="21646"/>
                    <a:pt x="43199" y="21693"/>
                    <a:pt x="43199" y="21740"/>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grpSp>
          <p:nvGrpSpPr>
            <p:cNvPr id="101" name="Группа 100"/>
            <p:cNvGrpSpPr/>
            <p:nvPr/>
          </p:nvGrpSpPr>
          <p:grpSpPr>
            <a:xfrm>
              <a:off x="5041232" y="2745182"/>
              <a:ext cx="608682" cy="469993"/>
              <a:chOff x="5041232" y="2745182"/>
              <a:chExt cx="608682" cy="469993"/>
            </a:xfrm>
          </p:grpSpPr>
          <p:sp>
            <p:nvSpPr>
              <p:cNvPr id="69" name="Arc 84"/>
              <p:cNvSpPr>
                <a:spLocks/>
              </p:cNvSpPr>
              <p:nvPr/>
            </p:nvSpPr>
            <p:spPr bwMode="auto">
              <a:xfrm>
                <a:off x="5241926" y="2949576"/>
                <a:ext cx="407988" cy="127000"/>
              </a:xfrm>
              <a:custGeom>
                <a:avLst/>
                <a:gdLst>
                  <a:gd name="G0" fmla="+- 21600 0 0"/>
                  <a:gd name="G1" fmla="+- 21600 0 0"/>
                  <a:gd name="G2" fmla="+- 21600 0 0"/>
                  <a:gd name="T0" fmla="*/ 1 w 43200"/>
                  <a:gd name="T1" fmla="*/ 21768 h 22560"/>
                  <a:gd name="T2" fmla="*/ 43179 w 43200"/>
                  <a:gd name="T3" fmla="*/ 22560 h 22560"/>
                  <a:gd name="T4" fmla="*/ 21600 w 43200"/>
                  <a:gd name="T5" fmla="*/ 21600 h 22560"/>
                </a:gdLst>
                <a:ahLst/>
                <a:cxnLst>
                  <a:cxn ang="0">
                    <a:pos x="T0" y="T1"/>
                  </a:cxn>
                  <a:cxn ang="0">
                    <a:pos x="T2" y="T3"/>
                  </a:cxn>
                  <a:cxn ang="0">
                    <a:pos x="T4" y="T5"/>
                  </a:cxn>
                </a:cxnLst>
                <a:rect l="0" t="0" r="r" b="b"/>
                <a:pathLst>
                  <a:path w="43200" h="22560" fill="none" extrusionOk="0">
                    <a:moveTo>
                      <a:pt x="0" y="21768"/>
                    </a:moveTo>
                    <a:cubicBezTo>
                      <a:pt x="0" y="21712"/>
                      <a:pt x="0" y="21656"/>
                      <a:pt x="0" y="21600"/>
                    </a:cubicBezTo>
                    <a:cubicBezTo>
                      <a:pt x="0" y="9670"/>
                      <a:pt x="9670" y="0"/>
                      <a:pt x="21600" y="0"/>
                    </a:cubicBezTo>
                    <a:cubicBezTo>
                      <a:pt x="33529" y="0"/>
                      <a:pt x="43200" y="9670"/>
                      <a:pt x="43200" y="21600"/>
                    </a:cubicBezTo>
                    <a:cubicBezTo>
                      <a:pt x="43200" y="21920"/>
                      <a:pt x="43192" y="22240"/>
                      <a:pt x="43178" y="22559"/>
                    </a:cubicBezTo>
                  </a:path>
                  <a:path w="43200" h="22560" stroke="0" extrusionOk="0">
                    <a:moveTo>
                      <a:pt x="0" y="21768"/>
                    </a:moveTo>
                    <a:cubicBezTo>
                      <a:pt x="0" y="21712"/>
                      <a:pt x="0" y="21656"/>
                      <a:pt x="0" y="21600"/>
                    </a:cubicBezTo>
                    <a:cubicBezTo>
                      <a:pt x="0" y="9670"/>
                      <a:pt x="9670" y="0"/>
                      <a:pt x="21600" y="0"/>
                    </a:cubicBezTo>
                    <a:cubicBezTo>
                      <a:pt x="33529" y="0"/>
                      <a:pt x="43200" y="9670"/>
                      <a:pt x="43200" y="21600"/>
                    </a:cubicBezTo>
                    <a:cubicBezTo>
                      <a:pt x="43200" y="21920"/>
                      <a:pt x="43192" y="22240"/>
                      <a:pt x="43178" y="22559"/>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98" name="TextBox 97"/>
              <p:cNvSpPr txBox="1"/>
              <p:nvPr/>
            </p:nvSpPr>
            <p:spPr>
              <a:xfrm>
                <a:off x="5041232" y="2745182"/>
                <a:ext cx="385010" cy="469993"/>
              </a:xfrm>
              <a:prstGeom prst="rect">
                <a:avLst/>
              </a:prstGeom>
              <a:noFill/>
            </p:spPr>
            <p:txBody>
              <a:bodyPr wrap="square" rtlCol="0">
                <a:spAutoFit/>
              </a:bodyPr>
              <a:lstStyle/>
              <a:p>
                <a:r>
                  <a:rPr lang="en-US" sz="1350" b="1" i="1" dirty="0"/>
                  <a:t>d</a:t>
                </a:r>
                <a:r>
                  <a:rPr lang="en-US" sz="1350" b="1" baseline="-25000" dirty="0"/>
                  <a:t>1</a:t>
                </a:r>
                <a:endParaRPr lang="ru-RU" sz="1350" b="1" dirty="0"/>
              </a:p>
            </p:txBody>
          </p:sp>
        </p:grpSp>
        <p:grpSp>
          <p:nvGrpSpPr>
            <p:cNvPr id="105" name="Группа 104"/>
            <p:cNvGrpSpPr/>
            <p:nvPr/>
          </p:nvGrpSpPr>
          <p:grpSpPr>
            <a:xfrm>
              <a:off x="5445126" y="2213763"/>
              <a:ext cx="836613" cy="551663"/>
              <a:chOff x="5445126" y="2213763"/>
              <a:chExt cx="836613" cy="551663"/>
            </a:xfrm>
          </p:grpSpPr>
          <p:sp>
            <p:nvSpPr>
              <p:cNvPr id="71" name="Arc 86"/>
              <p:cNvSpPr>
                <a:spLocks/>
              </p:cNvSpPr>
              <p:nvPr/>
            </p:nvSpPr>
            <p:spPr bwMode="auto">
              <a:xfrm rot="385085">
                <a:off x="5445126" y="2455863"/>
                <a:ext cx="836613" cy="309563"/>
              </a:xfrm>
              <a:custGeom>
                <a:avLst/>
                <a:gdLst>
                  <a:gd name="G0" fmla="+- 21600 0 0"/>
                  <a:gd name="G1" fmla="+- 21600 0 0"/>
                  <a:gd name="G2" fmla="+- 21600 0 0"/>
                  <a:gd name="T0" fmla="*/ 7 w 41785"/>
                  <a:gd name="T1" fmla="*/ 22163 h 22163"/>
                  <a:gd name="T2" fmla="*/ 41785 w 41785"/>
                  <a:gd name="T3" fmla="*/ 13912 h 22163"/>
                  <a:gd name="T4" fmla="*/ 21600 w 41785"/>
                  <a:gd name="T5" fmla="*/ 21600 h 22163"/>
                </a:gdLst>
                <a:ahLst/>
                <a:cxnLst>
                  <a:cxn ang="0">
                    <a:pos x="T0" y="T1"/>
                  </a:cxn>
                  <a:cxn ang="0">
                    <a:pos x="T2" y="T3"/>
                  </a:cxn>
                  <a:cxn ang="0">
                    <a:pos x="T4" y="T5"/>
                  </a:cxn>
                </a:cxnLst>
                <a:rect l="0" t="0" r="r" b="b"/>
                <a:pathLst>
                  <a:path w="41785" h="22163" fill="none" extrusionOk="0">
                    <a:moveTo>
                      <a:pt x="7" y="22162"/>
                    </a:moveTo>
                    <a:cubicBezTo>
                      <a:pt x="2" y="21975"/>
                      <a:pt x="0" y="21787"/>
                      <a:pt x="0" y="21600"/>
                    </a:cubicBezTo>
                    <a:cubicBezTo>
                      <a:pt x="0" y="9670"/>
                      <a:pt x="9670" y="0"/>
                      <a:pt x="21600" y="0"/>
                    </a:cubicBezTo>
                    <a:cubicBezTo>
                      <a:pt x="30563" y="-1"/>
                      <a:pt x="38595" y="5535"/>
                      <a:pt x="41785" y="13911"/>
                    </a:cubicBezTo>
                  </a:path>
                  <a:path w="41785" h="22163" stroke="0" extrusionOk="0">
                    <a:moveTo>
                      <a:pt x="7" y="22162"/>
                    </a:moveTo>
                    <a:cubicBezTo>
                      <a:pt x="2" y="21975"/>
                      <a:pt x="0" y="21787"/>
                      <a:pt x="0" y="21600"/>
                    </a:cubicBezTo>
                    <a:cubicBezTo>
                      <a:pt x="0" y="9670"/>
                      <a:pt x="9670" y="0"/>
                      <a:pt x="21600" y="0"/>
                    </a:cubicBezTo>
                    <a:cubicBezTo>
                      <a:pt x="30563" y="-1"/>
                      <a:pt x="38595" y="5535"/>
                      <a:pt x="41785" y="13911"/>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99" name="TextBox 98"/>
              <p:cNvSpPr txBox="1"/>
              <p:nvPr/>
            </p:nvSpPr>
            <p:spPr>
              <a:xfrm>
                <a:off x="5494423" y="2213763"/>
                <a:ext cx="385011" cy="469992"/>
              </a:xfrm>
              <a:prstGeom prst="rect">
                <a:avLst/>
              </a:prstGeom>
              <a:noFill/>
            </p:spPr>
            <p:txBody>
              <a:bodyPr wrap="square" rtlCol="0">
                <a:spAutoFit/>
              </a:bodyPr>
              <a:lstStyle/>
              <a:p>
                <a:r>
                  <a:rPr lang="en-US" sz="1350" b="1" i="1" dirty="0"/>
                  <a:t>d</a:t>
                </a:r>
                <a:r>
                  <a:rPr lang="en-US" sz="1350" b="1" baseline="-25000" dirty="0"/>
                  <a:t>2</a:t>
                </a:r>
                <a:endParaRPr lang="ru-RU" sz="1350" b="1" dirty="0"/>
              </a:p>
            </p:txBody>
          </p:sp>
        </p:grpSp>
        <p:sp>
          <p:nvSpPr>
            <p:cNvPr id="100" name="TextBox 99"/>
            <p:cNvSpPr txBox="1"/>
            <p:nvPr/>
          </p:nvSpPr>
          <p:spPr>
            <a:xfrm>
              <a:off x="5947613" y="1389624"/>
              <a:ext cx="385011" cy="469992"/>
            </a:xfrm>
            <a:prstGeom prst="rect">
              <a:avLst/>
            </a:prstGeom>
            <a:noFill/>
          </p:spPr>
          <p:txBody>
            <a:bodyPr wrap="square" rtlCol="0">
              <a:spAutoFit/>
            </a:bodyPr>
            <a:lstStyle/>
            <a:p>
              <a:r>
                <a:rPr lang="en-US" sz="1350" b="1" i="1" dirty="0"/>
                <a:t>d</a:t>
              </a:r>
              <a:r>
                <a:rPr lang="en-US" sz="1350" b="1" baseline="-25000" dirty="0"/>
                <a:t>3</a:t>
              </a:r>
              <a:endParaRPr lang="ru-RU" sz="1350" b="1" dirty="0"/>
            </a:p>
          </p:txBody>
        </p:sp>
        <p:grpSp>
          <p:nvGrpSpPr>
            <p:cNvPr id="102" name="Группа 101"/>
            <p:cNvGrpSpPr/>
            <p:nvPr/>
          </p:nvGrpSpPr>
          <p:grpSpPr>
            <a:xfrm>
              <a:off x="6757735" y="2743857"/>
              <a:ext cx="608682" cy="469992"/>
              <a:chOff x="5041232" y="2711777"/>
              <a:chExt cx="608682" cy="469992"/>
            </a:xfrm>
          </p:grpSpPr>
          <p:sp>
            <p:nvSpPr>
              <p:cNvPr id="103" name="Arc 84"/>
              <p:cNvSpPr>
                <a:spLocks/>
              </p:cNvSpPr>
              <p:nvPr/>
            </p:nvSpPr>
            <p:spPr bwMode="auto">
              <a:xfrm>
                <a:off x="5241926" y="2949576"/>
                <a:ext cx="407988" cy="127000"/>
              </a:xfrm>
              <a:custGeom>
                <a:avLst/>
                <a:gdLst>
                  <a:gd name="G0" fmla="+- 21600 0 0"/>
                  <a:gd name="G1" fmla="+- 21600 0 0"/>
                  <a:gd name="G2" fmla="+- 21600 0 0"/>
                  <a:gd name="T0" fmla="*/ 1 w 43200"/>
                  <a:gd name="T1" fmla="*/ 21768 h 22560"/>
                  <a:gd name="T2" fmla="*/ 43179 w 43200"/>
                  <a:gd name="T3" fmla="*/ 22560 h 22560"/>
                  <a:gd name="T4" fmla="*/ 21600 w 43200"/>
                  <a:gd name="T5" fmla="*/ 21600 h 22560"/>
                </a:gdLst>
                <a:ahLst/>
                <a:cxnLst>
                  <a:cxn ang="0">
                    <a:pos x="T0" y="T1"/>
                  </a:cxn>
                  <a:cxn ang="0">
                    <a:pos x="T2" y="T3"/>
                  </a:cxn>
                  <a:cxn ang="0">
                    <a:pos x="T4" y="T5"/>
                  </a:cxn>
                </a:cxnLst>
                <a:rect l="0" t="0" r="r" b="b"/>
                <a:pathLst>
                  <a:path w="43200" h="22560" fill="none" extrusionOk="0">
                    <a:moveTo>
                      <a:pt x="0" y="21768"/>
                    </a:moveTo>
                    <a:cubicBezTo>
                      <a:pt x="0" y="21712"/>
                      <a:pt x="0" y="21656"/>
                      <a:pt x="0" y="21600"/>
                    </a:cubicBezTo>
                    <a:cubicBezTo>
                      <a:pt x="0" y="9670"/>
                      <a:pt x="9670" y="0"/>
                      <a:pt x="21600" y="0"/>
                    </a:cubicBezTo>
                    <a:cubicBezTo>
                      <a:pt x="33529" y="0"/>
                      <a:pt x="43200" y="9670"/>
                      <a:pt x="43200" y="21600"/>
                    </a:cubicBezTo>
                    <a:cubicBezTo>
                      <a:pt x="43200" y="21920"/>
                      <a:pt x="43192" y="22240"/>
                      <a:pt x="43178" y="22559"/>
                    </a:cubicBezTo>
                  </a:path>
                  <a:path w="43200" h="22560" stroke="0" extrusionOk="0">
                    <a:moveTo>
                      <a:pt x="0" y="21768"/>
                    </a:moveTo>
                    <a:cubicBezTo>
                      <a:pt x="0" y="21712"/>
                      <a:pt x="0" y="21656"/>
                      <a:pt x="0" y="21600"/>
                    </a:cubicBezTo>
                    <a:cubicBezTo>
                      <a:pt x="0" y="9670"/>
                      <a:pt x="9670" y="0"/>
                      <a:pt x="21600" y="0"/>
                    </a:cubicBezTo>
                    <a:cubicBezTo>
                      <a:pt x="33529" y="0"/>
                      <a:pt x="43200" y="9670"/>
                      <a:pt x="43200" y="21600"/>
                    </a:cubicBezTo>
                    <a:cubicBezTo>
                      <a:pt x="43200" y="21920"/>
                      <a:pt x="43192" y="22240"/>
                      <a:pt x="43178" y="22559"/>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104" name="TextBox 103"/>
              <p:cNvSpPr txBox="1"/>
              <p:nvPr/>
            </p:nvSpPr>
            <p:spPr>
              <a:xfrm>
                <a:off x="5041232" y="2711777"/>
                <a:ext cx="385010" cy="469992"/>
              </a:xfrm>
              <a:prstGeom prst="rect">
                <a:avLst/>
              </a:prstGeom>
              <a:noFill/>
            </p:spPr>
            <p:txBody>
              <a:bodyPr wrap="square" rtlCol="0">
                <a:spAutoFit/>
              </a:bodyPr>
              <a:lstStyle/>
              <a:p>
                <a:r>
                  <a:rPr lang="en-US" sz="1350" b="1" i="1" dirty="0"/>
                  <a:t>d</a:t>
                </a:r>
                <a:r>
                  <a:rPr lang="en-US" sz="1350" b="1" baseline="-25000" dirty="0"/>
                  <a:t>1</a:t>
                </a:r>
                <a:endParaRPr lang="ru-RU" sz="1350" b="1" dirty="0"/>
              </a:p>
            </p:txBody>
          </p:sp>
        </p:grpSp>
        <p:grpSp>
          <p:nvGrpSpPr>
            <p:cNvPr id="106" name="Группа 105"/>
            <p:cNvGrpSpPr/>
            <p:nvPr/>
          </p:nvGrpSpPr>
          <p:grpSpPr>
            <a:xfrm>
              <a:off x="7209757" y="2282934"/>
              <a:ext cx="836613" cy="538640"/>
              <a:chOff x="5445126" y="2226786"/>
              <a:chExt cx="836613" cy="538640"/>
            </a:xfrm>
          </p:grpSpPr>
          <p:sp>
            <p:nvSpPr>
              <p:cNvPr id="107" name="Arc 86"/>
              <p:cNvSpPr>
                <a:spLocks/>
              </p:cNvSpPr>
              <p:nvPr/>
            </p:nvSpPr>
            <p:spPr bwMode="auto">
              <a:xfrm rot="385085">
                <a:off x="5445126" y="2455863"/>
                <a:ext cx="836613" cy="309563"/>
              </a:xfrm>
              <a:custGeom>
                <a:avLst/>
                <a:gdLst>
                  <a:gd name="G0" fmla="+- 21600 0 0"/>
                  <a:gd name="G1" fmla="+- 21600 0 0"/>
                  <a:gd name="G2" fmla="+- 21600 0 0"/>
                  <a:gd name="T0" fmla="*/ 7 w 41785"/>
                  <a:gd name="T1" fmla="*/ 22163 h 22163"/>
                  <a:gd name="T2" fmla="*/ 41785 w 41785"/>
                  <a:gd name="T3" fmla="*/ 13912 h 22163"/>
                  <a:gd name="T4" fmla="*/ 21600 w 41785"/>
                  <a:gd name="T5" fmla="*/ 21600 h 22163"/>
                </a:gdLst>
                <a:ahLst/>
                <a:cxnLst>
                  <a:cxn ang="0">
                    <a:pos x="T0" y="T1"/>
                  </a:cxn>
                  <a:cxn ang="0">
                    <a:pos x="T2" y="T3"/>
                  </a:cxn>
                  <a:cxn ang="0">
                    <a:pos x="T4" y="T5"/>
                  </a:cxn>
                </a:cxnLst>
                <a:rect l="0" t="0" r="r" b="b"/>
                <a:pathLst>
                  <a:path w="41785" h="22163" fill="none" extrusionOk="0">
                    <a:moveTo>
                      <a:pt x="7" y="22162"/>
                    </a:moveTo>
                    <a:cubicBezTo>
                      <a:pt x="2" y="21975"/>
                      <a:pt x="0" y="21787"/>
                      <a:pt x="0" y="21600"/>
                    </a:cubicBezTo>
                    <a:cubicBezTo>
                      <a:pt x="0" y="9670"/>
                      <a:pt x="9670" y="0"/>
                      <a:pt x="21600" y="0"/>
                    </a:cubicBezTo>
                    <a:cubicBezTo>
                      <a:pt x="30563" y="-1"/>
                      <a:pt x="38595" y="5535"/>
                      <a:pt x="41785" y="13911"/>
                    </a:cubicBezTo>
                  </a:path>
                  <a:path w="41785" h="22163" stroke="0" extrusionOk="0">
                    <a:moveTo>
                      <a:pt x="7" y="22162"/>
                    </a:moveTo>
                    <a:cubicBezTo>
                      <a:pt x="2" y="21975"/>
                      <a:pt x="0" y="21787"/>
                      <a:pt x="0" y="21600"/>
                    </a:cubicBezTo>
                    <a:cubicBezTo>
                      <a:pt x="0" y="9670"/>
                      <a:pt x="9670" y="0"/>
                      <a:pt x="21600" y="0"/>
                    </a:cubicBezTo>
                    <a:cubicBezTo>
                      <a:pt x="30563" y="-1"/>
                      <a:pt x="38595" y="5535"/>
                      <a:pt x="41785" y="13911"/>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108" name="TextBox 107"/>
              <p:cNvSpPr txBox="1"/>
              <p:nvPr/>
            </p:nvSpPr>
            <p:spPr>
              <a:xfrm>
                <a:off x="5843338" y="2226786"/>
                <a:ext cx="385011" cy="469993"/>
              </a:xfrm>
              <a:prstGeom prst="rect">
                <a:avLst/>
              </a:prstGeom>
              <a:noFill/>
            </p:spPr>
            <p:txBody>
              <a:bodyPr wrap="square" rtlCol="0">
                <a:spAutoFit/>
              </a:bodyPr>
              <a:lstStyle/>
              <a:p>
                <a:r>
                  <a:rPr lang="en-US" sz="1350" b="1" i="1" dirty="0"/>
                  <a:t>d</a:t>
                </a:r>
                <a:r>
                  <a:rPr lang="en-US" sz="1350" b="1" baseline="-25000" dirty="0"/>
                  <a:t>2</a:t>
                </a:r>
                <a:endParaRPr lang="ru-RU" sz="1350" b="1" dirty="0"/>
              </a:p>
            </p:txBody>
          </p:sp>
        </p:grpSp>
      </p:grpSp>
      <p:grpSp>
        <p:nvGrpSpPr>
          <p:cNvPr id="113" name="Группа 112"/>
          <p:cNvGrpSpPr/>
          <p:nvPr/>
        </p:nvGrpSpPr>
        <p:grpSpPr>
          <a:xfrm>
            <a:off x="1448741" y="3017546"/>
            <a:ext cx="2755106" cy="1589546"/>
            <a:chOff x="4859338" y="3806825"/>
            <a:chExt cx="3673475" cy="2119395"/>
          </a:xfrm>
        </p:grpSpPr>
        <p:grpSp>
          <p:nvGrpSpPr>
            <p:cNvPr id="46" name="Group 39"/>
            <p:cNvGrpSpPr>
              <a:grpSpLocks/>
            </p:cNvGrpSpPr>
            <p:nvPr/>
          </p:nvGrpSpPr>
          <p:grpSpPr bwMode="auto">
            <a:xfrm>
              <a:off x="4859338" y="3806825"/>
              <a:ext cx="3673475" cy="1695450"/>
              <a:chOff x="3288" y="2750"/>
              <a:chExt cx="2314" cy="1068"/>
            </a:xfrm>
          </p:grpSpPr>
          <p:sp>
            <p:nvSpPr>
              <p:cNvPr id="80" name="Oval 40"/>
              <p:cNvSpPr>
                <a:spLocks noChangeArrowheads="1"/>
              </p:cNvSpPr>
              <p:nvPr/>
            </p:nvSpPr>
            <p:spPr bwMode="auto">
              <a:xfrm rot="96038">
                <a:off x="3288" y="3022"/>
                <a:ext cx="2314" cy="796"/>
              </a:xfrm>
              <a:prstGeom prst="ellipse">
                <a:avLst/>
              </a:prstGeom>
              <a:solidFill>
                <a:srgbClr val="CCECFF"/>
              </a:solidFill>
              <a:ln w="9525">
                <a:solidFill>
                  <a:sysClr val="windowText" lastClr="000000"/>
                </a:solidFill>
                <a:round/>
                <a:headEnd/>
                <a:tailEnd/>
              </a:ln>
              <a:effectLst/>
            </p:spPr>
            <p:txBody>
              <a:bodyPr wrap="none" anchor="ctr"/>
              <a:lstStyle/>
              <a:p>
                <a:pPr>
                  <a:defRPr/>
                </a:pPr>
                <a:endParaRPr lang="ru-RU" sz="1350" kern="0">
                  <a:solidFill>
                    <a:prstClr val="black"/>
                  </a:solidFill>
                </a:endParaRPr>
              </a:p>
            </p:txBody>
          </p:sp>
          <p:sp>
            <p:nvSpPr>
              <p:cNvPr id="81" name="Oval 41"/>
              <p:cNvSpPr>
                <a:spLocks noChangeArrowheads="1"/>
              </p:cNvSpPr>
              <p:nvPr/>
            </p:nvSpPr>
            <p:spPr bwMode="auto">
              <a:xfrm rot="837926">
                <a:off x="4457" y="3196"/>
                <a:ext cx="1097" cy="417"/>
              </a:xfrm>
              <a:prstGeom prst="ellipse">
                <a:avLst/>
              </a:prstGeom>
              <a:solidFill>
                <a:srgbClr val="6699FF"/>
              </a:solidFill>
              <a:ln w="9525">
                <a:solidFill>
                  <a:sysClr val="windowText" lastClr="000000"/>
                </a:solidFill>
                <a:round/>
                <a:headEnd/>
                <a:tailEnd/>
              </a:ln>
              <a:effectLst/>
            </p:spPr>
            <p:txBody>
              <a:bodyPr wrap="none" anchor="ctr"/>
              <a:lstStyle/>
              <a:p>
                <a:pPr>
                  <a:defRPr/>
                </a:pPr>
                <a:endParaRPr lang="ru-RU" sz="1350" kern="0">
                  <a:solidFill>
                    <a:prstClr val="black"/>
                  </a:solidFill>
                </a:endParaRPr>
              </a:p>
            </p:txBody>
          </p:sp>
          <p:sp>
            <p:nvSpPr>
              <p:cNvPr id="82" name="Oval 42"/>
              <p:cNvSpPr>
                <a:spLocks noChangeArrowheads="1"/>
              </p:cNvSpPr>
              <p:nvPr/>
            </p:nvSpPr>
            <p:spPr bwMode="auto">
              <a:xfrm rot="1203685">
                <a:off x="4480" y="3276"/>
                <a:ext cx="422" cy="170"/>
              </a:xfrm>
              <a:prstGeom prst="ellipse">
                <a:avLst/>
              </a:prstGeom>
              <a:solidFill>
                <a:srgbClr val="3333FF"/>
              </a:solidFill>
              <a:ln w="9525">
                <a:solidFill>
                  <a:sysClr val="windowText" lastClr="000000"/>
                </a:solidFill>
                <a:round/>
                <a:headEnd/>
                <a:tailEnd/>
              </a:ln>
              <a:effectLst/>
            </p:spPr>
            <p:txBody>
              <a:bodyPr wrap="none" anchor="ctr"/>
              <a:lstStyle/>
              <a:p>
                <a:pPr>
                  <a:defRPr/>
                </a:pPr>
                <a:endParaRPr lang="ru-RU" sz="1350" kern="0">
                  <a:solidFill>
                    <a:prstClr val="black"/>
                  </a:solidFill>
                </a:endParaRPr>
              </a:p>
            </p:txBody>
          </p:sp>
          <p:sp>
            <p:nvSpPr>
              <p:cNvPr id="83" name="Oval 43"/>
              <p:cNvSpPr>
                <a:spLocks noChangeArrowheads="1"/>
              </p:cNvSpPr>
              <p:nvPr/>
            </p:nvSpPr>
            <p:spPr bwMode="auto">
              <a:xfrm rot="2182516">
                <a:off x="4528" y="3300"/>
                <a:ext cx="57" cy="39"/>
              </a:xfrm>
              <a:prstGeom prst="ellipse">
                <a:avLst/>
              </a:prstGeom>
              <a:solidFill>
                <a:srgbClr val="000066"/>
              </a:solidFill>
              <a:ln w="9525">
                <a:noFill/>
                <a:round/>
                <a:headEnd/>
                <a:tailEnd/>
              </a:ln>
              <a:effectLst/>
            </p:spPr>
            <p:txBody>
              <a:bodyPr wrap="none" anchor="ctr"/>
              <a:lstStyle/>
              <a:p>
                <a:pPr>
                  <a:defRPr/>
                </a:pPr>
                <a:endParaRPr lang="ru-RU" sz="1350" kern="0">
                  <a:solidFill>
                    <a:prstClr val="black"/>
                  </a:solidFill>
                </a:endParaRPr>
              </a:p>
            </p:txBody>
          </p:sp>
          <p:sp>
            <p:nvSpPr>
              <p:cNvPr id="84" name="Oval 44"/>
              <p:cNvSpPr>
                <a:spLocks noChangeArrowheads="1"/>
              </p:cNvSpPr>
              <p:nvPr/>
            </p:nvSpPr>
            <p:spPr bwMode="auto">
              <a:xfrm rot="2182516">
                <a:off x="4770" y="3388"/>
                <a:ext cx="58" cy="41"/>
              </a:xfrm>
              <a:prstGeom prst="ellipse">
                <a:avLst/>
              </a:prstGeom>
              <a:solidFill>
                <a:srgbClr val="000066"/>
              </a:solidFill>
              <a:ln w="9525">
                <a:noFill/>
                <a:round/>
                <a:headEnd/>
                <a:tailEnd/>
              </a:ln>
              <a:effectLst/>
            </p:spPr>
            <p:txBody>
              <a:bodyPr wrap="none" anchor="ctr"/>
              <a:lstStyle/>
              <a:p>
                <a:pPr>
                  <a:defRPr/>
                </a:pPr>
                <a:endParaRPr lang="ru-RU" sz="1350" kern="0">
                  <a:solidFill>
                    <a:prstClr val="black"/>
                  </a:solidFill>
                </a:endParaRPr>
              </a:p>
            </p:txBody>
          </p:sp>
          <p:sp>
            <p:nvSpPr>
              <p:cNvPr id="85" name="Oval 45"/>
              <p:cNvSpPr>
                <a:spLocks noChangeArrowheads="1"/>
              </p:cNvSpPr>
              <p:nvPr/>
            </p:nvSpPr>
            <p:spPr bwMode="auto">
              <a:xfrm rot="617531">
                <a:off x="4966" y="3387"/>
                <a:ext cx="453" cy="170"/>
              </a:xfrm>
              <a:prstGeom prst="ellipse">
                <a:avLst/>
              </a:prstGeom>
              <a:solidFill>
                <a:srgbClr val="3333FF"/>
              </a:solidFill>
              <a:ln w="9525">
                <a:solidFill>
                  <a:sysClr val="windowText" lastClr="000000"/>
                </a:solidFill>
                <a:round/>
                <a:headEnd/>
                <a:tailEnd/>
              </a:ln>
              <a:effectLst/>
            </p:spPr>
            <p:txBody>
              <a:bodyPr wrap="none" anchor="ctr"/>
              <a:lstStyle/>
              <a:p>
                <a:pPr>
                  <a:defRPr/>
                </a:pPr>
                <a:endParaRPr lang="ru-RU" sz="1350" kern="0">
                  <a:solidFill>
                    <a:prstClr val="black"/>
                  </a:solidFill>
                </a:endParaRPr>
              </a:p>
            </p:txBody>
          </p:sp>
          <p:sp>
            <p:nvSpPr>
              <p:cNvPr id="86" name="Oval 46"/>
              <p:cNvSpPr>
                <a:spLocks noChangeArrowheads="1"/>
              </p:cNvSpPr>
              <p:nvPr/>
            </p:nvSpPr>
            <p:spPr bwMode="auto">
              <a:xfrm rot="617531">
                <a:off x="5284" y="3475"/>
                <a:ext cx="57" cy="39"/>
              </a:xfrm>
              <a:prstGeom prst="ellipse">
                <a:avLst/>
              </a:prstGeom>
              <a:solidFill>
                <a:srgbClr val="000066"/>
              </a:solidFill>
              <a:ln w="9525">
                <a:noFill/>
                <a:round/>
                <a:headEnd/>
                <a:tailEnd/>
              </a:ln>
              <a:effectLst/>
            </p:spPr>
            <p:txBody>
              <a:bodyPr wrap="none" anchor="ctr"/>
              <a:lstStyle/>
              <a:p>
                <a:pPr>
                  <a:defRPr/>
                </a:pPr>
                <a:endParaRPr lang="ru-RU" sz="1350" kern="0">
                  <a:solidFill>
                    <a:prstClr val="black"/>
                  </a:solidFill>
                </a:endParaRPr>
              </a:p>
            </p:txBody>
          </p:sp>
          <p:sp>
            <p:nvSpPr>
              <p:cNvPr id="87" name="Oval 47"/>
              <p:cNvSpPr>
                <a:spLocks noChangeArrowheads="1"/>
              </p:cNvSpPr>
              <p:nvPr/>
            </p:nvSpPr>
            <p:spPr bwMode="auto">
              <a:xfrm rot="617531">
                <a:off x="5012" y="3430"/>
                <a:ext cx="56" cy="39"/>
              </a:xfrm>
              <a:prstGeom prst="ellipse">
                <a:avLst/>
              </a:prstGeom>
              <a:solidFill>
                <a:srgbClr val="000066"/>
              </a:solidFill>
              <a:ln w="9525">
                <a:noFill/>
                <a:round/>
                <a:headEnd/>
                <a:tailEnd/>
              </a:ln>
              <a:effectLst/>
            </p:spPr>
            <p:txBody>
              <a:bodyPr wrap="none" anchor="ctr"/>
              <a:lstStyle/>
              <a:p>
                <a:pPr>
                  <a:defRPr/>
                </a:pPr>
                <a:endParaRPr lang="ru-RU" sz="1350" kern="0">
                  <a:solidFill>
                    <a:prstClr val="black"/>
                  </a:solidFill>
                </a:endParaRPr>
              </a:p>
            </p:txBody>
          </p:sp>
          <p:sp>
            <p:nvSpPr>
              <p:cNvPr id="88" name="Oval 48"/>
              <p:cNvSpPr>
                <a:spLocks noChangeArrowheads="1"/>
              </p:cNvSpPr>
              <p:nvPr/>
            </p:nvSpPr>
            <p:spPr bwMode="auto">
              <a:xfrm rot="-11482985">
                <a:off x="3333" y="3141"/>
                <a:ext cx="1086" cy="418"/>
              </a:xfrm>
              <a:prstGeom prst="ellipse">
                <a:avLst/>
              </a:prstGeom>
              <a:solidFill>
                <a:srgbClr val="6699FF"/>
              </a:solidFill>
              <a:ln w="9525">
                <a:solidFill>
                  <a:sysClr val="windowText" lastClr="000000"/>
                </a:solidFill>
                <a:round/>
                <a:headEnd/>
                <a:tailEnd/>
              </a:ln>
              <a:effectLst/>
            </p:spPr>
            <p:txBody>
              <a:bodyPr wrap="none" anchor="ctr"/>
              <a:lstStyle/>
              <a:p>
                <a:pPr>
                  <a:defRPr/>
                </a:pPr>
                <a:endParaRPr lang="ru-RU" sz="1350" kern="0">
                  <a:solidFill>
                    <a:prstClr val="black"/>
                  </a:solidFill>
                </a:endParaRPr>
              </a:p>
            </p:txBody>
          </p:sp>
          <p:sp>
            <p:nvSpPr>
              <p:cNvPr id="89" name="Oval 49"/>
              <p:cNvSpPr>
                <a:spLocks noChangeArrowheads="1"/>
              </p:cNvSpPr>
              <p:nvPr/>
            </p:nvSpPr>
            <p:spPr bwMode="auto">
              <a:xfrm rot="-11482985">
                <a:off x="3366" y="3321"/>
                <a:ext cx="454" cy="168"/>
              </a:xfrm>
              <a:prstGeom prst="ellipse">
                <a:avLst/>
              </a:prstGeom>
              <a:solidFill>
                <a:srgbClr val="3333FF"/>
              </a:solidFill>
              <a:ln w="9525">
                <a:solidFill>
                  <a:sysClr val="windowText" lastClr="000000"/>
                </a:solidFill>
                <a:round/>
                <a:headEnd/>
                <a:tailEnd/>
              </a:ln>
              <a:effectLst/>
            </p:spPr>
            <p:txBody>
              <a:bodyPr wrap="none" anchor="ctr"/>
              <a:lstStyle/>
              <a:p>
                <a:pPr>
                  <a:defRPr/>
                </a:pPr>
                <a:endParaRPr lang="ru-RU" sz="1350" kern="0">
                  <a:solidFill>
                    <a:prstClr val="black"/>
                  </a:solidFill>
                </a:endParaRPr>
              </a:p>
            </p:txBody>
          </p:sp>
          <p:sp>
            <p:nvSpPr>
              <p:cNvPr id="90" name="Oval 50"/>
              <p:cNvSpPr>
                <a:spLocks noChangeArrowheads="1"/>
              </p:cNvSpPr>
              <p:nvPr/>
            </p:nvSpPr>
            <p:spPr bwMode="auto">
              <a:xfrm rot="-11816411">
                <a:off x="3923" y="3249"/>
                <a:ext cx="454" cy="168"/>
              </a:xfrm>
              <a:prstGeom prst="ellipse">
                <a:avLst/>
              </a:prstGeom>
              <a:solidFill>
                <a:srgbClr val="3333FF"/>
              </a:solidFill>
              <a:ln w="9525">
                <a:solidFill>
                  <a:sysClr val="windowText" lastClr="000000"/>
                </a:solidFill>
                <a:round/>
                <a:headEnd/>
                <a:tailEnd/>
              </a:ln>
              <a:effectLst/>
            </p:spPr>
            <p:txBody>
              <a:bodyPr wrap="none" anchor="ctr"/>
              <a:lstStyle/>
              <a:p>
                <a:pPr>
                  <a:defRPr/>
                </a:pPr>
                <a:endParaRPr lang="ru-RU" sz="1350" kern="0">
                  <a:solidFill>
                    <a:prstClr val="black"/>
                  </a:solidFill>
                </a:endParaRPr>
              </a:p>
            </p:txBody>
          </p:sp>
          <p:sp>
            <p:nvSpPr>
              <p:cNvPr id="91" name="Oval 51"/>
              <p:cNvSpPr>
                <a:spLocks noChangeArrowheads="1"/>
              </p:cNvSpPr>
              <p:nvPr/>
            </p:nvSpPr>
            <p:spPr bwMode="auto">
              <a:xfrm rot="-12687202">
                <a:off x="4216" y="3287"/>
                <a:ext cx="55" cy="40"/>
              </a:xfrm>
              <a:prstGeom prst="ellipse">
                <a:avLst/>
              </a:prstGeom>
              <a:solidFill>
                <a:srgbClr val="000066"/>
              </a:solidFill>
              <a:ln w="9525">
                <a:noFill/>
                <a:round/>
                <a:headEnd/>
                <a:tailEnd/>
              </a:ln>
              <a:effectLst/>
            </p:spPr>
            <p:txBody>
              <a:bodyPr wrap="none" anchor="ctr"/>
              <a:lstStyle/>
              <a:p>
                <a:pPr>
                  <a:defRPr/>
                </a:pPr>
                <a:endParaRPr lang="ru-RU" sz="1350" kern="0">
                  <a:solidFill>
                    <a:prstClr val="black"/>
                  </a:solidFill>
                </a:endParaRPr>
              </a:p>
            </p:txBody>
          </p:sp>
          <p:sp>
            <p:nvSpPr>
              <p:cNvPr id="92" name="Oval 52"/>
              <p:cNvSpPr>
                <a:spLocks noChangeArrowheads="1"/>
              </p:cNvSpPr>
              <p:nvPr/>
            </p:nvSpPr>
            <p:spPr bwMode="auto">
              <a:xfrm rot="-12687202">
                <a:off x="3983" y="3351"/>
                <a:ext cx="54" cy="40"/>
              </a:xfrm>
              <a:prstGeom prst="ellipse">
                <a:avLst/>
              </a:prstGeom>
              <a:solidFill>
                <a:srgbClr val="000066"/>
              </a:solidFill>
              <a:ln w="9525">
                <a:noFill/>
                <a:round/>
                <a:headEnd/>
                <a:tailEnd/>
              </a:ln>
              <a:effectLst/>
            </p:spPr>
            <p:txBody>
              <a:bodyPr wrap="none" anchor="ctr"/>
              <a:lstStyle/>
              <a:p>
                <a:pPr>
                  <a:defRPr/>
                </a:pPr>
                <a:endParaRPr lang="ru-RU" sz="1350" kern="0">
                  <a:solidFill>
                    <a:prstClr val="black"/>
                  </a:solidFill>
                </a:endParaRPr>
              </a:p>
            </p:txBody>
          </p:sp>
          <p:sp>
            <p:nvSpPr>
              <p:cNvPr id="93" name="Oval 53"/>
              <p:cNvSpPr>
                <a:spLocks noChangeArrowheads="1"/>
              </p:cNvSpPr>
              <p:nvPr/>
            </p:nvSpPr>
            <p:spPr bwMode="auto">
              <a:xfrm rot="-11482985">
                <a:off x="3679" y="3359"/>
                <a:ext cx="59" cy="40"/>
              </a:xfrm>
              <a:prstGeom prst="ellipse">
                <a:avLst/>
              </a:prstGeom>
              <a:solidFill>
                <a:srgbClr val="000066"/>
              </a:solidFill>
              <a:ln w="9525">
                <a:noFill/>
                <a:round/>
                <a:headEnd/>
                <a:tailEnd/>
              </a:ln>
              <a:effectLst/>
            </p:spPr>
            <p:txBody>
              <a:bodyPr wrap="none" anchor="ctr"/>
              <a:lstStyle/>
              <a:p>
                <a:pPr>
                  <a:defRPr/>
                </a:pPr>
                <a:endParaRPr lang="ru-RU" sz="1350" kern="0">
                  <a:solidFill>
                    <a:prstClr val="black"/>
                  </a:solidFill>
                </a:endParaRPr>
              </a:p>
            </p:txBody>
          </p:sp>
          <p:sp>
            <p:nvSpPr>
              <p:cNvPr id="94" name="Oval 54"/>
              <p:cNvSpPr>
                <a:spLocks noChangeArrowheads="1"/>
              </p:cNvSpPr>
              <p:nvPr/>
            </p:nvSpPr>
            <p:spPr bwMode="auto">
              <a:xfrm rot="-11482985">
                <a:off x="3414" y="3414"/>
                <a:ext cx="59" cy="40"/>
              </a:xfrm>
              <a:prstGeom prst="ellipse">
                <a:avLst/>
              </a:prstGeom>
              <a:solidFill>
                <a:srgbClr val="000066"/>
              </a:solidFill>
              <a:ln w="9525">
                <a:noFill/>
                <a:round/>
                <a:headEnd/>
                <a:tailEnd/>
              </a:ln>
              <a:effectLst/>
            </p:spPr>
            <p:txBody>
              <a:bodyPr wrap="none" anchor="ctr"/>
              <a:lstStyle/>
              <a:p>
                <a:pPr>
                  <a:defRPr/>
                </a:pPr>
                <a:endParaRPr lang="ru-RU" sz="1350" kern="0">
                  <a:solidFill>
                    <a:prstClr val="black"/>
                  </a:solidFill>
                </a:endParaRPr>
              </a:p>
            </p:txBody>
          </p:sp>
          <p:sp>
            <p:nvSpPr>
              <p:cNvPr id="95" name="Arc 55"/>
              <p:cNvSpPr>
                <a:spLocks/>
              </p:cNvSpPr>
              <p:nvPr/>
            </p:nvSpPr>
            <p:spPr bwMode="auto">
              <a:xfrm rot="3773250">
                <a:off x="3502" y="3284"/>
                <a:ext cx="184" cy="248"/>
              </a:xfrm>
              <a:custGeom>
                <a:avLst/>
                <a:gdLst>
                  <a:gd name="G0" fmla="+- 21600 0 0"/>
                  <a:gd name="G1" fmla="+- 17570 0 0"/>
                  <a:gd name="G2" fmla="+- 21600 0 0"/>
                  <a:gd name="T0" fmla="*/ 2563 w 21600"/>
                  <a:gd name="T1" fmla="*/ 27775 h 27775"/>
                  <a:gd name="T2" fmla="*/ 9035 w 21600"/>
                  <a:gd name="T3" fmla="*/ 0 h 27775"/>
                  <a:gd name="T4" fmla="*/ 21600 w 21600"/>
                  <a:gd name="T5" fmla="*/ 17570 h 27775"/>
                </a:gdLst>
                <a:ahLst/>
                <a:cxnLst>
                  <a:cxn ang="0">
                    <a:pos x="T0" y="T1"/>
                  </a:cxn>
                  <a:cxn ang="0">
                    <a:pos x="T2" y="T3"/>
                  </a:cxn>
                  <a:cxn ang="0">
                    <a:pos x="T4" y="T5"/>
                  </a:cxn>
                </a:cxnLst>
                <a:rect l="0" t="0" r="r" b="b"/>
                <a:pathLst>
                  <a:path w="21600" h="27775" fill="none" extrusionOk="0">
                    <a:moveTo>
                      <a:pt x="2562" y="27775"/>
                    </a:moveTo>
                    <a:cubicBezTo>
                      <a:pt x="880" y="24636"/>
                      <a:pt x="0" y="21130"/>
                      <a:pt x="0" y="17570"/>
                    </a:cubicBezTo>
                    <a:cubicBezTo>
                      <a:pt x="-1" y="10598"/>
                      <a:pt x="3364" y="4055"/>
                      <a:pt x="9035" y="0"/>
                    </a:cubicBezTo>
                  </a:path>
                  <a:path w="21600" h="27775" stroke="0" extrusionOk="0">
                    <a:moveTo>
                      <a:pt x="2562" y="27775"/>
                    </a:moveTo>
                    <a:cubicBezTo>
                      <a:pt x="880" y="24636"/>
                      <a:pt x="0" y="21130"/>
                      <a:pt x="0" y="17570"/>
                    </a:cubicBezTo>
                    <a:cubicBezTo>
                      <a:pt x="-1" y="10598"/>
                      <a:pt x="3364" y="4055"/>
                      <a:pt x="9035" y="0"/>
                    </a:cubicBezTo>
                    <a:lnTo>
                      <a:pt x="21600" y="17570"/>
                    </a:lnTo>
                    <a:close/>
                  </a:path>
                </a:pathLst>
              </a:custGeom>
              <a:noFill/>
              <a:ln w="28575"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96" name="Arc 56"/>
              <p:cNvSpPr>
                <a:spLocks/>
              </p:cNvSpPr>
              <p:nvPr/>
            </p:nvSpPr>
            <p:spPr bwMode="auto">
              <a:xfrm rot="-425118">
                <a:off x="3868" y="2750"/>
                <a:ext cx="1095" cy="547"/>
              </a:xfrm>
              <a:custGeom>
                <a:avLst/>
                <a:gdLst>
                  <a:gd name="G0" fmla="+- 21200 0 0"/>
                  <a:gd name="G1" fmla="+- 21600 0 0"/>
                  <a:gd name="G2" fmla="+- 21600 0 0"/>
                  <a:gd name="T0" fmla="*/ 0 w 42800"/>
                  <a:gd name="T1" fmla="*/ 17463 h 23608"/>
                  <a:gd name="T2" fmla="*/ 42706 w 42800"/>
                  <a:gd name="T3" fmla="*/ 23608 h 23608"/>
                  <a:gd name="T4" fmla="*/ 21200 w 42800"/>
                  <a:gd name="T5" fmla="*/ 21600 h 23608"/>
                </a:gdLst>
                <a:ahLst/>
                <a:cxnLst>
                  <a:cxn ang="0">
                    <a:pos x="T0" y="T1"/>
                  </a:cxn>
                  <a:cxn ang="0">
                    <a:pos x="T2" y="T3"/>
                  </a:cxn>
                  <a:cxn ang="0">
                    <a:pos x="T4" y="T5"/>
                  </a:cxn>
                </a:cxnLst>
                <a:rect l="0" t="0" r="r" b="b"/>
                <a:pathLst>
                  <a:path w="42800" h="23608" fill="none" extrusionOk="0">
                    <a:moveTo>
                      <a:pt x="-1" y="17462"/>
                    </a:moveTo>
                    <a:cubicBezTo>
                      <a:pt x="1979" y="7319"/>
                      <a:pt x="10865" y="-1"/>
                      <a:pt x="21200" y="0"/>
                    </a:cubicBezTo>
                    <a:cubicBezTo>
                      <a:pt x="33129" y="0"/>
                      <a:pt x="42800" y="9670"/>
                      <a:pt x="42800" y="21600"/>
                    </a:cubicBezTo>
                    <a:cubicBezTo>
                      <a:pt x="42800" y="22270"/>
                      <a:pt x="42768" y="22940"/>
                      <a:pt x="42706" y="23608"/>
                    </a:cubicBezTo>
                  </a:path>
                  <a:path w="42800" h="23608" stroke="0" extrusionOk="0">
                    <a:moveTo>
                      <a:pt x="-1" y="17462"/>
                    </a:moveTo>
                    <a:cubicBezTo>
                      <a:pt x="1979" y="7319"/>
                      <a:pt x="10865" y="-1"/>
                      <a:pt x="21200" y="0"/>
                    </a:cubicBezTo>
                    <a:cubicBezTo>
                      <a:pt x="33129" y="0"/>
                      <a:pt x="42800" y="9670"/>
                      <a:pt x="42800" y="21600"/>
                    </a:cubicBezTo>
                    <a:cubicBezTo>
                      <a:pt x="42800" y="22270"/>
                      <a:pt x="42768" y="22940"/>
                      <a:pt x="42706" y="23608"/>
                    </a:cubicBezTo>
                    <a:lnTo>
                      <a:pt x="21200" y="21600"/>
                    </a:lnTo>
                    <a:close/>
                  </a:path>
                </a:pathLst>
              </a:custGeom>
              <a:noFill/>
              <a:ln w="28575"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97" name="Arc 57"/>
              <p:cNvSpPr>
                <a:spLocks/>
              </p:cNvSpPr>
              <p:nvPr/>
            </p:nvSpPr>
            <p:spPr bwMode="auto">
              <a:xfrm rot="-666782">
                <a:off x="3635" y="3065"/>
                <a:ext cx="430" cy="272"/>
              </a:xfrm>
              <a:custGeom>
                <a:avLst/>
                <a:gdLst>
                  <a:gd name="G0" fmla="+- 19827 0 0"/>
                  <a:gd name="G1" fmla="+- 21600 0 0"/>
                  <a:gd name="G2" fmla="+- 21600 0 0"/>
                  <a:gd name="T0" fmla="*/ 0 w 40253"/>
                  <a:gd name="T1" fmla="*/ 13029 h 21600"/>
                  <a:gd name="T2" fmla="*/ 40253 w 40253"/>
                  <a:gd name="T3" fmla="*/ 14575 h 21600"/>
                  <a:gd name="T4" fmla="*/ 19827 w 40253"/>
                  <a:gd name="T5" fmla="*/ 21600 h 21600"/>
                </a:gdLst>
                <a:ahLst/>
                <a:cxnLst>
                  <a:cxn ang="0">
                    <a:pos x="T0" y="T1"/>
                  </a:cxn>
                  <a:cxn ang="0">
                    <a:pos x="T2" y="T3"/>
                  </a:cxn>
                  <a:cxn ang="0">
                    <a:pos x="T4" y="T5"/>
                  </a:cxn>
                </a:cxnLst>
                <a:rect l="0" t="0" r="r" b="b"/>
                <a:pathLst>
                  <a:path w="40253" h="21600" fill="none" extrusionOk="0">
                    <a:moveTo>
                      <a:pt x="0" y="13029"/>
                    </a:moveTo>
                    <a:cubicBezTo>
                      <a:pt x="3419" y="5120"/>
                      <a:pt x="11211" y="-1"/>
                      <a:pt x="19827" y="0"/>
                    </a:cubicBezTo>
                    <a:cubicBezTo>
                      <a:pt x="29048" y="0"/>
                      <a:pt x="37253" y="5854"/>
                      <a:pt x="40252" y="14575"/>
                    </a:cubicBezTo>
                  </a:path>
                  <a:path w="40253" h="21600" stroke="0" extrusionOk="0">
                    <a:moveTo>
                      <a:pt x="0" y="13029"/>
                    </a:moveTo>
                    <a:cubicBezTo>
                      <a:pt x="3419" y="5120"/>
                      <a:pt x="11211" y="-1"/>
                      <a:pt x="19827" y="0"/>
                    </a:cubicBezTo>
                    <a:cubicBezTo>
                      <a:pt x="29048" y="0"/>
                      <a:pt x="37253" y="5854"/>
                      <a:pt x="40252" y="14575"/>
                    </a:cubicBezTo>
                    <a:lnTo>
                      <a:pt x="19827" y="21600"/>
                    </a:lnTo>
                    <a:close/>
                  </a:path>
                </a:pathLst>
              </a:custGeom>
              <a:noFill/>
              <a:ln w="28575"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grpSp>
        <p:graphicFrame>
          <p:nvGraphicFramePr>
            <p:cNvPr id="47" name="Object 58"/>
            <p:cNvGraphicFramePr>
              <a:graphicFrameLocks noChangeAspect="1"/>
            </p:cNvGraphicFramePr>
            <p:nvPr>
              <p:extLst>
                <p:ext uri="{D42A27DB-BD31-4B8C-83A1-F6EECF244321}">
                  <p14:modId xmlns:p14="http://schemas.microsoft.com/office/powerpoint/2010/main" val="1847037231"/>
                </p:ext>
              </p:extLst>
            </p:nvPr>
          </p:nvGraphicFramePr>
          <p:xfrm>
            <a:off x="6119312" y="5570620"/>
            <a:ext cx="984250" cy="355600"/>
          </p:xfrm>
          <a:graphic>
            <a:graphicData uri="http://schemas.openxmlformats.org/presentationml/2006/ole">
              <mc:AlternateContent xmlns:mc="http://schemas.openxmlformats.org/markup-compatibility/2006">
                <mc:Choice xmlns:v="urn:schemas-microsoft-com:vml" Requires="v">
                  <p:oleObj spid="_x0000_s54439" name="Equation" r:id="rId3" imgW="634680" imgH="228600" progId="Equation.DSMT4">
                    <p:embed/>
                  </p:oleObj>
                </mc:Choice>
                <mc:Fallback>
                  <p:oleObj name="Equation" r:id="rId3" imgW="634680" imgH="228600" progId="Equation.DSMT4">
                    <p:embed/>
                    <p:pic>
                      <p:nvPicPr>
                        <p:cNvPr id="0" name=""/>
                        <p:cNvPicPr>
                          <a:picLocks noChangeAspect="1" noChangeArrowheads="1"/>
                        </p:cNvPicPr>
                        <p:nvPr/>
                      </p:nvPicPr>
                      <p:blipFill>
                        <a:blip r:embed="rId4"/>
                        <a:srcRect/>
                        <a:stretch>
                          <a:fillRect/>
                        </a:stretch>
                      </p:blipFill>
                      <p:spPr bwMode="auto">
                        <a:xfrm>
                          <a:off x="6119312" y="5570620"/>
                          <a:ext cx="9842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 name="TextBox 109"/>
            <p:cNvSpPr txBox="1"/>
            <p:nvPr/>
          </p:nvSpPr>
          <p:spPr>
            <a:xfrm>
              <a:off x="5193631" y="4676282"/>
              <a:ext cx="385009" cy="677108"/>
            </a:xfrm>
            <a:prstGeom prst="rect">
              <a:avLst/>
            </a:prstGeom>
            <a:noFill/>
          </p:spPr>
          <p:txBody>
            <a:bodyPr wrap="square" rtlCol="0">
              <a:spAutoFit/>
            </a:bodyPr>
            <a:lstStyle/>
            <a:p>
              <a:r>
                <a:rPr lang="en-US" sz="1350" b="1" i="1" dirty="0"/>
                <a:t>r</a:t>
              </a:r>
              <a:r>
                <a:rPr lang="en-US" sz="1350" b="1" baseline="-25000" dirty="0"/>
                <a:t>1</a:t>
              </a:r>
              <a:endParaRPr lang="ru-RU" sz="1350" b="1" dirty="0"/>
            </a:p>
          </p:txBody>
        </p:sp>
        <p:sp>
          <p:nvSpPr>
            <p:cNvPr id="111" name="TextBox 110"/>
            <p:cNvSpPr txBox="1"/>
            <p:nvPr/>
          </p:nvSpPr>
          <p:spPr>
            <a:xfrm>
              <a:off x="5502439" y="4323356"/>
              <a:ext cx="385009" cy="677108"/>
            </a:xfrm>
            <a:prstGeom prst="rect">
              <a:avLst/>
            </a:prstGeom>
            <a:noFill/>
          </p:spPr>
          <p:txBody>
            <a:bodyPr wrap="square" rtlCol="0">
              <a:spAutoFit/>
            </a:bodyPr>
            <a:lstStyle/>
            <a:p>
              <a:r>
                <a:rPr lang="en-US" sz="1350" b="1" i="1" dirty="0"/>
                <a:t>r</a:t>
              </a:r>
              <a:r>
                <a:rPr lang="en-US" sz="1350" b="1" baseline="-25000" dirty="0"/>
                <a:t>2</a:t>
              </a:r>
              <a:endParaRPr lang="ru-RU" sz="1350" b="1" dirty="0"/>
            </a:p>
          </p:txBody>
        </p:sp>
        <p:sp>
          <p:nvSpPr>
            <p:cNvPr id="112" name="TextBox 111"/>
            <p:cNvSpPr txBox="1"/>
            <p:nvPr/>
          </p:nvSpPr>
          <p:spPr>
            <a:xfrm>
              <a:off x="6569246" y="4114793"/>
              <a:ext cx="385009" cy="677108"/>
            </a:xfrm>
            <a:prstGeom prst="rect">
              <a:avLst/>
            </a:prstGeom>
            <a:noFill/>
          </p:spPr>
          <p:txBody>
            <a:bodyPr wrap="square" rtlCol="0">
              <a:spAutoFit/>
            </a:bodyPr>
            <a:lstStyle/>
            <a:p>
              <a:r>
                <a:rPr lang="en-US" sz="1350" b="1" i="1" dirty="0"/>
                <a:t>r</a:t>
              </a:r>
              <a:r>
                <a:rPr lang="en-US" sz="1350" b="1" baseline="-25000" dirty="0"/>
                <a:t>3</a:t>
              </a:r>
              <a:endParaRPr lang="ru-RU" sz="1350" b="1" dirty="0"/>
            </a:p>
          </p:txBody>
        </p:sp>
      </p:grpSp>
      <p:sp>
        <p:nvSpPr>
          <p:cNvPr id="3" name="Прямоугольник 2"/>
          <p:cNvSpPr/>
          <p:nvPr/>
        </p:nvSpPr>
        <p:spPr>
          <a:xfrm>
            <a:off x="965476" y="2148610"/>
            <a:ext cx="4205038" cy="523220"/>
          </a:xfrm>
          <a:prstGeom prst="rect">
            <a:avLst/>
          </a:prstGeom>
        </p:spPr>
        <p:txBody>
          <a:bodyPr wrap="square">
            <a:spAutoFit/>
          </a:bodyPr>
          <a:lstStyle/>
          <a:p>
            <a:r>
              <a:rPr lang="en-US" sz="1400" b="1" dirty="0" smtClean="0"/>
              <a:t>Ultrametric </a:t>
            </a:r>
            <a:r>
              <a:rPr lang="en-US" sz="1400" b="1" dirty="0"/>
              <a:t>space can be represented by </a:t>
            </a:r>
            <a:r>
              <a:rPr lang="en-US" sz="1400" b="1" dirty="0" smtClean="0"/>
              <a:t>a tree-like </a:t>
            </a:r>
            <a:r>
              <a:rPr lang="en-US" sz="1400" b="1" dirty="0"/>
              <a:t>hierarchy of balls embedded in each other.</a:t>
            </a:r>
            <a:endParaRPr lang="ru-RU" sz="1400" b="1" dirty="0"/>
          </a:p>
        </p:txBody>
      </p:sp>
      <p:sp>
        <p:nvSpPr>
          <p:cNvPr id="6" name="Прямоугольник 5"/>
          <p:cNvSpPr/>
          <p:nvPr/>
        </p:nvSpPr>
        <p:spPr>
          <a:xfrm>
            <a:off x="2442411" y="4914558"/>
            <a:ext cx="5087942" cy="954107"/>
          </a:xfrm>
          <a:prstGeom prst="rect">
            <a:avLst/>
          </a:prstGeom>
        </p:spPr>
        <p:txBody>
          <a:bodyPr wrap="square">
            <a:spAutoFit/>
          </a:bodyPr>
          <a:lstStyle/>
          <a:p>
            <a:r>
              <a:rPr lang="en-US" sz="1400" b="1" dirty="0"/>
              <a:t>The </a:t>
            </a:r>
            <a:r>
              <a:rPr lang="en-US" sz="1400" b="1" dirty="0" smtClean="0"/>
              <a:t>points of an ultrametric space are </a:t>
            </a:r>
            <a:r>
              <a:rPr lang="en-US" sz="1400" b="1" dirty="0" smtClean="0"/>
              <a:t>represented </a:t>
            </a:r>
            <a:r>
              <a:rPr lang="en-US" sz="1400" b="1" dirty="0"/>
              <a:t>by the leaves at the border of the tree, </a:t>
            </a:r>
            <a:r>
              <a:rPr lang="en-US" sz="1400" b="1" dirty="0" smtClean="0"/>
              <a:t>while the </a:t>
            </a:r>
            <a:r>
              <a:rPr lang="en-US" sz="1400" b="1" dirty="0"/>
              <a:t>distances between </a:t>
            </a:r>
            <a:r>
              <a:rPr lang="en-US" sz="1400" b="1" dirty="0" smtClean="0"/>
              <a:t>the points </a:t>
            </a:r>
            <a:r>
              <a:rPr lang="en-US" sz="1400" b="1" dirty="0"/>
              <a:t>are given by </a:t>
            </a:r>
            <a:r>
              <a:rPr lang="en-US" sz="1400" b="1" dirty="0" smtClean="0"/>
              <a:t>the tree itself according </a:t>
            </a:r>
            <a:r>
              <a:rPr lang="en-US" sz="1400" b="1" dirty="0"/>
              <a:t>to the hierarchy of </a:t>
            </a:r>
            <a:r>
              <a:rPr lang="en-US" sz="1400" b="1" dirty="0" smtClean="0"/>
              <a:t> ultrametric balls embedded </a:t>
            </a:r>
            <a:r>
              <a:rPr lang="en-US" sz="1400" b="1" dirty="0" smtClean="0"/>
              <a:t>in each other</a:t>
            </a:r>
            <a:r>
              <a:rPr lang="en-US" sz="1400" b="1" dirty="0" smtClean="0"/>
              <a:t>.</a:t>
            </a:r>
            <a:endParaRPr lang="ru-RU" sz="1400" b="1" dirty="0"/>
          </a:p>
        </p:txBody>
      </p:sp>
      <p:sp>
        <p:nvSpPr>
          <p:cNvPr id="115"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1200" smtClean="0">
                <a:latin typeface="Courier New" panose="02070309020205020404" pitchFamily="49" charset="0"/>
                <a:cs typeface="Courier New" panose="02070309020205020404" pitchFamily="49" charset="0"/>
              </a:rPr>
              <a:pPr/>
              <a:t>11</a:t>
            </a:fld>
            <a:r>
              <a:rPr lang="en-US" sz="1200" dirty="0" smtClean="0">
                <a:latin typeface="Courier New" panose="02070309020205020404" pitchFamily="49" charset="0"/>
                <a:cs typeface="Courier New" panose="02070309020205020404" pitchFamily="49" charset="0"/>
              </a:rPr>
              <a:t>/35</a:t>
            </a:r>
            <a:endParaRPr lang="ru-RU" sz="1200" dirty="0">
              <a:latin typeface="Courier New" panose="02070309020205020404" pitchFamily="49" charset="0"/>
              <a:cs typeface="Courier New" panose="02070309020205020404" pitchFamily="49" charset="0"/>
            </a:endParaRPr>
          </a:p>
        </p:txBody>
      </p:sp>
      <p:sp>
        <p:nvSpPr>
          <p:cNvPr id="4" name="TextBox 3"/>
          <p:cNvSpPr txBox="1"/>
          <p:nvPr/>
        </p:nvSpPr>
        <p:spPr>
          <a:xfrm>
            <a:off x="5015411" y="5918875"/>
            <a:ext cx="3485819" cy="646331"/>
          </a:xfrm>
          <a:prstGeom prst="rect">
            <a:avLst/>
          </a:prstGeom>
          <a:noFill/>
        </p:spPr>
        <p:txBody>
          <a:bodyPr wrap="square" rtlCol="0">
            <a:spAutoFit/>
          </a:bodyPr>
          <a:lstStyle/>
          <a:p>
            <a:r>
              <a:rPr lang="en-US" sz="1200" b="1" dirty="0" smtClean="0">
                <a:solidFill>
                  <a:srgbClr val="7030A0"/>
                </a:solidFill>
                <a:latin typeface="Segoe Print" panose="02000600000000000000" pitchFamily="2" charset="0"/>
              </a:rPr>
              <a:t>Translational </a:t>
            </a:r>
            <a:r>
              <a:rPr lang="en-US" sz="1200" b="1" dirty="0" smtClean="0">
                <a:solidFill>
                  <a:srgbClr val="7030A0"/>
                </a:solidFill>
                <a:latin typeface="Segoe Print" panose="02000600000000000000" pitchFamily="2" charset="0"/>
              </a:rPr>
              <a:t>invariant ultrametric </a:t>
            </a:r>
            <a:r>
              <a:rPr lang="en-US" sz="1200" b="1" dirty="0" smtClean="0">
                <a:solidFill>
                  <a:srgbClr val="7030A0"/>
                </a:solidFill>
                <a:latin typeface="Segoe Print" panose="02000600000000000000" pitchFamily="2" charset="0"/>
              </a:rPr>
              <a:t>space is represented by a </a:t>
            </a:r>
            <a:r>
              <a:rPr lang="en-US" sz="1200" b="1" dirty="0">
                <a:solidFill>
                  <a:srgbClr val="7030A0"/>
                </a:solidFill>
                <a:latin typeface="Segoe Print" panose="02000600000000000000" pitchFamily="2" charset="0"/>
              </a:rPr>
              <a:t>r</a:t>
            </a:r>
            <a:r>
              <a:rPr lang="en-US" sz="1200" b="1" dirty="0" smtClean="0">
                <a:solidFill>
                  <a:srgbClr val="7030A0"/>
                </a:solidFill>
                <a:latin typeface="Segoe Print" panose="02000600000000000000" pitchFamily="2" charset="0"/>
              </a:rPr>
              <a:t>egularly </a:t>
            </a:r>
            <a:r>
              <a:rPr lang="en-US" sz="1200" b="1" dirty="0">
                <a:solidFill>
                  <a:srgbClr val="7030A0"/>
                </a:solidFill>
                <a:latin typeface="Segoe Print" panose="02000600000000000000" pitchFamily="2" charset="0"/>
              </a:rPr>
              <a:t>branching </a:t>
            </a:r>
            <a:r>
              <a:rPr lang="en-US" sz="1200" b="1" dirty="0" smtClean="0">
                <a:solidFill>
                  <a:srgbClr val="7030A0"/>
                </a:solidFill>
                <a:latin typeface="Segoe Print" panose="02000600000000000000" pitchFamily="2" charset="0"/>
              </a:rPr>
              <a:t>tree. </a:t>
            </a:r>
            <a:endParaRPr lang="ru-RU" sz="1200" b="1" dirty="0">
              <a:solidFill>
                <a:srgbClr val="7030A0"/>
              </a:solidFill>
              <a:latin typeface="Segoe Print" panose="02000600000000000000" pitchFamily="2" charset="0"/>
            </a:endParaRPr>
          </a:p>
        </p:txBody>
      </p:sp>
      <p:sp>
        <p:nvSpPr>
          <p:cNvPr id="117" name="Прямоугольник 116"/>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1917155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98176"/>
            <a:ext cx="4920527" cy="493437"/>
          </a:xfrm>
        </p:spPr>
        <p:txBody>
          <a:bodyPr>
            <a:noAutofit/>
          </a:bodyPr>
          <a:lstStyle/>
          <a:p>
            <a:r>
              <a:rPr lang="en-US" sz="2000" b="1" dirty="0" smtClean="0">
                <a:solidFill>
                  <a:srgbClr val="734F29"/>
                </a:solidFill>
              </a:rPr>
              <a:t>Ultrametric  distances</a:t>
            </a:r>
            <a:endParaRPr lang="ru-RU" sz="2000" b="1" dirty="0">
              <a:solidFill>
                <a:srgbClr val="734F29"/>
              </a:solidFill>
            </a:endParaRPr>
          </a:p>
        </p:txBody>
      </p:sp>
      <p:sp>
        <p:nvSpPr>
          <p:cNvPr id="114" name="Номер слайда 3"/>
          <p:cNvSpPr>
            <a:spLocks noGrp="1"/>
          </p:cNvSpPr>
          <p:nvPr>
            <p:ph type="sldNum" sz="quarter" idx="12"/>
          </p:nvPr>
        </p:nvSpPr>
        <p:spPr>
          <a:xfrm>
            <a:off x="7288130" y="5642562"/>
            <a:ext cx="575260" cy="273844"/>
          </a:xfrm>
        </p:spPr>
        <p:txBody>
          <a:bodyPr/>
          <a:lstStyle/>
          <a:p>
            <a:r>
              <a:rPr lang="en-US" sz="1050" b="1" dirty="0"/>
              <a:t>11/22</a:t>
            </a:r>
            <a:endParaRPr lang="ru-RU" sz="1050" b="1" dirty="0"/>
          </a:p>
        </p:txBody>
      </p:sp>
      <p:grpSp>
        <p:nvGrpSpPr>
          <p:cNvPr id="109" name="Группа 108"/>
          <p:cNvGrpSpPr/>
          <p:nvPr/>
        </p:nvGrpSpPr>
        <p:grpSpPr>
          <a:xfrm>
            <a:off x="1449806" y="2553704"/>
            <a:ext cx="2264945" cy="2000944"/>
            <a:chOff x="5041232" y="1389624"/>
            <a:chExt cx="3275682" cy="1952065"/>
          </a:xfrm>
        </p:grpSpPr>
        <p:sp>
          <p:nvSpPr>
            <p:cNvPr id="56" name="Oval 63"/>
            <p:cNvSpPr>
              <a:spLocks noChangeArrowheads="1"/>
            </p:cNvSpPr>
            <p:nvPr/>
          </p:nvSpPr>
          <p:spPr bwMode="auto">
            <a:xfrm>
              <a:off x="51482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57" name="Oval 64"/>
            <p:cNvSpPr>
              <a:spLocks noChangeArrowheads="1"/>
            </p:cNvSpPr>
            <p:nvPr/>
          </p:nvSpPr>
          <p:spPr bwMode="auto">
            <a:xfrm>
              <a:off x="55800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58" name="Oval 65"/>
            <p:cNvSpPr>
              <a:spLocks noChangeArrowheads="1"/>
            </p:cNvSpPr>
            <p:nvPr/>
          </p:nvSpPr>
          <p:spPr bwMode="auto">
            <a:xfrm>
              <a:off x="60118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59" name="Oval 66"/>
            <p:cNvSpPr>
              <a:spLocks noChangeArrowheads="1"/>
            </p:cNvSpPr>
            <p:nvPr/>
          </p:nvSpPr>
          <p:spPr bwMode="auto">
            <a:xfrm>
              <a:off x="6445251" y="3257551"/>
              <a:ext cx="142875"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0" name="Oval 67"/>
            <p:cNvSpPr>
              <a:spLocks noChangeArrowheads="1"/>
            </p:cNvSpPr>
            <p:nvPr/>
          </p:nvSpPr>
          <p:spPr bwMode="auto">
            <a:xfrm>
              <a:off x="6877051" y="3257551"/>
              <a:ext cx="142875"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1" name="Oval 68"/>
            <p:cNvSpPr>
              <a:spLocks noChangeArrowheads="1"/>
            </p:cNvSpPr>
            <p:nvPr/>
          </p:nvSpPr>
          <p:spPr bwMode="auto">
            <a:xfrm>
              <a:off x="7308851"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2" name="Oval 69"/>
            <p:cNvSpPr>
              <a:spLocks noChangeArrowheads="1"/>
            </p:cNvSpPr>
            <p:nvPr/>
          </p:nvSpPr>
          <p:spPr bwMode="auto">
            <a:xfrm>
              <a:off x="7740651"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3" name="Oval 70"/>
            <p:cNvSpPr>
              <a:spLocks noChangeArrowheads="1"/>
            </p:cNvSpPr>
            <p:nvPr/>
          </p:nvSpPr>
          <p:spPr bwMode="auto">
            <a:xfrm>
              <a:off x="8172451"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4" name="Oval 71"/>
            <p:cNvSpPr>
              <a:spLocks noChangeArrowheads="1"/>
            </p:cNvSpPr>
            <p:nvPr/>
          </p:nvSpPr>
          <p:spPr bwMode="auto">
            <a:xfrm flipH="1">
              <a:off x="6445251" y="3257551"/>
              <a:ext cx="142875"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5" name="Oval 72"/>
            <p:cNvSpPr>
              <a:spLocks noChangeArrowheads="1"/>
            </p:cNvSpPr>
            <p:nvPr/>
          </p:nvSpPr>
          <p:spPr bwMode="auto">
            <a:xfrm flipH="1">
              <a:off x="60118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6" name="Oval 73"/>
            <p:cNvSpPr>
              <a:spLocks noChangeArrowheads="1"/>
            </p:cNvSpPr>
            <p:nvPr/>
          </p:nvSpPr>
          <p:spPr bwMode="auto">
            <a:xfrm flipH="1">
              <a:off x="55800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sp>
          <p:nvSpPr>
            <p:cNvPr id="67" name="Oval 74"/>
            <p:cNvSpPr>
              <a:spLocks noChangeArrowheads="1"/>
            </p:cNvSpPr>
            <p:nvPr/>
          </p:nvSpPr>
          <p:spPr bwMode="auto">
            <a:xfrm flipH="1">
              <a:off x="5148263" y="3257551"/>
              <a:ext cx="144463" cy="84138"/>
            </a:xfrm>
            <a:prstGeom prst="ellipse">
              <a:avLst/>
            </a:prstGeom>
            <a:solidFill>
              <a:srgbClr val="808000"/>
            </a:solidFill>
            <a:ln w="9525">
              <a:noFill/>
              <a:round/>
              <a:headEnd/>
              <a:tailEnd/>
            </a:ln>
            <a:effectLst/>
          </p:spPr>
          <p:txBody>
            <a:bodyPr wrap="none" anchor="ctr"/>
            <a:lstStyle/>
            <a:p>
              <a:pPr>
                <a:defRPr/>
              </a:pPr>
              <a:endParaRPr lang="ru-RU" sz="1350" kern="0">
                <a:solidFill>
                  <a:prstClr val="black"/>
                </a:solidFill>
              </a:endParaRPr>
            </a:p>
          </p:txBody>
        </p:sp>
        <p:grpSp>
          <p:nvGrpSpPr>
            <p:cNvPr id="68" name="Group 75"/>
            <p:cNvGrpSpPr>
              <a:grpSpLocks/>
            </p:cNvGrpSpPr>
            <p:nvPr/>
          </p:nvGrpSpPr>
          <p:grpSpPr bwMode="auto">
            <a:xfrm>
              <a:off x="5219701" y="1701801"/>
              <a:ext cx="2998788" cy="1555750"/>
              <a:chOff x="576" y="384"/>
              <a:chExt cx="2016" cy="1776"/>
            </a:xfrm>
          </p:grpSpPr>
          <p:cxnSp>
            <p:nvCxnSpPr>
              <p:cNvPr id="72" name="AutoShape 76"/>
              <p:cNvCxnSpPr>
                <a:cxnSpLocks noChangeShapeType="1"/>
                <a:stCxn id="56" idx="0"/>
              </p:cNvCxnSpPr>
              <p:nvPr/>
            </p:nvCxnSpPr>
            <p:spPr bwMode="auto">
              <a:xfrm flipV="1">
                <a:off x="576" y="384"/>
                <a:ext cx="1008" cy="1776"/>
              </a:xfrm>
              <a:prstGeom prst="straightConnector1">
                <a:avLst/>
              </a:prstGeom>
              <a:noFill/>
              <a:ln w="38100">
                <a:solidFill>
                  <a:sysClr val="windowText" lastClr="000000"/>
                </a:solidFill>
                <a:round/>
                <a:headEnd/>
                <a:tailEnd/>
              </a:ln>
              <a:effectLst/>
            </p:spPr>
          </p:cxnSp>
          <p:cxnSp>
            <p:nvCxnSpPr>
              <p:cNvPr id="73" name="AutoShape 77"/>
              <p:cNvCxnSpPr>
                <a:cxnSpLocks noChangeShapeType="1"/>
                <a:endCxn id="63" idx="0"/>
              </p:cNvCxnSpPr>
              <p:nvPr/>
            </p:nvCxnSpPr>
            <p:spPr bwMode="auto">
              <a:xfrm>
                <a:off x="1584" y="384"/>
                <a:ext cx="1008" cy="1776"/>
              </a:xfrm>
              <a:prstGeom prst="straightConnector1">
                <a:avLst/>
              </a:prstGeom>
              <a:noFill/>
              <a:ln w="38100">
                <a:solidFill>
                  <a:sysClr val="windowText" lastClr="000000"/>
                </a:solidFill>
                <a:round/>
                <a:headEnd/>
                <a:tailEnd/>
              </a:ln>
              <a:effectLst/>
            </p:spPr>
          </p:cxnSp>
          <p:cxnSp>
            <p:nvCxnSpPr>
              <p:cNvPr id="74" name="AutoShape 78"/>
              <p:cNvCxnSpPr>
                <a:cxnSpLocks noChangeShapeType="1"/>
                <a:endCxn id="60" idx="0"/>
              </p:cNvCxnSpPr>
              <p:nvPr/>
            </p:nvCxnSpPr>
            <p:spPr bwMode="auto">
              <a:xfrm flipH="1">
                <a:off x="1728" y="1392"/>
                <a:ext cx="432" cy="768"/>
              </a:xfrm>
              <a:prstGeom prst="straightConnector1">
                <a:avLst/>
              </a:prstGeom>
              <a:noFill/>
              <a:ln w="38100">
                <a:solidFill>
                  <a:sysClr val="windowText" lastClr="000000"/>
                </a:solidFill>
                <a:round/>
                <a:headEnd/>
                <a:tailEnd/>
              </a:ln>
              <a:effectLst/>
            </p:spPr>
          </p:cxnSp>
          <p:cxnSp>
            <p:nvCxnSpPr>
              <p:cNvPr id="75" name="AutoShape 79"/>
              <p:cNvCxnSpPr>
                <a:cxnSpLocks noChangeShapeType="1"/>
                <a:endCxn id="62" idx="0"/>
              </p:cNvCxnSpPr>
              <p:nvPr/>
            </p:nvCxnSpPr>
            <p:spPr bwMode="auto">
              <a:xfrm flipH="1">
                <a:off x="2304" y="1920"/>
                <a:ext cx="144" cy="240"/>
              </a:xfrm>
              <a:prstGeom prst="straightConnector1">
                <a:avLst/>
              </a:prstGeom>
              <a:noFill/>
              <a:ln w="38100">
                <a:solidFill>
                  <a:sysClr val="windowText" lastClr="000000"/>
                </a:solidFill>
                <a:round/>
                <a:headEnd/>
                <a:tailEnd/>
              </a:ln>
              <a:effectLst/>
            </p:spPr>
          </p:cxnSp>
          <p:cxnSp>
            <p:nvCxnSpPr>
              <p:cNvPr id="76" name="AutoShape 80"/>
              <p:cNvCxnSpPr>
                <a:cxnSpLocks noChangeShapeType="1"/>
                <a:endCxn id="61" idx="0"/>
              </p:cNvCxnSpPr>
              <p:nvPr/>
            </p:nvCxnSpPr>
            <p:spPr bwMode="auto">
              <a:xfrm>
                <a:off x="1872" y="1920"/>
                <a:ext cx="144" cy="240"/>
              </a:xfrm>
              <a:prstGeom prst="straightConnector1">
                <a:avLst/>
              </a:prstGeom>
              <a:noFill/>
              <a:ln w="38100">
                <a:solidFill>
                  <a:sysClr val="windowText" lastClr="000000"/>
                </a:solidFill>
                <a:round/>
                <a:headEnd/>
                <a:tailEnd/>
              </a:ln>
              <a:effectLst/>
            </p:spPr>
          </p:cxnSp>
          <p:cxnSp>
            <p:nvCxnSpPr>
              <p:cNvPr id="77" name="AutoShape 81"/>
              <p:cNvCxnSpPr>
                <a:cxnSpLocks noChangeShapeType="1"/>
                <a:endCxn id="64" idx="0"/>
              </p:cNvCxnSpPr>
              <p:nvPr/>
            </p:nvCxnSpPr>
            <p:spPr bwMode="auto">
              <a:xfrm>
                <a:off x="1008" y="1391"/>
                <a:ext cx="432" cy="769"/>
              </a:xfrm>
              <a:prstGeom prst="straightConnector1">
                <a:avLst/>
              </a:prstGeom>
              <a:noFill/>
              <a:ln w="38100">
                <a:solidFill>
                  <a:sysClr val="windowText" lastClr="000000"/>
                </a:solidFill>
                <a:round/>
                <a:headEnd/>
                <a:tailEnd/>
              </a:ln>
              <a:effectLst/>
            </p:spPr>
          </p:cxnSp>
          <p:cxnSp>
            <p:nvCxnSpPr>
              <p:cNvPr id="78" name="AutoShape 82"/>
              <p:cNvCxnSpPr>
                <a:cxnSpLocks noChangeShapeType="1"/>
                <a:endCxn id="66" idx="0"/>
              </p:cNvCxnSpPr>
              <p:nvPr/>
            </p:nvCxnSpPr>
            <p:spPr bwMode="auto">
              <a:xfrm>
                <a:off x="720" y="1919"/>
                <a:ext cx="144" cy="241"/>
              </a:xfrm>
              <a:prstGeom prst="straightConnector1">
                <a:avLst/>
              </a:prstGeom>
              <a:noFill/>
              <a:ln w="38100">
                <a:solidFill>
                  <a:sysClr val="windowText" lastClr="000000"/>
                </a:solidFill>
                <a:round/>
                <a:headEnd/>
                <a:tailEnd/>
              </a:ln>
              <a:effectLst/>
            </p:spPr>
          </p:cxnSp>
          <p:cxnSp>
            <p:nvCxnSpPr>
              <p:cNvPr id="79" name="AutoShape 83"/>
              <p:cNvCxnSpPr>
                <a:cxnSpLocks noChangeShapeType="1"/>
                <a:endCxn id="65" idx="0"/>
              </p:cNvCxnSpPr>
              <p:nvPr/>
            </p:nvCxnSpPr>
            <p:spPr bwMode="auto">
              <a:xfrm flipH="1">
                <a:off x="1152" y="1919"/>
                <a:ext cx="144" cy="241"/>
              </a:xfrm>
              <a:prstGeom prst="straightConnector1">
                <a:avLst/>
              </a:prstGeom>
              <a:noFill/>
              <a:ln w="38100">
                <a:solidFill>
                  <a:sysClr val="windowText" lastClr="000000"/>
                </a:solidFill>
                <a:round/>
                <a:headEnd/>
                <a:tailEnd/>
              </a:ln>
              <a:effectLst/>
            </p:spPr>
          </p:cxnSp>
        </p:grpSp>
        <p:sp>
          <p:nvSpPr>
            <p:cNvPr id="70" name="Arc 85"/>
            <p:cNvSpPr>
              <a:spLocks/>
            </p:cNvSpPr>
            <p:nvPr/>
          </p:nvSpPr>
          <p:spPr bwMode="auto">
            <a:xfrm>
              <a:off x="5883276" y="1579563"/>
              <a:ext cx="1644650" cy="366713"/>
            </a:xfrm>
            <a:custGeom>
              <a:avLst/>
              <a:gdLst>
                <a:gd name="G0" fmla="+- 21600 0 0"/>
                <a:gd name="G1" fmla="+- 21600 0 0"/>
                <a:gd name="G2" fmla="+- 21600 0 0"/>
                <a:gd name="T0" fmla="*/ 186 w 43200"/>
                <a:gd name="T1" fmla="*/ 24432 h 24432"/>
                <a:gd name="T2" fmla="*/ 43200 w 43200"/>
                <a:gd name="T3" fmla="*/ 21741 h 24432"/>
                <a:gd name="T4" fmla="*/ 21600 w 43200"/>
                <a:gd name="T5" fmla="*/ 21600 h 24432"/>
              </a:gdLst>
              <a:ahLst/>
              <a:cxnLst>
                <a:cxn ang="0">
                  <a:pos x="T0" y="T1"/>
                </a:cxn>
                <a:cxn ang="0">
                  <a:pos x="T2" y="T3"/>
                </a:cxn>
                <a:cxn ang="0">
                  <a:pos x="T4" y="T5"/>
                </a:cxn>
              </a:cxnLst>
              <a:rect l="0" t="0" r="r" b="b"/>
              <a:pathLst>
                <a:path w="43200" h="24432" fill="none" extrusionOk="0">
                  <a:moveTo>
                    <a:pt x="186" y="24431"/>
                  </a:moveTo>
                  <a:cubicBezTo>
                    <a:pt x="62" y="23493"/>
                    <a:pt x="0" y="22547"/>
                    <a:pt x="0" y="21600"/>
                  </a:cubicBezTo>
                  <a:cubicBezTo>
                    <a:pt x="0" y="9670"/>
                    <a:pt x="9670" y="0"/>
                    <a:pt x="21600" y="0"/>
                  </a:cubicBezTo>
                  <a:cubicBezTo>
                    <a:pt x="33529" y="0"/>
                    <a:pt x="43200" y="9670"/>
                    <a:pt x="43200" y="21600"/>
                  </a:cubicBezTo>
                  <a:cubicBezTo>
                    <a:pt x="43200" y="21646"/>
                    <a:pt x="43199" y="21693"/>
                    <a:pt x="43199" y="21740"/>
                  </a:cubicBezTo>
                </a:path>
                <a:path w="43200" h="24432" stroke="0" extrusionOk="0">
                  <a:moveTo>
                    <a:pt x="186" y="24431"/>
                  </a:moveTo>
                  <a:cubicBezTo>
                    <a:pt x="62" y="23493"/>
                    <a:pt x="0" y="22547"/>
                    <a:pt x="0" y="21600"/>
                  </a:cubicBezTo>
                  <a:cubicBezTo>
                    <a:pt x="0" y="9670"/>
                    <a:pt x="9670" y="0"/>
                    <a:pt x="21600" y="0"/>
                  </a:cubicBezTo>
                  <a:cubicBezTo>
                    <a:pt x="33529" y="0"/>
                    <a:pt x="43200" y="9670"/>
                    <a:pt x="43200" y="21600"/>
                  </a:cubicBezTo>
                  <a:cubicBezTo>
                    <a:pt x="43200" y="21646"/>
                    <a:pt x="43199" y="21693"/>
                    <a:pt x="43199" y="21740"/>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grpSp>
          <p:nvGrpSpPr>
            <p:cNvPr id="101" name="Группа 100"/>
            <p:cNvGrpSpPr/>
            <p:nvPr/>
          </p:nvGrpSpPr>
          <p:grpSpPr>
            <a:xfrm>
              <a:off x="5041232" y="2745182"/>
              <a:ext cx="608682" cy="331394"/>
              <a:chOff x="5041232" y="2745182"/>
              <a:chExt cx="608682" cy="331394"/>
            </a:xfrm>
          </p:grpSpPr>
          <p:sp>
            <p:nvSpPr>
              <p:cNvPr id="69" name="Arc 84"/>
              <p:cNvSpPr>
                <a:spLocks/>
              </p:cNvSpPr>
              <p:nvPr/>
            </p:nvSpPr>
            <p:spPr bwMode="auto">
              <a:xfrm>
                <a:off x="5241926" y="2949576"/>
                <a:ext cx="407988" cy="127000"/>
              </a:xfrm>
              <a:custGeom>
                <a:avLst/>
                <a:gdLst>
                  <a:gd name="G0" fmla="+- 21600 0 0"/>
                  <a:gd name="G1" fmla="+- 21600 0 0"/>
                  <a:gd name="G2" fmla="+- 21600 0 0"/>
                  <a:gd name="T0" fmla="*/ 1 w 43200"/>
                  <a:gd name="T1" fmla="*/ 21768 h 22560"/>
                  <a:gd name="T2" fmla="*/ 43179 w 43200"/>
                  <a:gd name="T3" fmla="*/ 22560 h 22560"/>
                  <a:gd name="T4" fmla="*/ 21600 w 43200"/>
                  <a:gd name="T5" fmla="*/ 21600 h 22560"/>
                </a:gdLst>
                <a:ahLst/>
                <a:cxnLst>
                  <a:cxn ang="0">
                    <a:pos x="T0" y="T1"/>
                  </a:cxn>
                  <a:cxn ang="0">
                    <a:pos x="T2" y="T3"/>
                  </a:cxn>
                  <a:cxn ang="0">
                    <a:pos x="T4" y="T5"/>
                  </a:cxn>
                </a:cxnLst>
                <a:rect l="0" t="0" r="r" b="b"/>
                <a:pathLst>
                  <a:path w="43200" h="22560" fill="none" extrusionOk="0">
                    <a:moveTo>
                      <a:pt x="0" y="21768"/>
                    </a:moveTo>
                    <a:cubicBezTo>
                      <a:pt x="0" y="21712"/>
                      <a:pt x="0" y="21656"/>
                      <a:pt x="0" y="21600"/>
                    </a:cubicBezTo>
                    <a:cubicBezTo>
                      <a:pt x="0" y="9670"/>
                      <a:pt x="9670" y="0"/>
                      <a:pt x="21600" y="0"/>
                    </a:cubicBezTo>
                    <a:cubicBezTo>
                      <a:pt x="33529" y="0"/>
                      <a:pt x="43200" y="9670"/>
                      <a:pt x="43200" y="21600"/>
                    </a:cubicBezTo>
                    <a:cubicBezTo>
                      <a:pt x="43200" y="21920"/>
                      <a:pt x="43192" y="22240"/>
                      <a:pt x="43178" y="22559"/>
                    </a:cubicBezTo>
                  </a:path>
                  <a:path w="43200" h="22560" stroke="0" extrusionOk="0">
                    <a:moveTo>
                      <a:pt x="0" y="21768"/>
                    </a:moveTo>
                    <a:cubicBezTo>
                      <a:pt x="0" y="21712"/>
                      <a:pt x="0" y="21656"/>
                      <a:pt x="0" y="21600"/>
                    </a:cubicBezTo>
                    <a:cubicBezTo>
                      <a:pt x="0" y="9670"/>
                      <a:pt x="9670" y="0"/>
                      <a:pt x="21600" y="0"/>
                    </a:cubicBezTo>
                    <a:cubicBezTo>
                      <a:pt x="33529" y="0"/>
                      <a:pt x="43200" y="9670"/>
                      <a:pt x="43200" y="21600"/>
                    </a:cubicBezTo>
                    <a:cubicBezTo>
                      <a:pt x="43200" y="21920"/>
                      <a:pt x="43192" y="22240"/>
                      <a:pt x="43178" y="22559"/>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98" name="TextBox 97"/>
              <p:cNvSpPr txBox="1"/>
              <p:nvPr/>
            </p:nvSpPr>
            <p:spPr>
              <a:xfrm>
                <a:off x="5041232" y="2745182"/>
                <a:ext cx="508971" cy="292752"/>
              </a:xfrm>
              <a:prstGeom prst="rect">
                <a:avLst/>
              </a:prstGeom>
              <a:noFill/>
            </p:spPr>
            <p:txBody>
              <a:bodyPr wrap="square" rtlCol="0">
                <a:spAutoFit/>
              </a:bodyPr>
              <a:lstStyle/>
              <a:p>
                <a:r>
                  <a:rPr lang="en-US" sz="1350" b="1" i="1" dirty="0"/>
                  <a:t>d</a:t>
                </a:r>
                <a:r>
                  <a:rPr lang="en-US" sz="1350" b="1" baseline="-25000" dirty="0"/>
                  <a:t>1</a:t>
                </a:r>
                <a:endParaRPr lang="ru-RU" sz="1350" b="1" dirty="0"/>
              </a:p>
            </p:txBody>
          </p:sp>
        </p:grpSp>
        <p:grpSp>
          <p:nvGrpSpPr>
            <p:cNvPr id="105" name="Группа 104"/>
            <p:cNvGrpSpPr/>
            <p:nvPr/>
          </p:nvGrpSpPr>
          <p:grpSpPr>
            <a:xfrm>
              <a:off x="5445126" y="2213763"/>
              <a:ext cx="836613" cy="551663"/>
              <a:chOff x="5445126" y="2213763"/>
              <a:chExt cx="836613" cy="551663"/>
            </a:xfrm>
          </p:grpSpPr>
          <p:sp>
            <p:nvSpPr>
              <p:cNvPr id="71" name="Arc 86"/>
              <p:cNvSpPr>
                <a:spLocks/>
              </p:cNvSpPr>
              <p:nvPr/>
            </p:nvSpPr>
            <p:spPr bwMode="auto">
              <a:xfrm rot="385085">
                <a:off x="5445126" y="2455863"/>
                <a:ext cx="836613" cy="309563"/>
              </a:xfrm>
              <a:custGeom>
                <a:avLst/>
                <a:gdLst>
                  <a:gd name="G0" fmla="+- 21600 0 0"/>
                  <a:gd name="G1" fmla="+- 21600 0 0"/>
                  <a:gd name="G2" fmla="+- 21600 0 0"/>
                  <a:gd name="T0" fmla="*/ 7 w 41785"/>
                  <a:gd name="T1" fmla="*/ 22163 h 22163"/>
                  <a:gd name="T2" fmla="*/ 41785 w 41785"/>
                  <a:gd name="T3" fmla="*/ 13912 h 22163"/>
                  <a:gd name="T4" fmla="*/ 21600 w 41785"/>
                  <a:gd name="T5" fmla="*/ 21600 h 22163"/>
                </a:gdLst>
                <a:ahLst/>
                <a:cxnLst>
                  <a:cxn ang="0">
                    <a:pos x="T0" y="T1"/>
                  </a:cxn>
                  <a:cxn ang="0">
                    <a:pos x="T2" y="T3"/>
                  </a:cxn>
                  <a:cxn ang="0">
                    <a:pos x="T4" y="T5"/>
                  </a:cxn>
                </a:cxnLst>
                <a:rect l="0" t="0" r="r" b="b"/>
                <a:pathLst>
                  <a:path w="41785" h="22163" fill="none" extrusionOk="0">
                    <a:moveTo>
                      <a:pt x="7" y="22162"/>
                    </a:moveTo>
                    <a:cubicBezTo>
                      <a:pt x="2" y="21975"/>
                      <a:pt x="0" y="21787"/>
                      <a:pt x="0" y="21600"/>
                    </a:cubicBezTo>
                    <a:cubicBezTo>
                      <a:pt x="0" y="9670"/>
                      <a:pt x="9670" y="0"/>
                      <a:pt x="21600" y="0"/>
                    </a:cubicBezTo>
                    <a:cubicBezTo>
                      <a:pt x="30563" y="-1"/>
                      <a:pt x="38595" y="5535"/>
                      <a:pt x="41785" y="13911"/>
                    </a:cubicBezTo>
                  </a:path>
                  <a:path w="41785" h="22163" stroke="0" extrusionOk="0">
                    <a:moveTo>
                      <a:pt x="7" y="22162"/>
                    </a:moveTo>
                    <a:cubicBezTo>
                      <a:pt x="2" y="21975"/>
                      <a:pt x="0" y="21787"/>
                      <a:pt x="0" y="21600"/>
                    </a:cubicBezTo>
                    <a:cubicBezTo>
                      <a:pt x="0" y="9670"/>
                      <a:pt x="9670" y="0"/>
                      <a:pt x="21600" y="0"/>
                    </a:cubicBezTo>
                    <a:cubicBezTo>
                      <a:pt x="30563" y="-1"/>
                      <a:pt x="38595" y="5535"/>
                      <a:pt x="41785" y="13911"/>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99" name="TextBox 98"/>
              <p:cNvSpPr txBox="1"/>
              <p:nvPr/>
            </p:nvSpPr>
            <p:spPr>
              <a:xfrm>
                <a:off x="5494421" y="2213763"/>
                <a:ext cx="447297" cy="495426"/>
              </a:xfrm>
              <a:prstGeom prst="rect">
                <a:avLst/>
              </a:prstGeom>
              <a:noFill/>
            </p:spPr>
            <p:txBody>
              <a:bodyPr wrap="square" rtlCol="0">
                <a:spAutoFit/>
              </a:bodyPr>
              <a:lstStyle/>
              <a:p>
                <a:r>
                  <a:rPr lang="en-US" sz="1350" b="1" i="1" dirty="0"/>
                  <a:t>d</a:t>
                </a:r>
                <a:r>
                  <a:rPr lang="en-US" sz="1350" b="1" baseline="-25000" dirty="0"/>
                  <a:t>2</a:t>
                </a:r>
                <a:endParaRPr lang="ru-RU" sz="1350" b="1" dirty="0"/>
              </a:p>
            </p:txBody>
          </p:sp>
        </p:grpSp>
        <p:sp>
          <p:nvSpPr>
            <p:cNvPr id="100" name="TextBox 99"/>
            <p:cNvSpPr txBox="1"/>
            <p:nvPr/>
          </p:nvSpPr>
          <p:spPr>
            <a:xfrm>
              <a:off x="5947611" y="1389624"/>
              <a:ext cx="437823" cy="495426"/>
            </a:xfrm>
            <a:prstGeom prst="rect">
              <a:avLst/>
            </a:prstGeom>
            <a:noFill/>
          </p:spPr>
          <p:txBody>
            <a:bodyPr wrap="square" rtlCol="0">
              <a:spAutoFit/>
            </a:bodyPr>
            <a:lstStyle/>
            <a:p>
              <a:r>
                <a:rPr lang="en-US" sz="1350" b="1" i="1" dirty="0"/>
                <a:t>d</a:t>
              </a:r>
              <a:r>
                <a:rPr lang="en-US" sz="1350" b="1" baseline="-25000" dirty="0"/>
                <a:t>3</a:t>
              </a:r>
              <a:endParaRPr lang="ru-RU" sz="1350" b="1" dirty="0"/>
            </a:p>
          </p:txBody>
        </p:sp>
        <p:grpSp>
          <p:nvGrpSpPr>
            <p:cNvPr id="102" name="Группа 101"/>
            <p:cNvGrpSpPr/>
            <p:nvPr/>
          </p:nvGrpSpPr>
          <p:grpSpPr>
            <a:xfrm>
              <a:off x="6757735" y="2743857"/>
              <a:ext cx="608682" cy="495426"/>
              <a:chOff x="5041232" y="2711777"/>
              <a:chExt cx="608682" cy="495426"/>
            </a:xfrm>
          </p:grpSpPr>
          <p:sp>
            <p:nvSpPr>
              <p:cNvPr id="103" name="Arc 84"/>
              <p:cNvSpPr>
                <a:spLocks/>
              </p:cNvSpPr>
              <p:nvPr/>
            </p:nvSpPr>
            <p:spPr bwMode="auto">
              <a:xfrm>
                <a:off x="5241926" y="2949576"/>
                <a:ext cx="407988" cy="127000"/>
              </a:xfrm>
              <a:custGeom>
                <a:avLst/>
                <a:gdLst>
                  <a:gd name="G0" fmla="+- 21600 0 0"/>
                  <a:gd name="G1" fmla="+- 21600 0 0"/>
                  <a:gd name="G2" fmla="+- 21600 0 0"/>
                  <a:gd name="T0" fmla="*/ 1 w 43200"/>
                  <a:gd name="T1" fmla="*/ 21768 h 22560"/>
                  <a:gd name="T2" fmla="*/ 43179 w 43200"/>
                  <a:gd name="T3" fmla="*/ 22560 h 22560"/>
                  <a:gd name="T4" fmla="*/ 21600 w 43200"/>
                  <a:gd name="T5" fmla="*/ 21600 h 22560"/>
                </a:gdLst>
                <a:ahLst/>
                <a:cxnLst>
                  <a:cxn ang="0">
                    <a:pos x="T0" y="T1"/>
                  </a:cxn>
                  <a:cxn ang="0">
                    <a:pos x="T2" y="T3"/>
                  </a:cxn>
                  <a:cxn ang="0">
                    <a:pos x="T4" y="T5"/>
                  </a:cxn>
                </a:cxnLst>
                <a:rect l="0" t="0" r="r" b="b"/>
                <a:pathLst>
                  <a:path w="43200" h="22560" fill="none" extrusionOk="0">
                    <a:moveTo>
                      <a:pt x="0" y="21768"/>
                    </a:moveTo>
                    <a:cubicBezTo>
                      <a:pt x="0" y="21712"/>
                      <a:pt x="0" y="21656"/>
                      <a:pt x="0" y="21600"/>
                    </a:cubicBezTo>
                    <a:cubicBezTo>
                      <a:pt x="0" y="9670"/>
                      <a:pt x="9670" y="0"/>
                      <a:pt x="21600" y="0"/>
                    </a:cubicBezTo>
                    <a:cubicBezTo>
                      <a:pt x="33529" y="0"/>
                      <a:pt x="43200" y="9670"/>
                      <a:pt x="43200" y="21600"/>
                    </a:cubicBezTo>
                    <a:cubicBezTo>
                      <a:pt x="43200" y="21920"/>
                      <a:pt x="43192" y="22240"/>
                      <a:pt x="43178" y="22559"/>
                    </a:cubicBezTo>
                  </a:path>
                  <a:path w="43200" h="22560" stroke="0" extrusionOk="0">
                    <a:moveTo>
                      <a:pt x="0" y="21768"/>
                    </a:moveTo>
                    <a:cubicBezTo>
                      <a:pt x="0" y="21712"/>
                      <a:pt x="0" y="21656"/>
                      <a:pt x="0" y="21600"/>
                    </a:cubicBezTo>
                    <a:cubicBezTo>
                      <a:pt x="0" y="9670"/>
                      <a:pt x="9670" y="0"/>
                      <a:pt x="21600" y="0"/>
                    </a:cubicBezTo>
                    <a:cubicBezTo>
                      <a:pt x="33529" y="0"/>
                      <a:pt x="43200" y="9670"/>
                      <a:pt x="43200" y="21600"/>
                    </a:cubicBezTo>
                    <a:cubicBezTo>
                      <a:pt x="43200" y="21920"/>
                      <a:pt x="43192" y="22240"/>
                      <a:pt x="43178" y="22559"/>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104" name="TextBox 103"/>
              <p:cNvSpPr txBox="1"/>
              <p:nvPr/>
            </p:nvSpPr>
            <p:spPr>
              <a:xfrm>
                <a:off x="5041232" y="2711777"/>
                <a:ext cx="475985" cy="495426"/>
              </a:xfrm>
              <a:prstGeom prst="rect">
                <a:avLst/>
              </a:prstGeom>
              <a:noFill/>
            </p:spPr>
            <p:txBody>
              <a:bodyPr wrap="square" rtlCol="0">
                <a:spAutoFit/>
              </a:bodyPr>
              <a:lstStyle/>
              <a:p>
                <a:r>
                  <a:rPr lang="en-US" sz="1350" b="1" i="1" dirty="0"/>
                  <a:t>d</a:t>
                </a:r>
                <a:r>
                  <a:rPr lang="en-US" sz="1350" b="1" baseline="-25000" dirty="0"/>
                  <a:t>1</a:t>
                </a:r>
                <a:endParaRPr lang="ru-RU" sz="1350" b="1" dirty="0"/>
              </a:p>
            </p:txBody>
          </p:sp>
        </p:grpSp>
        <p:grpSp>
          <p:nvGrpSpPr>
            <p:cNvPr id="106" name="Группа 105"/>
            <p:cNvGrpSpPr/>
            <p:nvPr/>
          </p:nvGrpSpPr>
          <p:grpSpPr>
            <a:xfrm>
              <a:off x="7209757" y="2282934"/>
              <a:ext cx="872247" cy="538640"/>
              <a:chOff x="5445126" y="2226786"/>
              <a:chExt cx="872247" cy="538640"/>
            </a:xfrm>
          </p:grpSpPr>
          <p:sp>
            <p:nvSpPr>
              <p:cNvPr id="107" name="Arc 86"/>
              <p:cNvSpPr>
                <a:spLocks/>
              </p:cNvSpPr>
              <p:nvPr/>
            </p:nvSpPr>
            <p:spPr bwMode="auto">
              <a:xfrm rot="385085">
                <a:off x="5445126" y="2455863"/>
                <a:ext cx="836613" cy="309563"/>
              </a:xfrm>
              <a:custGeom>
                <a:avLst/>
                <a:gdLst>
                  <a:gd name="G0" fmla="+- 21600 0 0"/>
                  <a:gd name="G1" fmla="+- 21600 0 0"/>
                  <a:gd name="G2" fmla="+- 21600 0 0"/>
                  <a:gd name="T0" fmla="*/ 7 w 41785"/>
                  <a:gd name="T1" fmla="*/ 22163 h 22163"/>
                  <a:gd name="T2" fmla="*/ 41785 w 41785"/>
                  <a:gd name="T3" fmla="*/ 13912 h 22163"/>
                  <a:gd name="T4" fmla="*/ 21600 w 41785"/>
                  <a:gd name="T5" fmla="*/ 21600 h 22163"/>
                </a:gdLst>
                <a:ahLst/>
                <a:cxnLst>
                  <a:cxn ang="0">
                    <a:pos x="T0" y="T1"/>
                  </a:cxn>
                  <a:cxn ang="0">
                    <a:pos x="T2" y="T3"/>
                  </a:cxn>
                  <a:cxn ang="0">
                    <a:pos x="T4" y="T5"/>
                  </a:cxn>
                </a:cxnLst>
                <a:rect l="0" t="0" r="r" b="b"/>
                <a:pathLst>
                  <a:path w="41785" h="22163" fill="none" extrusionOk="0">
                    <a:moveTo>
                      <a:pt x="7" y="22162"/>
                    </a:moveTo>
                    <a:cubicBezTo>
                      <a:pt x="2" y="21975"/>
                      <a:pt x="0" y="21787"/>
                      <a:pt x="0" y="21600"/>
                    </a:cubicBezTo>
                    <a:cubicBezTo>
                      <a:pt x="0" y="9670"/>
                      <a:pt x="9670" y="0"/>
                      <a:pt x="21600" y="0"/>
                    </a:cubicBezTo>
                    <a:cubicBezTo>
                      <a:pt x="30563" y="-1"/>
                      <a:pt x="38595" y="5535"/>
                      <a:pt x="41785" y="13911"/>
                    </a:cubicBezTo>
                  </a:path>
                  <a:path w="41785" h="22163" stroke="0" extrusionOk="0">
                    <a:moveTo>
                      <a:pt x="7" y="22162"/>
                    </a:moveTo>
                    <a:cubicBezTo>
                      <a:pt x="2" y="21975"/>
                      <a:pt x="0" y="21787"/>
                      <a:pt x="0" y="21600"/>
                    </a:cubicBezTo>
                    <a:cubicBezTo>
                      <a:pt x="0" y="9670"/>
                      <a:pt x="9670" y="0"/>
                      <a:pt x="21600" y="0"/>
                    </a:cubicBezTo>
                    <a:cubicBezTo>
                      <a:pt x="30563" y="-1"/>
                      <a:pt x="38595" y="5535"/>
                      <a:pt x="41785" y="13911"/>
                    </a:cubicBezTo>
                    <a:lnTo>
                      <a:pt x="21600" y="21600"/>
                    </a:lnTo>
                    <a:close/>
                  </a:path>
                </a:pathLst>
              </a:custGeom>
              <a:noFill/>
              <a:ln w="38100" cap="rnd">
                <a:solidFill>
                  <a:srgbClr val="FF6600"/>
                </a:solidFill>
                <a:prstDash val="sysDot"/>
                <a:round/>
                <a:headEnd type="stealth" w="sm" len="med"/>
                <a:tailEnd type="stealth" w="sm" len="med"/>
              </a:ln>
              <a:effectLst/>
            </p:spPr>
            <p:txBody>
              <a:bodyPr wrap="none" anchor="ctr"/>
              <a:lstStyle/>
              <a:p>
                <a:pPr>
                  <a:defRPr/>
                </a:pPr>
                <a:endParaRPr lang="ru-RU" sz="1350" kern="0">
                  <a:solidFill>
                    <a:prstClr val="black"/>
                  </a:solidFill>
                </a:endParaRPr>
              </a:p>
            </p:txBody>
          </p:sp>
          <p:sp>
            <p:nvSpPr>
              <p:cNvPr id="108" name="TextBox 107"/>
              <p:cNvSpPr txBox="1"/>
              <p:nvPr/>
            </p:nvSpPr>
            <p:spPr>
              <a:xfrm>
                <a:off x="5843337" y="2226786"/>
                <a:ext cx="474036" cy="495426"/>
              </a:xfrm>
              <a:prstGeom prst="rect">
                <a:avLst/>
              </a:prstGeom>
              <a:noFill/>
            </p:spPr>
            <p:txBody>
              <a:bodyPr wrap="square" rtlCol="0">
                <a:spAutoFit/>
              </a:bodyPr>
              <a:lstStyle/>
              <a:p>
                <a:r>
                  <a:rPr lang="en-US" sz="1350" b="1" i="1" dirty="0"/>
                  <a:t>d</a:t>
                </a:r>
                <a:r>
                  <a:rPr lang="en-US" sz="1350" b="1" baseline="-25000" dirty="0"/>
                  <a:t>2</a:t>
                </a:r>
                <a:endParaRPr lang="ru-RU" sz="1350" b="1" dirty="0"/>
              </a:p>
            </p:txBody>
          </p:sp>
        </p:grpSp>
      </p:grpSp>
      <p:grpSp>
        <p:nvGrpSpPr>
          <p:cNvPr id="115" name="Группа 114"/>
          <p:cNvGrpSpPr/>
          <p:nvPr/>
        </p:nvGrpSpPr>
        <p:grpSpPr>
          <a:xfrm>
            <a:off x="4081058" y="2842462"/>
            <a:ext cx="3062691" cy="1990840"/>
            <a:chOff x="4171950" y="4724399"/>
            <a:chExt cx="1800225" cy="1308100"/>
          </a:xfrm>
        </p:grpSpPr>
        <p:sp>
          <p:nvSpPr>
            <p:cNvPr id="116" name="Rectangle 2"/>
            <p:cNvSpPr>
              <a:spLocks noChangeArrowheads="1"/>
            </p:cNvSpPr>
            <p:nvPr/>
          </p:nvSpPr>
          <p:spPr bwMode="auto">
            <a:xfrm>
              <a:off x="4431183" y="5397261"/>
              <a:ext cx="717209" cy="61988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ru-RU" altLang="ru-RU" sz="1350" kern="0">
                <a:solidFill>
                  <a:srgbClr val="000000"/>
                </a:solidFill>
              </a:endParaRPr>
            </a:p>
          </p:txBody>
        </p:sp>
        <p:sp>
          <p:nvSpPr>
            <p:cNvPr id="117" name="Rectangle 3"/>
            <p:cNvSpPr>
              <a:spLocks noChangeArrowheads="1"/>
            </p:cNvSpPr>
            <p:nvPr/>
          </p:nvSpPr>
          <p:spPr bwMode="auto">
            <a:xfrm>
              <a:off x="5213430" y="4727192"/>
              <a:ext cx="708337" cy="653352"/>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ru-RU" altLang="ru-RU" sz="1350" kern="0">
                <a:solidFill>
                  <a:srgbClr val="000000"/>
                </a:solidFill>
              </a:endParaRPr>
            </a:p>
          </p:txBody>
        </p:sp>
        <p:sp>
          <p:nvSpPr>
            <p:cNvPr id="118" name="Rectangle 4"/>
            <p:cNvSpPr>
              <a:spLocks noChangeArrowheads="1"/>
            </p:cNvSpPr>
            <p:nvPr/>
          </p:nvSpPr>
          <p:spPr bwMode="auto">
            <a:xfrm>
              <a:off x="5558845" y="5389694"/>
              <a:ext cx="362925" cy="309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ru-RU" altLang="ru-RU" sz="1350" kern="0">
                <a:solidFill>
                  <a:srgbClr val="000000"/>
                </a:solidFill>
              </a:endParaRPr>
            </a:p>
          </p:txBody>
        </p:sp>
        <p:sp>
          <p:nvSpPr>
            <p:cNvPr id="119" name="Rectangle 5"/>
            <p:cNvSpPr>
              <a:spLocks noChangeArrowheads="1"/>
            </p:cNvSpPr>
            <p:nvPr/>
          </p:nvSpPr>
          <p:spPr bwMode="auto">
            <a:xfrm>
              <a:off x="5192755" y="5703032"/>
              <a:ext cx="357448" cy="30985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ru-RU" altLang="ru-RU" sz="1350" kern="0">
                <a:solidFill>
                  <a:srgbClr val="000000"/>
                </a:solidFill>
              </a:endParaRPr>
            </a:p>
          </p:txBody>
        </p:sp>
        <p:sp>
          <p:nvSpPr>
            <p:cNvPr id="120" name="Rectangle 6"/>
            <p:cNvSpPr>
              <a:spLocks noChangeArrowheads="1"/>
            </p:cNvSpPr>
            <p:nvPr/>
          </p:nvSpPr>
          <p:spPr bwMode="auto">
            <a:xfrm>
              <a:off x="4413905" y="5059564"/>
              <a:ext cx="356834" cy="3168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ru-RU" altLang="ru-RU" sz="1350" kern="0">
                <a:solidFill>
                  <a:srgbClr val="000000"/>
                </a:solidFill>
              </a:endParaRPr>
            </a:p>
          </p:txBody>
        </p:sp>
        <p:sp>
          <p:nvSpPr>
            <p:cNvPr id="121" name="Rectangle 7"/>
            <p:cNvSpPr>
              <a:spLocks noChangeArrowheads="1"/>
            </p:cNvSpPr>
            <p:nvPr/>
          </p:nvSpPr>
          <p:spPr bwMode="auto">
            <a:xfrm>
              <a:off x="4779185" y="4731380"/>
              <a:ext cx="399454" cy="3266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ru-RU" altLang="ru-RU" sz="1350" kern="0">
                <a:solidFill>
                  <a:srgbClr val="000000"/>
                </a:solidFill>
              </a:endParaRPr>
            </a:p>
          </p:txBody>
        </p:sp>
        <p:graphicFrame>
          <p:nvGraphicFramePr>
            <p:cNvPr id="122" name="Object 8"/>
            <p:cNvGraphicFramePr>
              <a:graphicFrameLocks noChangeAspect="1"/>
            </p:cNvGraphicFramePr>
            <p:nvPr>
              <p:extLst>
                <p:ext uri="{D42A27DB-BD31-4B8C-83A1-F6EECF244321}">
                  <p14:modId xmlns:p14="http://schemas.microsoft.com/office/powerpoint/2010/main" val="3001540258"/>
                </p:ext>
              </p:extLst>
            </p:nvPr>
          </p:nvGraphicFramePr>
          <p:xfrm>
            <a:off x="4171950" y="4724399"/>
            <a:ext cx="1800225" cy="1308100"/>
          </p:xfrm>
          <a:graphic>
            <a:graphicData uri="http://schemas.openxmlformats.org/presentationml/2006/ole">
              <mc:AlternateContent xmlns:mc="http://schemas.openxmlformats.org/markup-compatibility/2006">
                <mc:Choice xmlns:v="urn:schemas-microsoft-com:vml" Requires="v">
                  <p:oleObj spid="_x0000_s56487" name="Equation" r:id="rId3" imgW="2654280" imgH="1854000" progId="Equation.DSMT4">
                    <p:embed/>
                  </p:oleObj>
                </mc:Choice>
                <mc:Fallback>
                  <p:oleObj name="Equation" r:id="rId3" imgW="2654280" imgH="1854000" progId="Equation.DSMT4">
                    <p:embed/>
                    <p:pic>
                      <p:nvPicPr>
                        <p:cNvPr id="0" name=""/>
                        <p:cNvPicPr>
                          <a:picLocks noChangeAspect="1" noChangeArrowheads="1"/>
                        </p:cNvPicPr>
                        <p:nvPr/>
                      </p:nvPicPr>
                      <p:blipFill>
                        <a:blip r:embed="rId4"/>
                        <a:srcRect/>
                        <a:stretch>
                          <a:fillRect/>
                        </a:stretch>
                      </p:blipFill>
                      <p:spPr bwMode="auto">
                        <a:xfrm>
                          <a:off x="4171950" y="4724399"/>
                          <a:ext cx="1800225" cy="1308100"/>
                        </a:xfrm>
                        <a:prstGeom prst="rect">
                          <a:avLst/>
                        </a:prstGeom>
                        <a:noFill/>
                        <a:extLst/>
                      </p:spPr>
                    </p:pic>
                  </p:oleObj>
                </mc:Fallback>
              </mc:AlternateContent>
            </a:graphicData>
          </a:graphic>
        </p:graphicFrame>
      </p:grpSp>
      <p:sp>
        <p:nvSpPr>
          <p:cNvPr id="4" name="Прямоугольник 3"/>
          <p:cNvSpPr/>
          <p:nvPr/>
        </p:nvSpPr>
        <p:spPr>
          <a:xfrm>
            <a:off x="1649507" y="1838267"/>
            <a:ext cx="6893858" cy="338554"/>
          </a:xfrm>
          <a:prstGeom prst="rect">
            <a:avLst/>
          </a:prstGeom>
        </p:spPr>
        <p:txBody>
          <a:bodyPr wrap="square">
            <a:spAutoFit/>
          </a:bodyPr>
          <a:lstStyle/>
          <a:p>
            <a:r>
              <a:rPr lang="en-US" sz="1600" b="1" dirty="0" smtClean="0"/>
              <a:t>Matrix </a:t>
            </a:r>
            <a:r>
              <a:rPr lang="en-US" sz="1600" b="1" dirty="0"/>
              <a:t>of </a:t>
            </a:r>
            <a:r>
              <a:rPr lang="en-US" sz="1600" b="1" dirty="0" smtClean="0"/>
              <a:t>ultrametric distances has </a:t>
            </a:r>
            <a:r>
              <a:rPr lang="en-US" sz="1600" b="1" dirty="0"/>
              <a:t>a </a:t>
            </a:r>
            <a:r>
              <a:rPr lang="en-US" sz="1600" b="1" dirty="0" smtClean="0"/>
              <a:t>characteristic block-hierarchical </a:t>
            </a:r>
            <a:r>
              <a:rPr lang="en-US" sz="1600" b="1" dirty="0"/>
              <a:t>form.</a:t>
            </a:r>
            <a:endParaRPr lang="ru-RU" sz="1600" b="1" dirty="0"/>
          </a:p>
        </p:txBody>
      </p:sp>
      <p:sp>
        <p:nvSpPr>
          <p:cNvPr id="7" name="Прямоугольник 6"/>
          <p:cNvSpPr/>
          <p:nvPr/>
        </p:nvSpPr>
        <p:spPr>
          <a:xfrm>
            <a:off x="4394501" y="5590488"/>
            <a:ext cx="4498488" cy="507831"/>
          </a:xfrm>
          <a:prstGeom prst="rect">
            <a:avLst/>
          </a:prstGeom>
        </p:spPr>
        <p:txBody>
          <a:bodyPr wrap="square">
            <a:spAutoFit/>
          </a:bodyPr>
          <a:lstStyle/>
          <a:p>
            <a:r>
              <a:rPr lang="en-US" sz="1350" b="1" dirty="0" smtClean="0">
                <a:solidFill>
                  <a:srgbClr val="7030A0"/>
                </a:solidFill>
                <a:latin typeface="Segoe Print" panose="02000600000000000000" pitchFamily="2" charset="0"/>
              </a:rPr>
              <a:t>The data represented </a:t>
            </a:r>
            <a:r>
              <a:rPr lang="en-US" sz="1350" b="1" dirty="0" smtClean="0">
                <a:solidFill>
                  <a:srgbClr val="7030A0"/>
                </a:solidFill>
                <a:latin typeface="Segoe Print" panose="02000600000000000000" pitchFamily="2" charset="0"/>
              </a:rPr>
              <a:t>by </a:t>
            </a:r>
            <a:r>
              <a:rPr lang="en-US" sz="1350" b="1" dirty="0">
                <a:solidFill>
                  <a:srgbClr val="7030A0"/>
                </a:solidFill>
                <a:latin typeface="Segoe Print" panose="02000600000000000000" pitchFamily="2" charset="0"/>
              </a:rPr>
              <a:t>a block-hierarchical </a:t>
            </a:r>
            <a:r>
              <a:rPr lang="en-US" sz="1350" b="1" dirty="0" smtClean="0">
                <a:solidFill>
                  <a:srgbClr val="7030A0"/>
                </a:solidFill>
                <a:latin typeface="Segoe Print" panose="02000600000000000000" pitchFamily="2" charset="0"/>
              </a:rPr>
              <a:t>matrix suggests ultrametricity.</a:t>
            </a:r>
            <a:endParaRPr lang="ru-RU" sz="1350" b="1" dirty="0">
              <a:solidFill>
                <a:srgbClr val="7030A0"/>
              </a:solidFill>
              <a:latin typeface="Segoe Print" panose="02000600000000000000" pitchFamily="2" charset="0"/>
            </a:endParaRPr>
          </a:p>
        </p:txBody>
      </p:sp>
      <p:sp>
        <p:nvSpPr>
          <p:cNvPr id="50"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1200" smtClean="0">
                <a:latin typeface="Courier New" panose="02070309020205020404" pitchFamily="49" charset="0"/>
                <a:cs typeface="Courier New" panose="02070309020205020404" pitchFamily="49" charset="0"/>
              </a:rPr>
              <a:pPr/>
              <a:t>12</a:t>
            </a:fld>
            <a:r>
              <a:rPr lang="en-US" sz="1200" dirty="0" smtClean="0">
                <a:latin typeface="Courier New" panose="02070309020205020404" pitchFamily="49" charset="0"/>
                <a:cs typeface="Courier New" panose="02070309020205020404" pitchFamily="49" charset="0"/>
              </a:rPr>
              <a:t>/35</a:t>
            </a:r>
            <a:endParaRPr lang="ru-RU" sz="1200" dirty="0">
              <a:latin typeface="Courier New" panose="02070309020205020404" pitchFamily="49" charset="0"/>
              <a:cs typeface="Courier New" panose="02070309020205020404" pitchFamily="49" charset="0"/>
            </a:endParaRPr>
          </a:p>
        </p:txBody>
      </p:sp>
      <p:sp>
        <p:nvSpPr>
          <p:cNvPr id="52" name="Прямоугольник 51"/>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236704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Объект 16"/>
          <p:cNvGraphicFramePr>
            <a:graphicFrameLocks noChangeAspect="1"/>
          </p:cNvGraphicFramePr>
          <p:nvPr>
            <p:extLst>
              <p:ext uri="{D42A27DB-BD31-4B8C-83A1-F6EECF244321}">
                <p14:modId xmlns:p14="http://schemas.microsoft.com/office/powerpoint/2010/main" val="2031998948"/>
              </p:ext>
            </p:extLst>
          </p:nvPr>
        </p:nvGraphicFramePr>
        <p:xfrm>
          <a:off x="1690688" y="1828800"/>
          <a:ext cx="6170612" cy="3011488"/>
        </p:xfrm>
        <a:graphic>
          <a:graphicData uri="http://schemas.openxmlformats.org/presentationml/2006/ole">
            <mc:AlternateContent xmlns:mc="http://schemas.openxmlformats.org/markup-compatibility/2006">
              <mc:Choice xmlns:v="urn:schemas-microsoft-com:vml" Requires="v">
                <p:oleObj spid="_x0000_s63606" name="Equation" r:id="rId3" imgW="4660560" imgH="2273040" progId="Equation.DSMT4">
                  <p:embed/>
                </p:oleObj>
              </mc:Choice>
              <mc:Fallback>
                <p:oleObj name="Equation" r:id="rId3" imgW="4660560" imgH="2273040" progId="Equation.DSMT4">
                  <p:embed/>
                  <p:pic>
                    <p:nvPicPr>
                      <p:cNvPr id="0" name=""/>
                      <p:cNvPicPr/>
                      <p:nvPr/>
                    </p:nvPicPr>
                    <p:blipFill>
                      <a:blip r:embed="rId4"/>
                      <a:stretch>
                        <a:fillRect/>
                      </a:stretch>
                    </p:blipFill>
                    <p:spPr>
                      <a:xfrm>
                        <a:off x="1690688" y="1828800"/>
                        <a:ext cx="6170612" cy="3011488"/>
                      </a:xfrm>
                      <a:prstGeom prst="rect">
                        <a:avLst/>
                      </a:prstGeom>
                    </p:spPr>
                  </p:pic>
                </p:oleObj>
              </mc:Fallback>
            </mc:AlternateContent>
          </a:graphicData>
        </a:graphic>
      </p:graphicFrame>
      <p:sp>
        <p:nvSpPr>
          <p:cNvPr id="18" name="Заголовок 1"/>
          <p:cNvSpPr>
            <a:spLocks noGrp="1"/>
          </p:cNvSpPr>
          <p:nvPr>
            <p:ph type="title"/>
          </p:nvPr>
        </p:nvSpPr>
        <p:spPr>
          <a:xfrm>
            <a:off x="971236" y="363071"/>
            <a:ext cx="5124764" cy="712694"/>
          </a:xfrm>
        </p:spPr>
        <p:txBody>
          <a:bodyPr>
            <a:normAutofit/>
          </a:bodyPr>
          <a:lstStyle/>
          <a:p>
            <a:r>
              <a:rPr lang="en-US" sz="2000" b="1" i="1" dirty="0" smtClean="0">
                <a:solidFill>
                  <a:srgbClr val="734F29"/>
                </a:solidFill>
              </a:rPr>
              <a:t>p</a:t>
            </a:r>
            <a:r>
              <a:rPr lang="en-US" sz="2000" b="1" dirty="0" smtClean="0">
                <a:solidFill>
                  <a:srgbClr val="734F29"/>
                </a:solidFill>
              </a:rPr>
              <a:t>-</a:t>
            </a:r>
            <a:r>
              <a:rPr lang="en-US" sz="2000" b="1" dirty="0" err="1" smtClean="0">
                <a:solidFill>
                  <a:srgbClr val="734F29"/>
                </a:solidFill>
              </a:rPr>
              <a:t>adic</a:t>
            </a:r>
            <a:r>
              <a:rPr lang="en-US" sz="2000" b="1" dirty="0" smtClean="0">
                <a:solidFill>
                  <a:srgbClr val="734F29"/>
                </a:solidFill>
              </a:rPr>
              <a:t> norm</a:t>
            </a:r>
            <a:endParaRPr lang="ru-RU" sz="2000" b="1" dirty="0">
              <a:solidFill>
                <a:srgbClr val="734F29"/>
              </a:solidFill>
            </a:endParaRPr>
          </a:p>
        </p:txBody>
      </p:sp>
      <p:sp>
        <p:nvSpPr>
          <p:cNvPr id="19"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ourier New" panose="02070309020205020404" pitchFamily="49" charset="0"/>
                <a:cs typeface="Courier New" panose="02070309020205020404" pitchFamily="49" charset="0"/>
              </a:rPr>
              <a:t>13/35</a:t>
            </a:r>
            <a:endParaRPr lang="ru-RU" sz="1200" dirty="0">
              <a:latin typeface="Courier New" panose="02070309020205020404" pitchFamily="49" charset="0"/>
              <a:cs typeface="Courier New" panose="02070309020205020404" pitchFamily="49" charset="0"/>
            </a:endParaRPr>
          </a:p>
        </p:txBody>
      </p:sp>
      <p:sp>
        <p:nvSpPr>
          <p:cNvPr id="2" name="Прямоугольник 1"/>
          <p:cNvSpPr/>
          <p:nvPr/>
        </p:nvSpPr>
        <p:spPr>
          <a:xfrm>
            <a:off x="1812151" y="5075439"/>
            <a:ext cx="5800164" cy="1384995"/>
          </a:xfrm>
          <a:prstGeom prst="rect">
            <a:avLst/>
          </a:prstGeom>
        </p:spPr>
        <p:txBody>
          <a:bodyPr wrap="square">
            <a:spAutoFit/>
          </a:bodyPr>
          <a:lstStyle/>
          <a:p>
            <a:r>
              <a:rPr lang="en-US" sz="1400" b="1" dirty="0">
                <a:solidFill>
                  <a:srgbClr val="7030A0"/>
                </a:solidFill>
                <a:latin typeface="Segoe Print" panose="02000600000000000000" pitchFamily="2" charset="0"/>
              </a:rPr>
              <a:t>Just as for real numbers, the field of </a:t>
            </a:r>
            <a:r>
              <a:rPr lang="en-US" sz="1400" b="1" dirty="0" smtClean="0">
                <a:solidFill>
                  <a:srgbClr val="7030A0"/>
                </a:solidFill>
                <a:latin typeface="Segoe Print" panose="02000600000000000000" pitchFamily="2" charset="0"/>
              </a:rPr>
              <a:t>p-</a:t>
            </a:r>
            <a:r>
              <a:rPr lang="en-US" sz="1400" b="1" dirty="0" err="1" smtClean="0">
                <a:solidFill>
                  <a:srgbClr val="7030A0"/>
                </a:solidFill>
                <a:latin typeface="Segoe Print" panose="02000600000000000000" pitchFamily="2" charset="0"/>
              </a:rPr>
              <a:t>adic</a:t>
            </a:r>
            <a:r>
              <a:rPr lang="en-US" sz="1400" b="1" dirty="0" smtClean="0">
                <a:solidFill>
                  <a:srgbClr val="7030A0"/>
                </a:solidFill>
                <a:latin typeface="Segoe Print" panose="02000600000000000000" pitchFamily="2" charset="0"/>
              </a:rPr>
              <a:t> numbers, </a:t>
            </a:r>
            <a:r>
              <a:rPr lang="en-US" sz="1400" b="1" dirty="0" err="1" smtClean="0">
                <a:solidFill>
                  <a:srgbClr val="7030A0"/>
                </a:solidFill>
                <a:latin typeface="Euclid Math Two" panose="02050601010101010101" pitchFamily="18" charset="2"/>
              </a:rPr>
              <a:t>Q</a:t>
            </a:r>
            <a:r>
              <a:rPr lang="en-US" sz="1400" b="1" i="1" baseline="-25000" dirty="0" err="1" smtClean="0">
                <a:solidFill>
                  <a:srgbClr val="7030A0"/>
                </a:solidFill>
              </a:rPr>
              <a:t>p</a:t>
            </a:r>
            <a:r>
              <a:rPr lang="en-US" sz="1400" b="1" dirty="0" smtClean="0">
                <a:solidFill>
                  <a:srgbClr val="7030A0"/>
                </a:solidFill>
              </a:rPr>
              <a:t> , </a:t>
            </a:r>
            <a:r>
              <a:rPr lang="en-US" sz="1400" b="1" dirty="0" smtClean="0">
                <a:solidFill>
                  <a:srgbClr val="7030A0"/>
                </a:solidFill>
                <a:latin typeface="Segoe Print" panose="02000600000000000000" pitchFamily="2" charset="0"/>
              </a:rPr>
              <a:t>is </a:t>
            </a:r>
            <a:r>
              <a:rPr lang="en-US" sz="1400" b="1" dirty="0">
                <a:solidFill>
                  <a:srgbClr val="7030A0"/>
                </a:solidFill>
                <a:latin typeface="Segoe Print" panose="02000600000000000000" pitchFamily="2" charset="0"/>
              </a:rPr>
              <a:t>the completion of rational numbers by all </a:t>
            </a:r>
            <a:r>
              <a:rPr lang="en-US" sz="1400" b="1" dirty="0" smtClean="0">
                <a:solidFill>
                  <a:srgbClr val="7030A0"/>
                </a:solidFill>
                <a:latin typeface="Segoe Print" panose="02000600000000000000" pitchFamily="2" charset="0"/>
              </a:rPr>
              <a:t>series converging </a:t>
            </a:r>
            <a:r>
              <a:rPr lang="en-US" sz="1400" b="1" dirty="0">
                <a:solidFill>
                  <a:srgbClr val="7030A0"/>
                </a:solidFill>
                <a:latin typeface="Segoe Print" panose="02000600000000000000" pitchFamily="2" charset="0"/>
              </a:rPr>
              <a:t>in </a:t>
            </a:r>
            <a:r>
              <a:rPr lang="en-US" sz="1400" b="1" dirty="0" smtClean="0">
                <a:solidFill>
                  <a:srgbClr val="7030A0"/>
                </a:solidFill>
                <a:latin typeface="Segoe Print" panose="02000600000000000000" pitchFamily="2" charset="0"/>
              </a:rPr>
              <a:t>the p-</a:t>
            </a:r>
            <a:r>
              <a:rPr lang="en-US" sz="1400" b="1" dirty="0" err="1" smtClean="0">
                <a:solidFill>
                  <a:srgbClr val="7030A0"/>
                </a:solidFill>
                <a:latin typeface="Segoe Print" panose="02000600000000000000" pitchFamily="2" charset="0"/>
              </a:rPr>
              <a:t>adic</a:t>
            </a:r>
            <a:r>
              <a:rPr lang="en-US" sz="1400" b="1" dirty="0" smtClean="0">
                <a:solidFill>
                  <a:srgbClr val="7030A0"/>
                </a:solidFill>
                <a:latin typeface="Segoe Print" panose="02000600000000000000" pitchFamily="2" charset="0"/>
              </a:rPr>
              <a:t> norm</a:t>
            </a:r>
            <a:r>
              <a:rPr lang="en-US" sz="1400" b="1" dirty="0" smtClean="0">
                <a:solidFill>
                  <a:srgbClr val="7030A0"/>
                </a:solidFill>
                <a:latin typeface="Segoe Print" panose="02000600000000000000" pitchFamily="2" charset="0"/>
              </a:rPr>
              <a:t>.</a:t>
            </a:r>
          </a:p>
          <a:p>
            <a:endParaRPr lang="en-US" sz="1400" b="1" dirty="0">
              <a:solidFill>
                <a:srgbClr val="7030A0"/>
              </a:solidFill>
              <a:latin typeface="Segoe Print" panose="02000600000000000000" pitchFamily="2" charset="0"/>
            </a:endParaRPr>
          </a:p>
          <a:p>
            <a:r>
              <a:rPr lang="en-US" sz="1400" b="1" dirty="0" smtClean="0">
                <a:solidFill>
                  <a:srgbClr val="7030A0"/>
                </a:solidFill>
                <a:latin typeface="Segoe Print" panose="02000600000000000000" pitchFamily="2" charset="0"/>
              </a:rPr>
              <a:t>Fractional parts of p-</a:t>
            </a:r>
            <a:r>
              <a:rPr lang="en-US" sz="1400" b="1" dirty="0" err="1" smtClean="0">
                <a:solidFill>
                  <a:srgbClr val="7030A0"/>
                </a:solidFill>
                <a:latin typeface="Segoe Print" panose="02000600000000000000" pitchFamily="2" charset="0"/>
              </a:rPr>
              <a:t>adic</a:t>
            </a:r>
            <a:r>
              <a:rPr lang="en-US" sz="1400" b="1" dirty="0" smtClean="0">
                <a:solidFill>
                  <a:srgbClr val="7030A0"/>
                </a:solidFill>
                <a:latin typeface="Segoe Print" panose="02000600000000000000" pitchFamily="2" charset="0"/>
              </a:rPr>
              <a:t> numbers are finite.</a:t>
            </a:r>
          </a:p>
          <a:p>
            <a:r>
              <a:rPr lang="en-US" sz="1400" b="1" dirty="0" smtClean="0">
                <a:solidFill>
                  <a:srgbClr val="7030A0"/>
                </a:solidFill>
                <a:latin typeface="Segoe Print" panose="02000600000000000000" pitchFamily="2" charset="0"/>
              </a:rPr>
              <a:t>Integer parts of p-</a:t>
            </a:r>
            <a:r>
              <a:rPr lang="en-US" sz="1400" b="1" dirty="0" err="1" smtClean="0">
                <a:solidFill>
                  <a:srgbClr val="7030A0"/>
                </a:solidFill>
                <a:latin typeface="Segoe Print" panose="02000600000000000000" pitchFamily="2" charset="0"/>
              </a:rPr>
              <a:t>adic</a:t>
            </a:r>
            <a:r>
              <a:rPr lang="en-US" sz="1400" b="1" dirty="0" smtClean="0">
                <a:solidFill>
                  <a:srgbClr val="7030A0"/>
                </a:solidFill>
                <a:latin typeface="Segoe Print" panose="02000600000000000000" pitchFamily="2" charset="0"/>
              </a:rPr>
              <a:t> numbers can be infinite.</a:t>
            </a:r>
            <a:endParaRPr lang="ru-RU" sz="1400" b="1" dirty="0">
              <a:solidFill>
                <a:srgbClr val="7030A0"/>
              </a:solidFill>
              <a:latin typeface="Segoe Print" panose="02000600000000000000" pitchFamily="2" charset="0"/>
            </a:endParaRPr>
          </a:p>
        </p:txBody>
      </p:sp>
      <p:sp>
        <p:nvSpPr>
          <p:cNvPr id="8" name="Прямоугольник 7"/>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2263057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30577" y="389964"/>
            <a:ext cx="6460505" cy="766482"/>
          </a:xfrm>
        </p:spPr>
        <p:txBody>
          <a:bodyPr/>
          <a:lstStyle/>
          <a:p>
            <a:pPr lvl="0">
              <a:lnSpc>
                <a:spcPct val="90000"/>
              </a:lnSpc>
            </a:pPr>
            <a:r>
              <a:rPr lang="en-US" sz="2000" b="1" dirty="0" smtClean="0">
                <a:solidFill>
                  <a:srgbClr val="795531"/>
                </a:solidFill>
                <a:ea typeface="+mn-ea"/>
                <a:cs typeface="Courier New" pitchFamily="49" charset="0"/>
              </a:rPr>
              <a:t>Ultrametric </a:t>
            </a:r>
            <a:r>
              <a:rPr lang="en-US" sz="2000" b="1" dirty="0" smtClean="0">
                <a:solidFill>
                  <a:srgbClr val="795531"/>
                </a:solidFill>
                <a:ea typeface="+mn-ea"/>
                <a:cs typeface="Courier New" pitchFamily="49" charset="0"/>
              </a:rPr>
              <a:t>distance as the  </a:t>
            </a:r>
            <a:r>
              <a:rPr lang="en-US" sz="2000" b="1" i="1" dirty="0" smtClean="0">
                <a:solidFill>
                  <a:srgbClr val="795531"/>
                </a:solidFill>
                <a:ea typeface="+mn-ea"/>
                <a:cs typeface="Courier New" pitchFamily="49" charset="0"/>
              </a:rPr>
              <a:t>p</a:t>
            </a:r>
            <a:r>
              <a:rPr lang="en-US" sz="2000" b="1" dirty="0" smtClean="0">
                <a:solidFill>
                  <a:srgbClr val="795531"/>
                </a:solidFill>
                <a:ea typeface="+mn-ea"/>
                <a:cs typeface="Courier New" pitchFamily="49" charset="0"/>
              </a:rPr>
              <a:t>-</a:t>
            </a:r>
            <a:r>
              <a:rPr lang="en-US" sz="2000" b="1" dirty="0" err="1" smtClean="0">
                <a:solidFill>
                  <a:srgbClr val="795531"/>
                </a:solidFill>
                <a:ea typeface="+mn-ea"/>
                <a:cs typeface="Courier New" pitchFamily="49" charset="0"/>
              </a:rPr>
              <a:t>adic</a:t>
            </a:r>
            <a:r>
              <a:rPr lang="en-US" sz="2000" b="1" dirty="0" smtClean="0">
                <a:solidFill>
                  <a:srgbClr val="795531"/>
                </a:solidFill>
                <a:ea typeface="+mn-ea"/>
                <a:cs typeface="Courier New" pitchFamily="49" charset="0"/>
              </a:rPr>
              <a:t> </a:t>
            </a:r>
            <a:r>
              <a:rPr lang="en-US" sz="2000" b="1" dirty="0" smtClean="0">
                <a:solidFill>
                  <a:srgbClr val="795531"/>
                </a:solidFill>
                <a:ea typeface="+mn-ea"/>
                <a:cs typeface="Courier New" pitchFamily="49" charset="0"/>
              </a:rPr>
              <a:t>norm</a:t>
            </a:r>
            <a:endParaRPr lang="ru-RU" dirty="0">
              <a:solidFill>
                <a:srgbClr val="795531"/>
              </a:solidFill>
            </a:endParaRPr>
          </a:p>
        </p:txBody>
      </p:sp>
      <p:graphicFrame>
        <p:nvGraphicFramePr>
          <p:cNvPr id="28" name="Объект 27"/>
          <p:cNvGraphicFramePr>
            <a:graphicFrameLocks noChangeAspect="1"/>
          </p:cNvGraphicFramePr>
          <p:nvPr>
            <p:extLst>
              <p:ext uri="{D42A27DB-BD31-4B8C-83A1-F6EECF244321}">
                <p14:modId xmlns:p14="http://schemas.microsoft.com/office/powerpoint/2010/main" val="3173554785"/>
              </p:ext>
            </p:extLst>
          </p:nvPr>
        </p:nvGraphicFramePr>
        <p:xfrm>
          <a:off x="996763" y="2317604"/>
          <a:ext cx="3709708" cy="2876230"/>
        </p:xfrm>
        <a:graphic>
          <a:graphicData uri="http://schemas.openxmlformats.org/presentationml/2006/ole">
            <mc:AlternateContent xmlns:mc="http://schemas.openxmlformats.org/markup-compatibility/2006">
              <mc:Choice xmlns:v="urn:schemas-microsoft-com:vml" Requires="v">
                <p:oleObj spid="_x0000_s65774" name="Equation" r:id="rId3" imgW="3162240" imgH="2450880" progId="Equation.DSMT4">
                  <p:embed/>
                </p:oleObj>
              </mc:Choice>
              <mc:Fallback>
                <p:oleObj name="Equation" r:id="rId3" imgW="3162240" imgH="2450880" progId="Equation.DSMT4">
                  <p:embed/>
                  <p:pic>
                    <p:nvPicPr>
                      <p:cNvPr id="0" name=""/>
                      <p:cNvPicPr/>
                      <p:nvPr/>
                    </p:nvPicPr>
                    <p:blipFill>
                      <a:blip r:embed="rId4"/>
                      <a:stretch>
                        <a:fillRect/>
                      </a:stretch>
                    </p:blipFill>
                    <p:spPr>
                      <a:xfrm>
                        <a:off x="996763" y="2317604"/>
                        <a:ext cx="3709708" cy="2876230"/>
                      </a:xfrm>
                      <a:prstGeom prst="rect">
                        <a:avLst/>
                      </a:prstGeom>
                      <a:ln>
                        <a:noFill/>
                        <a:prstDash val="dash"/>
                      </a:ln>
                    </p:spPr>
                  </p:pic>
                </p:oleObj>
              </mc:Fallback>
            </mc:AlternateContent>
          </a:graphicData>
        </a:graphic>
      </p:graphicFrame>
      <p:sp>
        <p:nvSpPr>
          <p:cNvPr id="29"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ourier New" panose="02070309020205020404" pitchFamily="49" charset="0"/>
                <a:cs typeface="Courier New" panose="02070309020205020404" pitchFamily="49" charset="0"/>
              </a:rPr>
              <a:t>14/35</a:t>
            </a:r>
            <a:endParaRPr lang="ru-RU" sz="1200" dirty="0">
              <a:latin typeface="Courier New" panose="02070309020205020404" pitchFamily="49" charset="0"/>
              <a:cs typeface="Courier New" panose="02070309020205020404" pitchFamily="49" charset="0"/>
            </a:endParaRPr>
          </a:p>
        </p:txBody>
      </p:sp>
      <p:graphicFrame>
        <p:nvGraphicFramePr>
          <p:cNvPr id="59" name="Объект 58"/>
          <p:cNvGraphicFramePr>
            <a:graphicFrameLocks noChangeAspect="1"/>
          </p:cNvGraphicFramePr>
          <p:nvPr>
            <p:extLst>
              <p:ext uri="{D42A27DB-BD31-4B8C-83A1-F6EECF244321}">
                <p14:modId xmlns:p14="http://schemas.microsoft.com/office/powerpoint/2010/main" val="3285208676"/>
              </p:ext>
            </p:extLst>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65775"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4514850" y="3340100"/>
                        <a:ext cx="114300" cy="177800"/>
                      </a:xfrm>
                      <a:prstGeom prst="rect">
                        <a:avLst/>
                      </a:prstGeom>
                    </p:spPr>
                  </p:pic>
                </p:oleObj>
              </mc:Fallback>
            </mc:AlternateContent>
          </a:graphicData>
        </a:graphic>
      </p:graphicFrame>
      <p:pic>
        <p:nvPicPr>
          <p:cNvPr id="91" name="Рисунок 90"/>
          <p:cNvPicPr>
            <a:picLocks noChangeAspect="1"/>
          </p:cNvPicPr>
          <p:nvPr/>
        </p:nvPicPr>
        <p:blipFill>
          <a:blip r:embed="rId7"/>
          <a:stretch>
            <a:fillRect/>
          </a:stretch>
        </p:blipFill>
        <p:spPr>
          <a:xfrm>
            <a:off x="5631659" y="2087883"/>
            <a:ext cx="2517260" cy="1962308"/>
          </a:xfrm>
          <a:prstGeom prst="rect">
            <a:avLst/>
          </a:prstGeom>
        </p:spPr>
      </p:pic>
      <p:sp>
        <p:nvSpPr>
          <p:cNvPr id="92" name="TextBox 91"/>
          <p:cNvSpPr txBox="1"/>
          <p:nvPr/>
        </p:nvSpPr>
        <p:spPr>
          <a:xfrm>
            <a:off x="5638801" y="1828800"/>
            <a:ext cx="2384611" cy="307777"/>
          </a:xfrm>
          <a:prstGeom prst="rect">
            <a:avLst/>
          </a:prstGeom>
          <a:noFill/>
        </p:spPr>
        <p:txBody>
          <a:bodyPr wrap="square" rtlCol="0">
            <a:spAutoFit/>
          </a:bodyPr>
          <a:lstStyle/>
          <a:p>
            <a:r>
              <a:rPr lang="en-US" sz="1400" b="1" dirty="0"/>
              <a:t>t</a:t>
            </a:r>
            <a:r>
              <a:rPr lang="en-US" sz="1400" b="1" dirty="0" smtClean="0"/>
              <a:t>ree of ultrametric distances</a:t>
            </a:r>
            <a:endParaRPr lang="ru-RU" sz="1400" b="1" dirty="0"/>
          </a:p>
        </p:txBody>
      </p:sp>
      <p:sp>
        <p:nvSpPr>
          <p:cNvPr id="93" name="TextBox 92"/>
          <p:cNvSpPr txBox="1"/>
          <p:nvPr/>
        </p:nvSpPr>
        <p:spPr>
          <a:xfrm>
            <a:off x="5862917" y="4329952"/>
            <a:ext cx="2501152" cy="307777"/>
          </a:xfrm>
          <a:prstGeom prst="rect">
            <a:avLst/>
          </a:prstGeom>
          <a:noFill/>
        </p:spPr>
        <p:txBody>
          <a:bodyPr wrap="square" rtlCol="0">
            <a:spAutoFit/>
          </a:bodyPr>
          <a:lstStyle/>
          <a:p>
            <a:r>
              <a:rPr lang="en-US" sz="1400" b="1" dirty="0"/>
              <a:t>m</a:t>
            </a:r>
            <a:r>
              <a:rPr lang="en-US" sz="1400" b="1" dirty="0" smtClean="0"/>
              <a:t>atrix of ultrametric distances</a:t>
            </a:r>
            <a:endParaRPr lang="ru-RU" sz="1400" b="1" dirty="0"/>
          </a:p>
        </p:txBody>
      </p:sp>
      <p:sp>
        <p:nvSpPr>
          <p:cNvPr id="10" name="Прямоугольник 9"/>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pic>
        <p:nvPicPr>
          <p:cNvPr id="2" name="Рисунок 1"/>
          <p:cNvPicPr>
            <a:picLocks noChangeAspect="1"/>
          </p:cNvPicPr>
          <p:nvPr/>
        </p:nvPicPr>
        <p:blipFill>
          <a:blip r:embed="rId8"/>
          <a:stretch>
            <a:fillRect/>
          </a:stretch>
        </p:blipFill>
        <p:spPr>
          <a:xfrm>
            <a:off x="5355533" y="4680717"/>
            <a:ext cx="3016941" cy="1976617"/>
          </a:xfrm>
          <a:prstGeom prst="rect">
            <a:avLst/>
          </a:prstGeom>
        </p:spPr>
      </p:pic>
    </p:spTree>
    <p:extLst>
      <p:ext uri="{BB962C8B-B14F-4D97-AF65-F5344CB8AC3E}">
        <p14:creationId xmlns:p14="http://schemas.microsoft.com/office/powerpoint/2010/main" val="2402447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477" y="363556"/>
            <a:ext cx="6001254" cy="693506"/>
          </a:xfrm>
        </p:spPr>
        <p:txBody>
          <a:bodyPr>
            <a:normAutofit/>
          </a:bodyPr>
          <a:lstStyle/>
          <a:p>
            <a:r>
              <a:rPr lang="en-US" sz="2000" b="1" dirty="0" smtClean="0">
                <a:solidFill>
                  <a:srgbClr val="734F29"/>
                </a:solidFill>
              </a:rPr>
              <a:t>Ultrametric space is described by </a:t>
            </a:r>
            <a:r>
              <a:rPr lang="en-US" sz="2000" b="1" i="1" dirty="0" smtClean="0">
                <a:solidFill>
                  <a:srgbClr val="734F29"/>
                </a:solidFill>
              </a:rPr>
              <a:t>p</a:t>
            </a:r>
            <a:r>
              <a:rPr lang="en-US" sz="2000" b="1" dirty="0" smtClean="0">
                <a:solidFill>
                  <a:srgbClr val="734F29"/>
                </a:solidFill>
              </a:rPr>
              <a:t>-</a:t>
            </a:r>
            <a:r>
              <a:rPr lang="en-US" sz="2000" b="1" dirty="0" err="1" smtClean="0">
                <a:solidFill>
                  <a:srgbClr val="734F29"/>
                </a:solidFill>
              </a:rPr>
              <a:t>adic</a:t>
            </a:r>
            <a:r>
              <a:rPr lang="en-US" sz="2000" b="1" dirty="0" smtClean="0">
                <a:solidFill>
                  <a:srgbClr val="734F29"/>
                </a:solidFill>
              </a:rPr>
              <a:t> numbers</a:t>
            </a:r>
            <a:endParaRPr lang="ru-RU" sz="2000" b="1" dirty="0">
              <a:solidFill>
                <a:srgbClr val="734F29"/>
              </a:solidFill>
            </a:endParaRPr>
          </a:p>
        </p:txBody>
      </p:sp>
      <p:sp>
        <p:nvSpPr>
          <p:cNvPr id="4" name="Номер слайда 3"/>
          <p:cNvSpPr>
            <a:spLocks noGrp="1"/>
          </p:cNvSpPr>
          <p:nvPr>
            <p:ph type="sldNum" sz="quarter" idx="12"/>
          </p:nvPr>
        </p:nvSpPr>
        <p:spPr>
          <a:xfrm>
            <a:off x="7378290" y="5726907"/>
            <a:ext cx="622710" cy="273844"/>
          </a:xfrm>
        </p:spPr>
        <p:txBody>
          <a:bodyPr/>
          <a:lstStyle/>
          <a:p>
            <a:fld id="{9860EDB8-5305-433F-BE41-D7A86D811DB3}" type="slidenum">
              <a:rPr lang="ru-RU" sz="1050"/>
              <a:pPr/>
              <a:t>15</a:t>
            </a:fld>
            <a:r>
              <a:rPr lang="en-US" sz="1050" dirty="0"/>
              <a:t>/22</a:t>
            </a:r>
            <a:endParaRPr lang="ru-RU" sz="1050" dirty="0"/>
          </a:p>
        </p:txBody>
      </p:sp>
      <p:sp>
        <p:nvSpPr>
          <p:cNvPr id="17" name="Выноска-облако 16"/>
          <p:cNvSpPr/>
          <p:nvPr/>
        </p:nvSpPr>
        <p:spPr>
          <a:xfrm>
            <a:off x="1582057" y="3026641"/>
            <a:ext cx="1190567" cy="515403"/>
          </a:xfrm>
          <a:prstGeom prst="cloudCallout">
            <a:avLst>
              <a:gd name="adj1" fmla="val 17166"/>
              <a:gd name="adj2" fmla="val 10918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prstClr val="white"/>
                </a:solidFill>
              </a:rPr>
              <a:t>integers, </a:t>
            </a:r>
            <a:r>
              <a:rPr lang="en-US" sz="1050" b="1" dirty="0">
                <a:solidFill>
                  <a:prstClr val="white"/>
                </a:solidFill>
                <a:latin typeface="Euclid Math Two" panose="02050601010101010101" pitchFamily="18" charset="2"/>
              </a:rPr>
              <a:t>N</a:t>
            </a:r>
            <a:endParaRPr lang="ru-RU" sz="1050" b="1" dirty="0">
              <a:solidFill>
                <a:prstClr val="white"/>
              </a:solidFill>
            </a:endParaRPr>
          </a:p>
        </p:txBody>
      </p:sp>
      <p:sp>
        <p:nvSpPr>
          <p:cNvPr id="20" name="Овал 19"/>
          <p:cNvSpPr/>
          <p:nvPr/>
        </p:nvSpPr>
        <p:spPr>
          <a:xfrm>
            <a:off x="2008095" y="3884217"/>
            <a:ext cx="1049714" cy="5891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rPr>
              <a:t>rational numbers, </a:t>
            </a:r>
            <a:r>
              <a:rPr lang="en-US" sz="1050" b="1" dirty="0">
                <a:solidFill>
                  <a:srgbClr val="002060"/>
                </a:solidFill>
                <a:latin typeface="Euclid Math Two" panose="02050601010101010101" pitchFamily="18" charset="2"/>
              </a:rPr>
              <a:t>Q</a:t>
            </a:r>
            <a:endParaRPr lang="ru-RU" sz="1050" b="1" dirty="0">
              <a:solidFill>
                <a:srgbClr val="002060"/>
              </a:solidFill>
            </a:endParaRPr>
          </a:p>
        </p:txBody>
      </p:sp>
      <p:sp>
        <p:nvSpPr>
          <p:cNvPr id="23" name="Овал 22"/>
          <p:cNvSpPr/>
          <p:nvPr/>
        </p:nvSpPr>
        <p:spPr>
          <a:xfrm>
            <a:off x="1918267" y="4703003"/>
            <a:ext cx="1394597" cy="730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smtClean="0">
                <a:solidFill>
                  <a:srgbClr val="002060"/>
                </a:solidFill>
              </a:rPr>
              <a:t>p</a:t>
            </a:r>
            <a:r>
              <a:rPr lang="en-US" sz="1200" b="1" dirty="0" smtClean="0">
                <a:solidFill>
                  <a:srgbClr val="002060"/>
                </a:solidFill>
              </a:rPr>
              <a:t>-</a:t>
            </a:r>
            <a:r>
              <a:rPr lang="en-US" sz="1200" b="1" dirty="0" err="1" smtClean="0">
                <a:solidFill>
                  <a:srgbClr val="002060"/>
                </a:solidFill>
              </a:rPr>
              <a:t>adic</a:t>
            </a:r>
            <a:r>
              <a:rPr lang="en-US" sz="1200" b="1" dirty="0" smtClean="0">
                <a:solidFill>
                  <a:srgbClr val="002060"/>
                </a:solidFill>
              </a:rPr>
              <a:t> </a:t>
            </a:r>
            <a:r>
              <a:rPr lang="en-US" sz="1200" b="1" dirty="0">
                <a:solidFill>
                  <a:srgbClr val="002060"/>
                </a:solidFill>
              </a:rPr>
              <a:t>numbers, </a:t>
            </a:r>
            <a:r>
              <a:rPr lang="en-US" sz="1200" b="1" dirty="0" err="1" smtClean="0">
                <a:solidFill>
                  <a:srgbClr val="002060"/>
                </a:solidFill>
                <a:latin typeface="Euclid Math Two" panose="02050601010101010101" pitchFamily="18" charset="2"/>
              </a:rPr>
              <a:t>Q</a:t>
            </a:r>
            <a:r>
              <a:rPr lang="en-US" sz="1200" b="1" i="1" baseline="-25000" dirty="0" err="1" smtClean="0">
                <a:solidFill>
                  <a:srgbClr val="002060"/>
                </a:solidFill>
                <a:latin typeface="Times New Roman" panose="02020603050405020304" pitchFamily="18" charset="0"/>
                <a:cs typeface="Times New Roman" panose="02020603050405020304" pitchFamily="18" charset="0"/>
              </a:rPr>
              <a:t>p</a:t>
            </a:r>
            <a:r>
              <a:rPr lang="en-US" sz="1200" b="1" dirty="0" smtClean="0">
                <a:solidFill>
                  <a:srgbClr val="002060"/>
                </a:solidFill>
              </a:rPr>
              <a:t> </a:t>
            </a:r>
            <a:endParaRPr lang="ru-RU" sz="1200" b="1" dirty="0">
              <a:solidFill>
                <a:srgbClr val="002060"/>
              </a:solidFill>
            </a:endParaRPr>
          </a:p>
        </p:txBody>
      </p:sp>
      <p:cxnSp>
        <p:nvCxnSpPr>
          <p:cNvPr id="25" name="Прямая со стрелкой 24"/>
          <p:cNvCxnSpPr/>
          <p:nvPr/>
        </p:nvCxnSpPr>
        <p:spPr>
          <a:xfrm>
            <a:off x="2716306" y="4509247"/>
            <a:ext cx="153680" cy="21643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Овал 26"/>
          <p:cNvSpPr/>
          <p:nvPr/>
        </p:nvSpPr>
        <p:spPr>
          <a:xfrm>
            <a:off x="3409125" y="3084834"/>
            <a:ext cx="1137036" cy="56832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smtClean="0">
                <a:solidFill>
                  <a:srgbClr val="002060"/>
                </a:solidFill>
              </a:rPr>
              <a:t>p</a:t>
            </a:r>
            <a:r>
              <a:rPr lang="en-US" sz="1050" b="1" dirty="0" smtClean="0">
                <a:solidFill>
                  <a:srgbClr val="002060"/>
                </a:solidFill>
              </a:rPr>
              <a:t>-</a:t>
            </a:r>
            <a:r>
              <a:rPr lang="en-US" sz="1050" b="1" dirty="0" err="1" smtClean="0">
                <a:solidFill>
                  <a:srgbClr val="002060"/>
                </a:solidFill>
              </a:rPr>
              <a:t>adic</a:t>
            </a:r>
            <a:r>
              <a:rPr lang="en-US" sz="1050" b="1" dirty="0" smtClean="0">
                <a:solidFill>
                  <a:srgbClr val="002060"/>
                </a:solidFill>
              </a:rPr>
              <a:t> </a:t>
            </a:r>
            <a:r>
              <a:rPr lang="en-US" sz="1050" b="1" dirty="0">
                <a:solidFill>
                  <a:srgbClr val="002060"/>
                </a:solidFill>
              </a:rPr>
              <a:t>norm, |</a:t>
            </a:r>
            <a:r>
              <a:rPr lang="en-US" sz="1050" b="1" i="1" dirty="0">
                <a:solidFill>
                  <a:srgbClr val="002060"/>
                </a:solidFill>
                <a:latin typeface="Times New Roman" panose="02020603050405020304" pitchFamily="18" charset="0"/>
                <a:cs typeface="Times New Roman" panose="02020603050405020304" pitchFamily="18" charset="0"/>
              </a:rPr>
              <a:t>x</a:t>
            </a:r>
            <a:r>
              <a:rPr lang="en-US" sz="1050" b="1" dirty="0">
                <a:solidFill>
                  <a:srgbClr val="002060"/>
                </a:solidFill>
              </a:rPr>
              <a:t>|, </a:t>
            </a:r>
            <a:r>
              <a:rPr lang="en-US" sz="1050" b="1" i="1" dirty="0" err="1">
                <a:solidFill>
                  <a:srgbClr val="002060"/>
                </a:solidFill>
                <a:latin typeface="Times New Roman" panose="02020603050405020304" pitchFamily="18" charset="0"/>
                <a:cs typeface="Times New Roman" panose="02020603050405020304" pitchFamily="18" charset="0"/>
              </a:rPr>
              <a:t>x</a:t>
            </a:r>
            <a:r>
              <a:rPr lang="en-US" sz="1050" b="1"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a:t>
            </a:r>
            <a:r>
              <a:rPr lang="en-US" sz="1050" b="1" dirty="0" err="1">
                <a:solidFill>
                  <a:srgbClr val="002060"/>
                </a:solidFill>
                <a:latin typeface="Euclid Math Two" panose="02050601010101010101" pitchFamily="18" charset="2"/>
                <a:cs typeface="Times New Roman" panose="02020603050405020304" pitchFamily="18" charset="0"/>
                <a:sym typeface="Symbol" panose="05050102010706020507" pitchFamily="18" charset="2"/>
              </a:rPr>
              <a:t>Q</a:t>
            </a:r>
            <a:endParaRPr lang="ru-RU" sz="1050" b="1" dirty="0">
              <a:solidFill>
                <a:srgbClr val="002060"/>
              </a:solidFill>
              <a:latin typeface="Times New Roman" panose="02020603050405020304" pitchFamily="18" charset="0"/>
              <a:cs typeface="Times New Roman" panose="02020603050405020304" pitchFamily="18" charset="0"/>
            </a:endParaRPr>
          </a:p>
        </p:txBody>
      </p:sp>
      <p:cxnSp>
        <p:nvCxnSpPr>
          <p:cNvPr id="31" name="Прямая со стрелкой 30"/>
          <p:cNvCxnSpPr/>
          <p:nvPr/>
        </p:nvCxnSpPr>
        <p:spPr>
          <a:xfrm flipH="1">
            <a:off x="2917371" y="3679371"/>
            <a:ext cx="664030" cy="100148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Овал 36"/>
          <p:cNvSpPr/>
          <p:nvPr/>
        </p:nvSpPr>
        <p:spPr>
          <a:xfrm>
            <a:off x="4988600" y="3170690"/>
            <a:ext cx="1281522" cy="382065"/>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rPr>
              <a:t>metric</a:t>
            </a:r>
            <a:endParaRPr lang="ru-RU" sz="1050" b="1" dirty="0">
              <a:solidFill>
                <a:srgbClr val="002060"/>
              </a:solidFill>
            </a:endParaRPr>
          </a:p>
        </p:txBody>
      </p:sp>
      <p:cxnSp>
        <p:nvCxnSpPr>
          <p:cNvPr id="43" name="Прямая со стрелкой 42"/>
          <p:cNvCxnSpPr/>
          <p:nvPr/>
        </p:nvCxnSpPr>
        <p:spPr>
          <a:xfrm flipV="1">
            <a:off x="3231917" y="4125686"/>
            <a:ext cx="2134740" cy="7188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Овал 45"/>
          <p:cNvSpPr/>
          <p:nvPr/>
        </p:nvSpPr>
        <p:spPr>
          <a:xfrm>
            <a:off x="5456506" y="3792072"/>
            <a:ext cx="1213233" cy="4948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002060"/>
                </a:solidFill>
              </a:rPr>
              <a:t>Ultrametric </a:t>
            </a:r>
            <a:r>
              <a:rPr lang="en-US" sz="1050" b="1" dirty="0">
                <a:solidFill>
                  <a:srgbClr val="002060"/>
                </a:solidFill>
              </a:rPr>
              <a:t>space</a:t>
            </a:r>
            <a:endParaRPr lang="ru-RU" sz="1050" b="1" dirty="0">
              <a:solidFill>
                <a:srgbClr val="002060"/>
              </a:solidFill>
            </a:endParaRPr>
          </a:p>
        </p:txBody>
      </p:sp>
      <p:cxnSp>
        <p:nvCxnSpPr>
          <p:cNvPr id="48" name="Прямая со стрелкой 47"/>
          <p:cNvCxnSpPr/>
          <p:nvPr/>
        </p:nvCxnSpPr>
        <p:spPr>
          <a:xfrm>
            <a:off x="5841743" y="3598610"/>
            <a:ext cx="130271" cy="18998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6225650" y="4312465"/>
            <a:ext cx="146447" cy="25698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flipV="1">
            <a:off x="3450771" y="5052635"/>
            <a:ext cx="2171841" cy="9222"/>
          </a:xfrm>
          <a:prstGeom prst="straightConnector1">
            <a:avLst/>
          </a:prstGeom>
          <a:ln w="114300" cmpd="thickThin">
            <a:solidFill>
              <a:srgbClr val="00B050"/>
            </a:solidFill>
            <a:prstDash val="solid"/>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8" name="Облако 77"/>
          <p:cNvSpPr/>
          <p:nvPr/>
        </p:nvSpPr>
        <p:spPr>
          <a:xfrm>
            <a:off x="5769923" y="4538907"/>
            <a:ext cx="1733535" cy="11716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u</a:t>
            </a:r>
            <a:r>
              <a:rPr lang="en-US" sz="1500" b="1" dirty="0" smtClean="0">
                <a:solidFill>
                  <a:prstClr val="white"/>
                </a:solidFill>
              </a:rPr>
              <a:t>ltrametric models</a:t>
            </a:r>
            <a:endParaRPr lang="ru-RU" sz="1500" b="1" dirty="0">
              <a:solidFill>
                <a:prstClr val="white"/>
              </a:solidFill>
            </a:endParaRPr>
          </a:p>
        </p:txBody>
      </p:sp>
      <p:cxnSp>
        <p:nvCxnSpPr>
          <p:cNvPr id="5" name="Прямая со стрелкой 4"/>
          <p:cNvCxnSpPr/>
          <p:nvPr/>
        </p:nvCxnSpPr>
        <p:spPr>
          <a:xfrm flipH="1">
            <a:off x="4191784" y="2832394"/>
            <a:ext cx="261137" cy="24280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152828" y="2814800"/>
            <a:ext cx="216743" cy="30501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4028793" y="2249221"/>
            <a:ext cx="1561723" cy="427776"/>
          </a:xfrm>
          <a:prstGeom prst="roundRect">
            <a:avLst/>
          </a:prstGeom>
          <a:gradFill flip="none" rotWithShape="1">
            <a:gsLst>
              <a:gs pos="23000">
                <a:schemeClr val="accent2">
                  <a:lumMod val="67000"/>
                </a:schemeClr>
              </a:gs>
              <a:gs pos="69000">
                <a:schemeClr val="accent2">
                  <a:lumMod val="97000"/>
                  <a:lumOff val="3000"/>
                </a:schemeClr>
              </a:gs>
              <a:gs pos="100000">
                <a:schemeClr val="accent2">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s</a:t>
            </a:r>
            <a:r>
              <a:rPr lang="en-US" sz="1350" b="1" dirty="0" smtClean="0">
                <a:solidFill>
                  <a:prstClr val="white"/>
                </a:solidFill>
              </a:rPr>
              <a:t>trong triangle </a:t>
            </a:r>
            <a:r>
              <a:rPr lang="en-US" sz="1350" b="1" dirty="0">
                <a:solidFill>
                  <a:prstClr val="white"/>
                </a:solidFill>
              </a:rPr>
              <a:t>inequality</a:t>
            </a:r>
            <a:endParaRPr lang="ru-RU" sz="1350" b="1" dirty="0">
              <a:solidFill>
                <a:prstClr val="white"/>
              </a:solidFill>
            </a:endParaRPr>
          </a:p>
        </p:txBody>
      </p:sp>
      <p:sp>
        <p:nvSpPr>
          <p:cNvPr id="26"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1200">
                <a:latin typeface="Courier New" panose="02070309020205020404" pitchFamily="49" charset="0"/>
                <a:cs typeface="Courier New" panose="02070309020205020404" pitchFamily="49" charset="0"/>
              </a:rPr>
              <a:pPr/>
              <a:t>15</a:t>
            </a:fld>
            <a:r>
              <a:rPr lang="en-US" sz="1200" dirty="0" smtClean="0">
                <a:latin typeface="Courier New" panose="02070309020205020404" pitchFamily="49" charset="0"/>
                <a:cs typeface="Courier New" panose="02070309020205020404" pitchFamily="49" charset="0"/>
              </a:rPr>
              <a:t>/35</a:t>
            </a:r>
            <a:endParaRPr lang="ru-RU" sz="1200" dirty="0">
              <a:latin typeface="Courier New" panose="02070309020205020404" pitchFamily="49" charset="0"/>
              <a:cs typeface="Courier New" panose="02070309020205020404" pitchFamily="49" charset="0"/>
            </a:endParaRPr>
          </a:p>
        </p:txBody>
      </p:sp>
      <p:cxnSp>
        <p:nvCxnSpPr>
          <p:cNvPr id="16" name="Прямая со стрелкой 15"/>
          <p:cNvCxnSpPr/>
          <p:nvPr/>
        </p:nvCxnSpPr>
        <p:spPr>
          <a:xfrm flipH="1">
            <a:off x="2761129" y="3639671"/>
            <a:ext cx="726142" cy="21515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Объект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64859"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514850" y="3340100"/>
                        <a:ext cx="114300" cy="177800"/>
                      </a:xfrm>
                      <a:prstGeom prst="rect">
                        <a:avLst/>
                      </a:prstGeom>
                    </p:spPr>
                  </p:pic>
                </p:oleObj>
              </mc:Fallback>
            </mc:AlternateContent>
          </a:graphicData>
        </a:graphic>
      </p:graphicFrame>
      <p:graphicFrame>
        <p:nvGraphicFramePr>
          <p:cNvPr id="28" name="Объект 27"/>
          <p:cNvGraphicFramePr>
            <a:graphicFrameLocks noChangeAspect="1"/>
          </p:cNvGraphicFramePr>
          <p:nvPr>
            <p:extLst>
              <p:ext uri="{D42A27DB-BD31-4B8C-83A1-F6EECF244321}">
                <p14:modId xmlns:p14="http://schemas.microsoft.com/office/powerpoint/2010/main" val="1273735278"/>
              </p:ext>
            </p:extLst>
          </p:nvPr>
        </p:nvGraphicFramePr>
        <p:xfrm>
          <a:off x="3148844" y="2803870"/>
          <a:ext cx="1047750" cy="138113"/>
        </p:xfrm>
        <a:graphic>
          <a:graphicData uri="http://schemas.openxmlformats.org/presentationml/2006/ole">
            <mc:AlternateContent xmlns:mc="http://schemas.openxmlformats.org/markup-compatibility/2006">
              <mc:Choice xmlns:v="urn:schemas-microsoft-com:vml" Requires="v">
                <p:oleObj spid="_x0000_s64860" name="Equation" r:id="rId5" imgW="1434960" imgH="203040" progId="Equation.DSMT4">
                  <p:embed/>
                </p:oleObj>
              </mc:Choice>
              <mc:Fallback>
                <p:oleObj name="Equation" r:id="rId5" imgW="1434960" imgH="203040" progId="Equation.DSMT4">
                  <p:embed/>
                  <p:pic>
                    <p:nvPicPr>
                      <p:cNvPr id="0" name=""/>
                      <p:cNvPicPr/>
                      <p:nvPr/>
                    </p:nvPicPr>
                    <p:blipFill>
                      <a:blip r:embed="rId6"/>
                      <a:stretch>
                        <a:fillRect/>
                      </a:stretch>
                    </p:blipFill>
                    <p:spPr>
                      <a:xfrm>
                        <a:off x="3148844" y="2803870"/>
                        <a:ext cx="1047750" cy="138113"/>
                      </a:xfrm>
                      <a:prstGeom prst="rect">
                        <a:avLst/>
                      </a:prstGeom>
                      <a:noFill/>
                      <a:ln w="28575">
                        <a:noFill/>
                      </a:ln>
                    </p:spPr>
                  </p:pic>
                </p:oleObj>
              </mc:Fallback>
            </mc:AlternateContent>
          </a:graphicData>
        </a:graphic>
      </p:graphicFrame>
      <p:graphicFrame>
        <p:nvGraphicFramePr>
          <p:cNvPr id="30" name="Объект 29"/>
          <p:cNvGraphicFramePr>
            <a:graphicFrameLocks noChangeAspect="1"/>
          </p:cNvGraphicFramePr>
          <p:nvPr>
            <p:extLst>
              <p:ext uri="{D42A27DB-BD31-4B8C-83A1-F6EECF244321}">
                <p14:modId xmlns:p14="http://schemas.microsoft.com/office/powerpoint/2010/main" val="2980290435"/>
              </p:ext>
            </p:extLst>
          </p:nvPr>
        </p:nvGraphicFramePr>
        <p:xfrm>
          <a:off x="5414627" y="2813778"/>
          <a:ext cx="1479550" cy="147638"/>
        </p:xfrm>
        <a:graphic>
          <a:graphicData uri="http://schemas.openxmlformats.org/presentationml/2006/ole">
            <mc:AlternateContent xmlns:mc="http://schemas.openxmlformats.org/markup-compatibility/2006">
              <mc:Choice xmlns:v="urn:schemas-microsoft-com:vml" Requires="v">
                <p:oleObj spid="_x0000_s64861" name="Equation" r:id="rId7" imgW="1892160" imgH="203040" progId="Equation.DSMT4">
                  <p:embed/>
                </p:oleObj>
              </mc:Choice>
              <mc:Fallback>
                <p:oleObj name="Equation" r:id="rId7" imgW="1892160" imgH="203040" progId="Equation.DSMT4">
                  <p:embed/>
                  <p:pic>
                    <p:nvPicPr>
                      <p:cNvPr id="0" name=""/>
                      <p:cNvPicPr/>
                      <p:nvPr/>
                    </p:nvPicPr>
                    <p:blipFill>
                      <a:blip r:embed="rId8"/>
                      <a:stretch>
                        <a:fillRect/>
                      </a:stretch>
                    </p:blipFill>
                    <p:spPr>
                      <a:xfrm>
                        <a:off x="5414627" y="2813778"/>
                        <a:ext cx="1479550" cy="147638"/>
                      </a:xfrm>
                      <a:prstGeom prst="rect">
                        <a:avLst/>
                      </a:prstGeom>
                      <a:noFill/>
                    </p:spPr>
                  </p:pic>
                </p:oleObj>
              </mc:Fallback>
            </mc:AlternateContent>
          </a:graphicData>
        </a:graphic>
      </p:graphicFrame>
      <p:sp>
        <p:nvSpPr>
          <p:cNvPr id="34" name="Прямоугольник 33"/>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2848576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261058" y="5624514"/>
            <a:ext cx="584284" cy="273844"/>
          </a:xfrm>
        </p:spPr>
        <p:txBody>
          <a:bodyPr>
            <a:normAutofit lnSpcReduction="10000"/>
          </a:bodyPr>
          <a:lstStyle/>
          <a:p>
            <a:r>
              <a:rPr lang="en-US" sz="1200" dirty="0"/>
              <a:t>13/22</a:t>
            </a:r>
            <a:endParaRPr lang="ru-RU" sz="1200"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2248599324"/>
              </p:ext>
            </p:extLst>
          </p:nvPr>
        </p:nvGraphicFramePr>
        <p:xfrm>
          <a:off x="3951740" y="2089150"/>
          <a:ext cx="4737578" cy="3005138"/>
        </p:xfrm>
        <a:graphic>
          <a:graphicData uri="http://schemas.openxmlformats.org/presentationml/2006/ole">
            <mc:AlternateContent xmlns:mc="http://schemas.openxmlformats.org/markup-compatibility/2006">
              <mc:Choice xmlns:v="urn:schemas-microsoft-com:vml" Requires="v">
                <p:oleObj spid="_x0000_s78006" name="Equation" r:id="rId3" imgW="3720960" imgH="2361960" progId="Equation.DSMT4">
                  <p:embed/>
                </p:oleObj>
              </mc:Choice>
              <mc:Fallback>
                <p:oleObj name="Equation" r:id="rId3" imgW="3720960" imgH="2361960" progId="Equation.DSMT4">
                  <p:embed/>
                  <p:pic>
                    <p:nvPicPr>
                      <p:cNvPr id="0" name=""/>
                      <p:cNvPicPr/>
                      <p:nvPr/>
                    </p:nvPicPr>
                    <p:blipFill>
                      <a:blip r:embed="rId4"/>
                      <a:stretch>
                        <a:fillRect/>
                      </a:stretch>
                    </p:blipFill>
                    <p:spPr>
                      <a:xfrm>
                        <a:off x="3951740" y="2089150"/>
                        <a:ext cx="4737578" cy="3005138"/>
                      </a:xfrm>
                      <a:prstGeom prst="rect">
                        <a:avLst/>
                      </a:prstGeom>
                    </p:spPr>
                  </p:pic>
                </p:oleObj>
              </mc:Fallback>
            </mc:AlternateContent>
          </a:graphicData>
        </a:graphic>
      </p:graphicFrame>
      <p:sp>
        <p:nvSpPr>
          <p:cNvPr id="30" name="Заголовок 1"/>
          <p:cNvSpPr txBox="1">
            <a:spLocks/>
          </p:cNvSpPr>
          <p:nvPr/>
        </p:nvSpPr>
        <p:spPr>
          <a:xfrm>
            <a:off x="889734" y="336841"/>
            <a:ext cx="6796941" cy="600708"/>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350"/>
              </a:spcBef>
            </a:pPr>
            <a:r>
              <a:rPr lang="en-US" sz="2000" b="1" dirty="0" smtClean="0">
                <a:solidFill>
                  <a:srgbClr val="734F29"/>
                </a:solidFill>
                <a:cs typeface="Calibri" panose="020F0502020204030204" pitchFamily="34" charset="0"/>
              </a:rPr>
              <a:t>Random branching in a high-dimensional Euclidean space</a:t>
            </a:r>
            <a:endParaRPr lang="ru-RU" sz="2000" b="1" dirty="0">
              <a:solidFill>
                <a:srgbClr val="734F29"/>
              </a:solidFill>
            </a:endParaRPr>
          </a:p>
        </p:txBody>
      </p:sp>
      <p:sp>
        <p:nvSpPr>
          <p:cNvPr id="29"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1200">
                <a:latin typeface="Courier New" panose="02070309020205020404" pitchFamily="49" charset="0"/>
                <a:cs typeface="Courier New" panose="02070309020205020404" pitchFamily="49" charset="0"/>
              </a:rPr>
              <a:pPr/>
              <a:t>16</a:t>
            </a:fld>
            <a:r>
              <a:rPr lang="en-US" sz="1200" dirty="0" smtClean="0">
                <a:latin typeface="Courier New" panose="02070309020205020404" pitchFamily="49" charset="0"/>
                <a:cs typeface="Courier New" panose="02070309020205020404" pitchFamily="49" charset="0"/>
              </a:rPr>
              <a:t>/35</a:t>
            </a:r>
            <a:endParaRPr lang="ru-RU" sz="1200" dirty="0">
              <a:latin typeface="Courier New" panose="02070309020205020404" pitchFamily="49" charset="0"/>
              <a:cs typeface="Courier New" panose="02070309020205020404" pitchFamily="49" charset="0"/>
            </a:endParaRPr>
          </a:p>
        </p:txBody>
      </p:sp>
      <p:grpSp>
        <p:nvGrpSpPr>
          <p:cNvPr id="17" name="Группа 16"/>
          <p:cNvGrpSpPr/>
          <p:nvPr/>
        </p:nvGrpSpPr>
        <p:grpSpPr>
          <a:xfrm>
            <a:off x="1272578" y="2238374"/>
            <a:ext cx="2318347" cy="2732088"/>
            <a:chOff x="1434503" y="4514850"/>
            <a:chExt cx="1537297" cy="1719031"/>
          </a:xfrm>
        </p:grpSpPr>
        <p:sp>
          <p:nvSpPr>
            <p:cNvPr id="12" name="TextBox 11"/>
            <p:cNvSpPr txBox="1"/>
            <p:nvPr/>
          </p:nvSpPr>
          <p:spPr>
            <a:xfrm>
              <a:off x="2084750" y="4514850"/>
              <a:ext cx="401275" cy="300082"/>
            </a:xfrm>
            <a:prstGeom prst="rect">
              <a:avLst/>
            </a:prstGeom>
            <a:noFill/>
          </p:spPr>
          <p:txBody>
            <a:bodyPr wrap="square" rtlCol="0">
              <a:spAutoFit/>
            </a:bodyPr>
            <a:lstStyle/>
            <a:p>
              <a:r>
                <a:rPr lang="en-US" sz="1350" dirty="0">
                  <a:solidFill>
                    <a:prstClr val="black"/>
                  </a:solidFill>
                </a:rPr>
                <a:t>(0)</a:t>
              </a:r>
              <a:endParaRPr lang="ru-RU" sz="1350" dirty="0">
                <a:solidFill>
                  <a:prstClr val="black"/>
                </a:solidFill>
              </a:endParaRPr>
            </a:p>
          </p:txBody>
        </p:sp>
        <p:sp>
          <p:nvSpPr>
            <p:cNvPr id="28" name="TextBox 27"/>
            <p:cNvSpPr txBox="1"/>
            <p:nvPr/>
          </p:nvSpPr>
          <p:spPr>
            <a:xfrm>
              <a:off x="1434503" y="5800551"/>
              <a:ext cx="346672" cy="300082"/>
            </a:xfrm>
            <a:prstGeom prst="rect">
              <a:avLst/>
            </a:prstGeom>
            <a:noFill/>
          </p:spPr>
          <p:txBody>
            <a:bodyPr wrap="square" rtlCol="0">
              <a:spAutoFit/>
            </a:bodyPr>
            <a:lstStyle/>
            <a:p>
              <a:r>
                <a:rPr lang="en-US" sz="1350" b="1" i="1" dirty="0">
                  <a:solidFill>
                    <a:prstClr val="black"/>
                  </a:solidFill>
                  <a:latin typeface="Times New Roman" panose="02020603050405020304" pitchFamily="18" charset="0"/>
                  <a:cs typeface="Times New Roman" panose="02020603050405020304" pitchFamily="18" charset="0"/>
                </a:rPr>
                <a:t>x</a:t>
              </a:r>
              <a:r>
                <a:rPr lang="en-US" sz="1350" b="1" baseline="-25000" dirty="0">
                  <a:solidFill>
                    <a:prstClr val="black"/>
                  </a:solidFill>
                  <a:latin typeface="Times New Roman" panose="02020603050405020304" pitchFamily="18" charset="0"/>
                  <a:cs typeface="Times New Roman" panose="02020603050405020304" pitchFamily="18" charset="0"/>
                </a:rPr>
                <a:t>1</a:t>
              </a:r>
              <a:endParaRPr lang="ru-RU" sz="1350" b="1" i="1" dirty="0">
                <a:solidFill>
                  <a:prstClr val="black"/>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2576804" y="5818216"/>
              <a:ext cx="394996" cy="300082"/>
            </a:xfrm>
            <a:prstGeom prst="rect">
              <a:avLst/>
            </a:prstGeom>
            <a:noFill/>
          </p:spPr>
          <p:txBody>
            <a:bodyPr wrap="square" rtlCol="0">
              <a:spAutoFit/>
            </a:bodyPr>
            <a:lstStyle/>
            <a:p>
              <a:r>
                <a:rPr lang="en-US" sz="1350" b="1" i="1" dirty="0">
                  <a:solidFill>
                    <a:prstClr val="black"/>
                  </a:solidFill>
                  <a:latin typeface="Times New Roman" panose="02020603050405020304" pitchFamily="18" charset="0"/>
                  <a:cs typeface="Times New Roman" panose="02020603050405020304" pitchFamily="18" charset="0"/>
                </a:rPr>
                <a:t>x</a:t>
              </a:r>
              <a:r>
                <a:rPr lang="en-US" sz="1350" b="1" baseline="-25000" dirty="0">
                  <a:solidFill>
                    <a:prstClr val="black"/>
                  </a:solidFill>
                  <a:latin typeface="Times New Roman" panose="02020603050405020304" pitchFamily="18" charset="0"/>
                  <a:cs typeface="Times New Roman" panose="02020603050405020304" pitchFamily="18" charset="0"/>
                </a:rPr>
                <a:t>2</a:t>
              </a:r>
              <a:endParaRPr lang="ru-RU" sz="1350" b="1" i="1" dirty="0">
                <a:solidFill>
                  <a:prstClr val="black"/>
                </a:solidFill>
                <a:latin typeface="Times New Roman" panose="02020603050405020304" pitchFamily="18" charset="0"/>
                <a:cs typeface="Times New Roman" panose="02020603050405020304" pitchFamily="18" charset="0"/>
              </a:endParaRPr>
            </a:p>
          </p:txBody>
        </p:sp>
        <p:grpSp>
          <p:nvGrpSpPr>
            <p:cNvPr id="10" name="Группа 9"/>
            <p:cNvGrpSpPr/>
            <p:nvPr/>
          </p:nvGrpSpPr>
          <p:grpSpPr>
            <a:xfrm>
              <a:off x="1542408" y="4752975"/>
              <a:ext cx="701697" cy="1134230"/>
              <a:chOff x="1542408" y="4752975"/>
              <a:chExt cx="701697" cy="1134230"/>
            </a:xfrm>
          </p:grpSpPr>
          <p:grpSp>
            <p:nvGrpSpPr>
              <p:cNvPr id="32" name="Группа 31"/>
              <p:cNvGrpSpPr/>
              <p:nvPr/>
            </p:nvGrpSpPr>
            <p:grpSpPr>
              <a:xfrm>
                <a:off x="1542408" y="5589716"/>
                <a:ext cx="701697" cy="297489"/>
                <a:chOff x="914400" y="3530851"/>
                <a:chExt cx="561315" cy="280658"/>
              </a:xfrm>
            </p:grpSpPr>
            <p:sp>
              <p:nvSpPr>
                <p:cNvPr id="47" name="Овал 46"/>
                <p:cNvSpPr/>
                <p:nvPr/>
              </p:nvSpPr>
              <p:spPr>
                <a:xfrm>
                  <a:off x="914400" y="3530851"/>
                  <a:ext cx="561315" cy="280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ndParaRPr>
                </a:p>
              </p:txBody>
            </p:sp>
            <p:sp>
              <p:nvSpPr>
                <p:cNvPr id="48" name="Овал 47"/>
                <p:cNvSpPr/>
                <p:nvPr/>
              </p:nvSpPr>
              <p:spPr>
                <a:xfrm>
                  <a:off x="1123866" y="3614008"/>
                  <a:ext cx="131746" cy="96393"/>
                </a:xfrm>
                <a:prstGeom prst="ellips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ndParaRPr>
                </a:p>
              </p:txBody>
            </p:sp>
            <p:cxnSp>
              <p:nvCxnSpPr>
                <p:cNvPr id="51" name="Прямая соединительная линия 50"/>
                <p:cNvCxnSpPr/>
                <p:nvPr/>
              </p:nvCxnSpPr>
              <p:spPr>
                <a:xfrm>
                  <a:off x="1290398" y="3666254"/>
                  <a:ext cx="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41" name="Прямая со стрелкой 40"/>
              <p:cNvCxnSpPr/>
              <p:nvPr/>
            </p:nvCxnSpPr>
            <p:spPr>
              <a:xfrm flipH="1">
                <a:off x="1896133" y="4752975"/>
                <a:ext cx="246992" cy="953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61536" y="5006832"/>
                <a:ext cx="162285" cy="193653"/>
              </a:xfrm>
              <a:prstGeom prst="rect">
                <a:avLst/>
              </a:prstGeom>
              <a:noFill/>
            </p:spPr>
            <p:txBody>
              <a:bodyPr wrap="square" rtlCol="0">
                <a:spAutoFit/>
              </a:bodyPr>
              <a:lstStyle/>
              <a:p>
                <a:r>
                  <a:rPr lang="en-US" sz="1400" b="1" i="1" dirty="0">
                    <a:solidFill>
                      <a:prstClr val="black"/>
                    </a:solidFill>
                    <a:latin typeface="Times New Roman" panose="02020603050405020304" pitchFamily="18" charset="0"/>
                    <a:cs typeface="Times New Roman" panose="02020603050405020304" pitchFamily="18" charset="0"/>
                  </a:rPr>
                  <a:t>a</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1590704" y="5593037"/>
                <a:ext cx="284707" cy="174288"/>
              </a:xfrm>
              <a:prstGeom prst="rect">
                <a:avLst/>
              </a:prstGeom>
              <a:noFill/>
            </p:spPr>
            <p:txBody>
              <a:bodyPr wrap="square" rtlCol="0">
                <a:spAutoFit/>
              </a:bodyPr>
              <a:lstStyle/>
              <a:p>
                <a:r>
                  <a:rPr lang="ru-RU" sz="1200" b="1"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ru-RU" sz="1200" b="1" dirty="0">
                  <a:solidFill>
                    <a:prstClr val="black"/>
                  </a:solidFill>
                  <a:latin typeface="Times New Roman" panose="02020603050405020304" pitchFamily="18" charset="0"/>
                  <a:cs typeface="Times New Roman" panose="02020603050405020304" pitchFamily="18" charset="0"/>
                </a:endParaRPr>
              </a:p>
            </p:txBody>
          </p:sp>
        </p:grpSp>
        <p:grpSp>
          <p:nvGrpSpPr>
            <p:cNvPr id="60" name="Группа 59"/>
            <p:cNvGrpSpPr/>
            <p:nvPr/>
          </p:nvGrpSpPr>
          <p:grpSpPr>
            <a:xfrm flipH="1">
              <a:off x="2037708" y="4752975"/>
              <a:ext cx="717710" cy="1134230"/>
              <a:chOff x="1526395" y="4752975"/>
              <a:chExt cx="717710" cy="1134230"/>
            </a:xfrm>
          </p:grpSpPr>
          <p:grpSp>
            <p:nvGrpSpPr>
              <p:cNvPr id="61" name="Группа 60"/>
              <p:cNvGrpSpPr/>
              <p:nvPr/>
            </p:nvGrpSpPr>
            <p:grpSpPr>
              <a:xfrm>
                <a:off x="1542408" y="5589716"/>
                <a:ext cx="701697" cy="297489"/>
                <a:chOff x="914400" y="3530851"/>
                <a:chExt cx="561315" cy="280658"/>
              </a:xfrm>
            </p:grpSpPr>
            <p:sp>
              <p:nvSpPr>
                <p:cNvPr id="65" name="Овал 64"/>
                <p:cNvSpPr/>
                <p:nvPr/>
              </p:nvSpPr>
              <p:spPr>
                <a:xfrm>
                  <a:off x="914400" y="3530851"/>
                  <a:ext cx="561315" cy="280658"/>
                </a:xfrm>
                <a:prstGeom prst="ellipse">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ndParaRPr>
                </a:p>
              </p:txBody>
            </p:sp>
            <p:sp>
              <p:nvSpPr>
                <p:cNvPr id="66" name="Овал 65"/>
                <p:cNvSpPr/>
                <p:nvPr/>
              </p:nvSpPr>
              <p:spPr>
                <a:xfrm>
                  <a:off x="1123866" y="3614008"/>
                  <a:ext cx="131746" cy="96393"/>
                </a:xfrm>
                <a:prstGeom prst="ellips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ndParaRPr>
                </a:p>
              </p:txBody>
            </p:sp>
            <p:cxnSp>
              <p:nvCxnSpPr>
                <p:cNvPr id="67" name="Прямая соединительная линия 66"/>
                <p:cNvCxnSpPr/>
                <p:nvPr/>
              </p:nvCxnSpPr>
              <p:spPr>
                <a:xfrm>
                  <a:off x="1290398" y="3666254"/>
                  <a:ext cx="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2" name="Прямая со стрелкой 61"/>
              <p:cNvCxnSpPr/>
              <p:nvPr/>
            </p:nvCxnSpPr>
            <p:spPr>
              <a:xfrm flipH="1">
                <a:off x="1896133" y="4752975"/>
                <a:ext cx="246992" cy="953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751293" y="4996353"/>
                <a:ext cx="305578" cy="193653"/>
              </a:xfrm>
              <a:prstGeom prst="rect">
                <a:avLst/>
              </a:prstGeom>
              <a:noFill/>
            </p:spPr>
            <p:txBody>
              <a:bodyPr wrap="square" rtlCol="0">
                <a:spAutoFit/>
              </a:bodyPr>
              <a:lstStyle/>
              <a:p>
                <a:r>
                  <a:rPr lang="en-US" sz="1400" b="1" i="1" dirty="0">
                    <a:solidFill>
                      <a:prstClr val="black"/>
                    </a:solidFill>
                    <a:latin typeface="Times New Roman" panose="02020603050405020304" pitchFamily="18" charset="0"/>
                    <a:cs typeface="Times New Roman" panose="02020603050405020304" pitchFamily="18" charset="0"/>
                  </a:rPr>
                  <a:t>a</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64" name="TextBox 63"/>
              <p:cNvSpPr txBox="1"/>
              <p:nvPr/>
            </p:nvSpPr>
            <p:spPr>
              <a:xfrm>
                <a:off x="1526395" y="5575602"/>
                <a:ext cx="284707" cy="174288"/>
              </a:xfrm>
              <a:prstGeom prst="rect">
                <a:avLst/>
              </a:prstGeom>
              <a:noFill/>
            </p:spPr>
            <p:txBody>
              <a:bodyPr wrap="square" rtlCol="0">
                <a:spAutoFit/>
              </a:bodyPr>
              <a:lstStyle/>
              <a:p>
                <a:r>
                  <a:rPr lang="ru-RU" sz="1200" b="1"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ru-RU" sz="1200" b="1" dirty="0">
                  <a:solidFill>
                    <a:prstClr val="black"/>
                  </a:solidFill>
                  <a:latin typeface="Times New Roman" panose="02020603050405020304" pitchFamily="18" charset="0"/>
                  <a:cs typeface="Times New Roman" panose="02020603050405020304" pitchFamily="18" charset="0"/>
                </a:endParaRPr>
              </a:p>
            </p:txBody>
          </p:sp>
        </p:grpSp>
        <p:cxnSp>
          <p:nvCxnSpPr>
            <p:cNvPr id="68" name="Прямая соединительная линия 67"/>
            <p:cNvCxnSpPr/>
            <p:nvPr/>
          </p:nvCxnSpPr>
          <p:spPr>
            <a:xfrm flipH="1">
              <a:off x="2409825" y="5848025"/>
              <a:ext cx="2321" cy="324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1" name="Объект 70"/>
            <p:cNvGraphicFramePr>
              <a:graphicFrameLocks noChangeAspect="1"/>
            </p:cNvGraphicFramePr>
            <p:nvPr>
              <p:extLst/>
            </p:nvPr>
          </p:nvGraphicFramePr>
          <p:xfrm>
            <a:off x="1873863" y="5919241"/>
            <a:ext cx="527388" cy="314640"/>
          </p:xfrm>
          <a:graphic>
            <a:graphicData uri="http://schemas.openxmlformats.org/presentationml/2006/ole">
              <mc:AlternateContent xmlns:mc="http://schemas.openxmlformats.org/markup-compatibility/2006">
                <mc:Choice xmlns:v="urn:schemas-microsoft-com:vml" Requires="v">
                  <p:oleObj spid="_x0000_s78007" name="Equation" r:id="rId5" imgW="342720" imgH="241200" progId="Equation.DSMT4">
                    <p:embed/>
                  </p:oleObj>
                </mc:Choice>
                <mc:Fallback>
                  <p:oleObj name="Equation" r:id="rId5" imgW="342720" imgH="241200" progId="Equation.DSMT4">
                    <p:embed/>
                    <p:pic>
                      <p:nvPicPr>
                        <p:cNvPr id="0" name=""/>
                        <p:cNvPicPr/>
                        <p:nvPr/>
                      </p:nvPicPr>
                      <p:blipFill>
                        <a:blip r:embed="rId6"/>
                        <a:stretch>
                          <a:fillRect/>
                        </a:stretch>
                      </p:blipFill>
                      <p:spPr>
                        <a:xfrm>
                          <a:off x="1873863" y="5919241"/>
                          <a:ext cx="527388" cy="314640"/>
                        </a:xfrm>
                        <a:prstGeom prst="rect">
                          <a:avLst/>
                        </a:prstGeom>
                      </p:spPr>
                    </p:pic>
                  </p:oleObj>
                </mc:Fallback>
              </mc:AlternateContent>
            </a:graphicData>
          </a:graphic>
        </p:graphicFrame>
        <p:cxnSp>
          <p:nvCxnSpPr>
            <p:cNvPr id="72" name="Прямая соединительная линия 71"/>
            <p:cNvCxnSpPr/>
            <p:nvPr/>
          </p:nvCxnSpPr>
          <p:spPr>
            <a:xfrm flipH="1">
              <a:off x="1876425" y="5819450"/>
              <a:ext cx="2321" cy="324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Прямоугольник 30"/>
          <p:cNvSpPr/>
          <p:nvPr/>
        </p:nvSpPr>
        <p:spPr>
          <a:xfrm>
            <a:off x="4813776" y="1233867"/>
            <a:ext cx="4330224" cy="307777"/>
          </a:xfrm>
          <a:prstGeom prst="rect">
            <a:avLst/>
          </a:prstGeom>
        </p:spPr>
        <p:txBody>
          <a:bodyPr wrap="none">
            <a:spAutoFit/>
          </a:bodyPr>
          <a:lstStyle/>
          <a:p>
            <a:r>
              <a:rPr lang="en-US" sz="1400" b="1" dirty="0" smtClean="0">
                <a:solidFill>
                  <a:srgbClr val="C00000"/>
                </a:solidFill>
                <a:cs typeface="Calibri" panose="020F0502020204030204" pitchFamily="34" charset="0"/>
              </a:rPr>
              <a:t>Models:</a:t>
            </a:r>
            <a:r>
              <a:rPr lang="en-US" sz="1400" b="1" dirty="0" smtClean="0">
                <a:solidFill>
                  <a:srgbClr val="002060"/>
                </a:solidFill>
                <a:cs typeface="Calibri" panose="020F0502020204030204" pitchFamily="34" charset="0"/>
              </a:rPr>
              <a:t> Ultrametricity </a:t>
            </a:r>
            <a:r>
              <a:rPr lang="en-US" sz="1400" b="1" dirty="0">
                <a:solidFill>
                  <a:srgbClr val="002060"/>
                </a:solidFill>
                <a:cs typeface="Calibri" panose="020F0502020204030204" pitchFamily="34" charset="0"/>
              </a:rPr>
              <a:t>generated by random branching </a:t>
            </a:r>
            <a:endParaRPr lang="ru-RU" sz="1400" dirty="0">
              <a:solidFill>
                <a:prstClr val="black"/>
              </a:solidFill>
            </a:endParaRPr>
          </a:p>
        </p:txBody>
      </p:sp>
    </p:spTree>
    <p:extLst>
      <p:ext uri="{BB962C8B-B14F-4D97-AF65-F5344CB8AC3E}">
        <p14:creationId xmlns:p14="http://schemas.microsoft.com/office/powerpoint/2010/main" val="2183451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261058" y="5624514"/>
            <a:ext cx="584284" cy="273844"/>
          </a:xfrm>
        </p:spPr>
        <p:txBody>
          <a:bodyPr>
            <a:normAutofit lnSpcReduction="10000"/>
          </a:bodyPr>
          <a:lstStyle/>
          <a:p>
            <a:r>
              <a:rPr lang="en-US" sz="1200" dirty="0"/>
              <a:t>13/22</a:t>
            </a:r>
            <a:endParaRPr lang="ru-RU" sz="1200" dirty="0"/>
          </a:p>
        </p:txBody>
      </p:sp>
      <p:graphicFrame>
        <p:nvGraphicFramePr>
          <p:cNvPr id="3" name="Объект 2"/>
          <p:cNvGraphicFramePr>
            <a:graphicFrameLocks noChangeAspect="1"/>
          </p:cNvGraphicFramePr>
          <p:nvPr>
            <p:extLst/>
          </p:nvPr>
        </p:nvGraphicFramePr>
        <p:xfrm>
          <a:off x="4550002" y="1842828"/>
          <a:ext cx="3546475" cy="2263775"/>
        </p:xfrm>
        <a:graphic>
          <a:graphicData uri="http://schemas.openxmlformats.org/presentationml/2006/ole">
            <mc:AlternateContent xmlns:mc="http://schemas.openxmlformats.org/markup-compatibility/2006">
              <mc:Choice xmlns:v="urn:schemas-microsoft-com:vml" Requires="v">
                <p:oleObj spid="_x0000_s78939" name="Equation" r:id="rId3" imgW="3377880" imgH="2158920" progId="Equation.DSMT4">
                  <p:embed/>
                </p:oleObj>
              </mc:Choice>
              <mc:Fallback>
                <p:oleObj name="Equation" r:id="rId3" imgW="3377880" imgH="2158920" progId="Equation.DSMT4">
                  <p:embed/>
                  <p:pic>
                    <p:nvPicPr>
                      <p:cNvPr id="0" name=""/>
                      <p:cNvPicPr/>
                      <p:nvPr/>
                    </p:nvPicPr>
                    <p:blipFill>
                      <a:blip r:embed="rId4"/>
                      <a:stretch>
                        <a:fillRect/>
                      </a:stretch>
                    </p:blipFill>
                    <p:spPr>
                      <a:xfrm>
                        <a:off x="4550002" y="1842828"/>
                        <a:ext cx="3546475" cy="2263775"/>
                      </a:xfrm>
                      <a:prstGeom prst="rect">
                        <a:avLst/>
                      </a:prstGeom>
                    </p:spPr>
                  </p:pic>
                </p:oleObj>
              </mc:Fallback>
            </mc:AlternateContent>
          </a:graphicData>
        </a:graphic>
      </p:graphicFrame>
      <p:sp>
        <p:nvSpPr>
          <p:cNvPr id="179" name="TextBox 178"/>
          <p:cNvSpPr txBox="1"/>
          <p:nvPr/>
        </p:nvSpPr>
        <p:spPr>
          <a:xfrm>
            <a:off x="4876424" y="4455249"/>
            <a:ext cx="2566657" cy="1223412"/>
          </a:xfrm>
          <a:prstGeom prst="rect">
            <a:avLst/>
          </a:prstGeom>
          <a:noFill/>
        </p:spPr>
        <p:txBody>
          <a:bodyPr wrap="square" rtlCol="0">
            <a:spAutoFit/>
          </a:bodyPr>
          <a:lstStyle/>
          <a:p>
            <a:r>
              <a:rPr lang="en-US" sz="1050" b="1" dirty="0">
                <a:solidFill>
                  <a:srgbClr val="7030A0"/>
                </a:solidFill>
                <a:latin typeface="Segoe Print" panose="02000600000000000000" pitchFamily="2" charset="0"/>
              </a:rPr>
              <a:t>These distances satisfy the strong triangle inequality, i.e. </a:t>
            </a:r>
            <a:r>
              <a:rPr lang="en-US" sz="1050" b="1" dirty="0" smtClean="0">
                <a:solidFill>
                  <a:srgbClr val="7030A0"/>
                </a:solidFill>
                <a:latin typeface="Segoe Print" panose="02000600000000000000" pitchFamily="2" charset="0"/>
              </a:rPr>
              <a:t>the Euclidian </a:t>
            </a:r>
            <a:r>
              <a:rPr lang="en-US" sz="1050" b="1" dirty="0">
                <a:solidFill>
                  <a:srgbClr val="7030A0"/>
                </a:solidFill>
                <a:latin typeface="Segoe Print" panose="02000600000000000000" pitchFamily="2" charset="0"/>
              </a:rPr>
              <a:t>distances </a:t>
            </a:r>
            <a:r>
              <a:rPr lang="en-US" sz="1050" b="1" dirty="0" smtClean="0">
                <a:solidFill>
                  <a:srgbClr val="7030A0"/>
                </a:solidFill>
                <a:latin typeface="Segoe Print" panose="02000600000000000000" pitchFamily="2" charset="0"/>
              </a:rPr>
              <a:t>between random points generated by a branching-like procedure converges </a:t>
            </a:r>
            <a:r>
              <a:rPr lang="en-US" sz="1050" b="1" dirty="0">
                <a:solidFill>
                  <a:srgbClr val="7030A0"/>
                </a:solidFill>
                <a:latin typeface="Segoe Print" panose="02000600000000000000" pitchFamily="2" charset="0"/>
              </a:rPr>
              <a:t>to </a:t>
            </a:r>
            <a:r>
              <a:rPr lang="en-US" sz="1050" b="1" dirty="0" smtClean="0">
                <a:solidFill>
                  <a:srgbClr val="7030A0"/>
                </a:solidFill>
                <a:latin typeface="Segoe Print" panose="02000600000000000000" pitchFamily="2" charset="0"/>
              </a:rPr>
              <a:t>ultrametric </a:t>
            </a:r>
            <a:r>
              <a:rPr lang="en-US" sz="1050" b="1" dirty="0">
                <a:solidFill>
                  <a:srgbClr val="7030A0"/>
                </a:solidFill>
                <a:latin typeface="Segoe Print" panose="02000600000000000000" pitchFamily="2" charset="0"/>
              </a:rPr>
              <a:t>distances as D </a:t>
            </a:r>
            <a:r>
              <a:rPr lang="en-US" sz="1050" b="1" dirty="0">
                <a:solidFill>
                  <a:srgbClr val="7030A0"/>
                </a:solidFill>
                <a:latin typeface="Segoe Print" panose="02000600000000000000" pitchFamily="2" charset="0"/>
                <a:sym typeface="Symbol" panose="05050102010706020507" pitchFamily="18" charset="2"/>
              </a:rPr>
              <a:t>  .</a:t>
            </a:r>
            <a:endParaRPr lang="ru-RU" sz="1050" b="1" dirty="0">
              <a:solidFill>
                <a:srgbClr val="7030A0"/>
              </a:solidFill>
              <a:latin typeface="Segoe Print" panose="02000600000000000000" pitchFamily="2" charset="0"/>
            </a:endParaRPr>
          </a:p>
        </p:txBody>
      </p:sp>
      <p:sp>
        <p:nvSpPr>
          <p:cNvPr id="73"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1200">
                <a:latin typeface="Courier New" panose="02070309020205020404" pitchFamily="49" charset="0"/>
                <a:cs typeface="Courier New" panose="02070309020205020404" pitchFamily="49" charset="0"/>
              </a:rPr>
              <a:pPr/>
              <a:t>17</a:t>
            </a:fld>
            <a:r>
              <a:rPr lang="en-US" sz="1200" dirty="0" smtClean="0">
                <a:latin typeface="Courier New" panose="02070309020205020404" pitchFamily="49" charset="0"/>
                <a:cs typeface="Courier New" panose="02070309020205020404" pitchFamily="49" charset="0"/>
              </a:rPr>
              <a:t>/35</a:t>
            </a:r>
            <a:endParaRPr lang="ru-RU" sz="1200" dirty="0">
              <a:latin typeface="Courier New" panose="02070309020205020404" pitchFamily="49" charset="0"/>
              <a:cs typeface="Courier New" panose="02070309020205020404" pitchFamily="49" charset="0"/>
            </a:endParaRPr>
          </a:p>
        </p:txBody>
      </p:sp>
      <p:pic>
        <p:nvPicPr>
          <p:cNvPr id="2" name="Рисунок 1"/>
          <p:cNvPicPr>
            <a:picLocks noChangeAspect="1"/>
          </p:cNvPicPr>
          <p:nvPr/>
        </p:nvPicPr>
        <p:blipFill>
          <a:blip r:embed="rId5"/>
          <a:stretch>
            <a:fillRect/>
          </a:stretch>
        </p:blipFill>
        <p:spPr>
          <a:xfrm>
            <a:off x="1323975" y="2390775"/>
            <a:ext cx="1906922" cy="2051088"/>
          </a:xfrm>
          <a:prstGeom prst="rect">
            <a:avLst/>
          </a:prstGeom>
        </p:spPr>
      </p:pic>
      <p:pic>
        <p:nvPicPr>
          <p:cNvPr id="5" name="Рисунок 4"/>
          <p:cNvPicPr>
            <a:picLocks noChangeAspect="1"/>
          </p:cNvPicPr>
          <p:nvPr/>
        </p:nvPicPr>
        <p:blipFill>
          <a:blip r:embed="rId6"/>
          <a:stretch>
            <a:fillRect/>
          </a:stretch>
        </p:blipFill>
        <p:spPr>
          <a:xfrm>
            <a:off x="1569238" y="5076825"/>
            <a:ext cx="1962768" cy="1217738"/>
          </a:xfrm>
          <a:prstGeom prst="rect">
            <a:avLst/>
          </a:prstGeom>
        </p:spPr>
      </p:pic>
      <p:sp>
        <p:nvSpPr>
          <p:cNvPr id="6" name="TextBox 5"/>
          <p:cNvSpPr txBox="1"/>
          <p:nvPr/>
        </p:nvSpPr>
        <p:spPr>
          <a:xfrm>
            <a:off x="1066800" y="2047875"/>
            <a:ext cx="2857500" cy="307777"/>
          </a:xfrm>
          <a:prstGeom prst="rect">
            <a:avLst/>
          </a:prstGeom>
          <a:noFill/>
        </p:spPr>
        <p:txBody>
          <a:bodyPr wrap="square" rtlCol="0">
            <a:spAutoFit/>
          </a:bodyPr>
          <a:lstStyle/>
          <a:p>
            <a:r>
              <a:rPr lang="en-US" sz="1400" b="1" dirty="0" smtClean="0">
                <a:solidFill>
                  <a:prstClr val="black"/>
                </a:solidFill>
              </a:rPr>
              <a:t>Tree of ultrametric distances</a:t>
            </a:r>
            <a:endParaRPr lang="ru-RU" sz="1400" b="1" dirty="0">
              <a:solidFill>
                <a:prstClr val="black"/>
              </a:solidFill>
            </a:endParaRPr>
          </a:p>
        </p:txBody>
      </p:sp>
      <p:sp>
        <p:nvSpPr>
          <p:cNvPr id="7" name="TextBox 6"/>
          <p:cNvSpPr txBox="1"/>
          <p:nvPr/>
        </p:nvSpPr>
        <p:spPr>
          <a:xfrm>
            <a:off x="952500" y="4705350"/>
            <a:ext cx="3419475" cy="276999"/>
          </a:xfrm>
          <a:prstGeom prst="rect">
            <a:avLst/>
          </a:prstGeom>
          <a:noFill/>
        </p:spPr>
        <p:txBody>
          <a:bodyPr wrap="square" rtlCol="0">
            <a:spAutoFit/>
          </a:bodyPr>
          <a:lstStyle/>
          <a:p>
            <a:r>
              <a:rPr lang="en-US" sz="1200" b="1" dirty="0" smtClean="0">
                <a:solidFill>
                  <a:prstClr val="black"/>
                </a:solidFill>
              </a:rPr>
              <a:t>Block-hierarchical matrix of ultrametric distances</a:t>
            </a:r>
            <a:endParaRPr lang="ru-RU" sz="1200" b="1" dirty="0">
              <a:solidFill>
                <a:prstClr val="black"/>
              </a:solidFill>
            </a:endParaRPr>
          </a:p>
        </p:txBody>
      </p:sp>
      <p:sp>
        <p:nvSpPr>
          <p:cNvPr id="13" name="Заголовок 1"/>
          <p:cNvSpPr txBox="1">
            <a:spLocks noGrp="1"/>
          </p:cNvSpPr>
          <p:nvPr>
            <p:ph type="title"/>
          </p:nvPr>
        </p:nvSpPr>
        <p:spPr>
          <a:xfrm>
            <a:off x="1260348" y="476250"/>
            <a:ext cx="6378702" cy="485775"/>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350"/>
              </a:spcBef>
            </a:pPr>
            <a:r>
              <a:rPr lang="en-US" sz="2000" b="1" dirty="0" smtClean="0">
                <a:solidFill>
                  <a:srgbClr val="734F29"/>
                </a:solidFill>
                <a:cs typeface="Calibri" panose="020F0502020204030204" pitchFamily="34" charset="0"/>
              </a:rPr>
              <a:t>Random branching in a high-dimensional Euclidean space</a:t>
            </a:r>
            <a:endParaRPr lang="ru-RU" sz="2000" b="1" dirty="0">
              <a:solidFill>
                <a:srgbClr val="734F29"/>
              </a:solidFill>
            </a:endParaRPr>
          </a:p>
        </p:txBody>
      </p:sp>
      <p:sp>
        <p:nvSpPr>
          <p:cNvPr id="14" name="Прямоугольник 13"/>
          <p:cNvSpPr/>
          <p:nvPr/>
        </p:nvSpPr>
        <p:spPr>
          <a:xfrm>
            <a:off x="4813776" y="1233867"/>
            <a:ext cx="4330224" cy="307777"/>
          </a:xfrm>
          <a:prstGeom prst="rect">
            <a:avLst/>
          </a:prstGeom>
        </p:spPr>
        <p:txBody>
          <a:bodyPr wrap="none">
            <a:spAutoFit/>
          </a:bodyPr>
          <a:lstStyle/>
          <a:p>
            <a:r>
              <a:rPr lang="en-US" sz="1400" b="1" dirty="0" smtClean="0">
                <a:solidFill>
                  <a:srgbClr val="C00000"/>
                </a:solidFill>
                <a:cs typeface="Calibri" panose="020F0502020204030204" pitchFamily="34" charset="0"/>
              </a:rPr>
              <a:t>Models:</a:t>
            </a:r>
            <a:r>
              <a:rPr lang="en-US" sz="1400" b="1" dirty="0" smtClean="0">
                <a:solidFill>
                  <a:srgbClr val="002060"/>
                </a:solidFill>
                <a:cs typeface="Calibri" panose="020F0502020204030204" pitchFamily="34" charset="0"/>
              </a:rPr>
              <a:t> Ultrametricity </a:t>
            </a:r>
            <a:r>
              <a:rPr lang="en-US" sz="1400" b="1" dirty="0">
                <a:solidFill>
                  <a:srgbClr val="002060"/>
                </a:solidFill>
                <a:cs typeface="Calibri" panose="020F0502020204030204" pitchFamily="34" charset="0"/>
              </a:rPr>
              <a:t>generated by random branching </a:t>
            </a:r>
            <a:endParaRPr lang="ru-RU" sz="1400" dirty="0">
              <a:solidFill>
                <a:prstClr val="black"/>
              </a:solidFill>
            </a:endParaRPr>
          </a:p>
        </p:txBody>
      </p:sp>
    </p:spTree>
    <p:extLst>
      <p:ext uri="{BB962C8B-B14F-4D97-AF65-F5344CB8AC3E}">
        <p14:creationId xmlns:p14="http://schemas.microsoft.com/office/powerpoint/2010/main" val="2480030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Заголовок 1"/>
          <p:cNvSpPr>
            <a:spLocks noGrp="1"/>
          </p:cNvSpPr>
          <p:nvPr>
            <p:ph type="title"/>
          </p:nvPr>
        </p:nvSpPr>
        <p:spPr>
          <a:xfrm>
            <a:off x="628650" y="365126"/>
            <a:ext cx="7886700" cy="703183"/>
          </a:xfrm>
          <a:ln w="28575">
            <a:noFill/>
          </a:ln>
        </p:spPr>
        <p:txBody>
          <a:bodyPr>
            <a:noAutofit/>
          </a:bodyPr>
          <a:lstStyle/>
          <a:p>
            <a:pPr>
              <a:spcBef>
                <a:spcPts val="1350"/>
              </a:spcBef>
            </a:pPr>
            <a:r>
              <a:rPr lang="en-US" sz="2000" b="1" dirty="0" smtClean="0">
                <a:solidFill>
                  <a:srgbClr val="734F29"/>
                </a:solidFill>
                <a:ea typeface="+mn-ea"/>
                <a:cs typeface="Calibri" panose="020F0502020204030204" pitchFamily="34" charset="0"/>
              </a:rPr>
              <a:t>Random </a:t>
            </a:r>
            <a:r>
              <a:rPr lang="en-US" sz="2000" b="1" dirty="0">
                <a:solidFill>
                  <a:srgbClr val="734F29"/>
                </a:solidFill>
                <a:ea typeface="+mn-ea"/>
                <a:cs typeface="Calibri" panose="020F0502020204030204" pitchFamily="34" charset="0"/>
              </a:rPr>
              <a:t>branching in a high-dimensional Euclidian </a:t>
            </a:r>
            <a:r>
              <a:rPr lang="en-US" sz="2000" b="1" dirty="0" smtClean="0">
                <a:solidFill>
                  <a:srgbClr val="734F29"/>
                </a:solidFill>
                <a:ea typeface="+mn-ea"/>
                <a:cs typeface="Calibri" panose="020F0502020204030204" pitchFamily="34" charset="0"/>
              </a:rPr>
              <a:t>space</a:t>
            </a:r>
            <a:endParaRPr lang="ru-RU" sz="2000" b="1" dirty="0">
              <a:solidFill>
                <a:srgbClr val="734F29"/>
              </a:solidFill>
            </a:endParaRPr>
          </a:p>
        </p:txBody>
      </p:sp>
      <p:sp>
        <p:nvSpPr>
          <p:cNvPr id="4" name="Номер слайда 3"/>
          <p:cNvSpPr>
            <a:spLocks noGrp="1"/>
          </p:cNvSpPr>
          <p:nvPr>
            <p:ph type="sldNum" sz="quarter" idx="12"/>
          </p:nvPr>
        </p:nvSpPr>
        <p:spPr>
          <a:xfrm>
            <a:off x="7261058" y="5624514"/>
            <a:ext cx="584284" cy="273844"/>
          </a:xfrm>
        </p:spPr>
        <p:txBody>
          <a:bodyPr>
            <a:normAutofit lnSpcReduction="10000"/>
          </a:bodyPr>
          <a:lstStyle/>
          <a:p>
            <a:r>
              <a:rPr lang="en-US" sz="1200" dirty="0"/>
              <a:t>13/22</a:t>
            </a:r>
            <a:endParaRPr lang="ru-RU" sz="1200"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3075510337"/>
              </p:ext>
            </p:extLst>
          </p:nvPr>
        </p:nvGraphicFramePr>
        <p:xfrm>
          <a:off x="2546963" y="1932345"/>
          <a:ext cx="3951287" cy="2779397"/>
        </p:xfrm>
        <a:graphic>
          <a:graphicData uri="http://schemas.openxmlformats.org/presentationml/2006/ole">
            <mc:AlternateContent xmlns:mc="http://schemas.openxmlformats.org/markup-compatibility/2006">
              <mc:Choice xmlns:v="urn:schemas-microsoft-com:vml" Requires="v">
                <p:oleObj spid="_x0000_s79964" name="Equation" r:id="rId3" imgW="3352680" imgH="2361960" progId="Equation.DSMT4">
                  <p:embed/>
                </p:oleObj>
              </mc:Choice>
              <mc:Fallback>
                <p:oleObj name="Equation" r:id="rId3" imgW="3352680" imgH="2361960" progId="Equation.DSMT4">
                  <p:embed/>
                  <p:pic>
                    <p:nvPicPr>
                      <p:cNvPr id="0" name=""/>
                      <p:cNvPicPr/>
                      <p:nvPr/>
                    </p:nvPicPr>
                    <p:blipFill>
                      <a:blip r:embed="rId4"/>
                      <a:stretch>
                        <a:fillRect/>
                      </a:stretch>
                    </p:blipFill>
                    <p:spPr>
                      <a:xfrm>
                        <a:off x="2546963" y="1932345"/>
                        <a:ext cx="3951287" cy="2779397"/>
                      </a:xfrm>
                      <a:prstGeom prst="rect">
                        <a:avLst/>
                      </a:prstGeom>
                    </p:spPr>
                  </p:pic>
                </p:oleObj>
              </mc:Fallback>
            </mc:AlternateContent>
          </a:graphicData>
        </a:graphic>
      </p:graphicFrame>
      <p:sp>
        <p:nvSpPr>
          <p:cNvPr id="17" name="Прямоугольник 16"/>
          <p:cNvSpPr/>
          <p:nvPr/>
        </p:nvSpPr>
        <p:spPr>
          <a:xfrm>
            <a:off x="2071790" y="5743426"/>
            <a:ext cx="6569290" cy="830997"/>
          </a:xfrm>
          <a:prstGeom prst="rect">
            <a:avLst/>
          </a:prstGeom>
        </p:spPr>
        <p:txBody>
          <a:bodyPr wrap="square">
            <a:spAutoFit/>
          </a:bodyPr>
          <a:lstStyle/>
          <a:p>
            <a:r>
              <a:rPr lang="en-US" sz="1600" b="1" dirty="0">
                <a:solidFill>
                  <a:srgbClr val="7030A0"/>
                </a:solidFill>
                <a:latin typeface="Segoe Print" panose="02000600000000000000" pitchFamily="2" charset="0"/>
              </a:rPr>
              <a:t>T</a:t>
            </a:r>
            <a:r>
              <a:rPr lang="en-US" sz="1600" b="1" dirty="0" smtClean="0">
                <a:solidFill>
                  <a:srgbClr val="7030A0"/>
                </a:solidFill>
                <a:latin typeface="Segoe Print" panose="02000600000000000000" pitchFamily="2" charset="0"/>
              </a:rPr>
              <a:t>he </a:t>
            </a:r>
            <a:r>
              <a:rPr lang="en-US" sz="1600" b="1" dirty="0">
                <a:solidFill>
                  <a:srgbClr val="7030A0"/>
                </a:solidFill>
                <a:latin typeface="Segoe Print" panose="02000600000000000000" pitchFamily="2" charset="0"/>
              </a:rPr>
              <a:t>ultrametricity arises due to the fact </a:t>
            </a:r>
            <a:r>
              <a:rPr lang="en-US" sz="1600" b="1" dirty="0" smtClean="0">
                <a:solidFill>
                  <a:srgbClr val="7030A0"/>
                </a:solidFill>
                <a:latin typeface="Segoe Print" panose="02000600000000000000" pitchFamily="2" charset="0"/>
              </a:rPr>
              <a:t>that </a:t>
            </a:r>
            <a:r>
              <a:rPr lang="en-US" sz="1600" b="1" dirty="0">
                <a:solidFill>
                  <a:srgbClr val="7030A0"/>
                </a:solidFill>
                <a:latin typeface="Segoe Print" panose="02000600000000000000" pitchFamily="2" charset="0"/>
              </a:rPr>
              <a:t>as soon as </a:t>
            </a:r>
            <a:r>
              <a:rPr lang="en-US" sz="1600" b="1" dirty="0" smtClean="0">
                <a:solidFill>
                  <a:srgbClr val="7030A0"/>
                </a:solidFill>
                <a:latin typeface="Segoe Print" panose="02000600000000000000" pitchFamily="2" charset="0"/>
              </a:rPr>
              <a:t>two </a:t>
            </a:r>
            <a:r>
              <a:rPr lang="en-US" sz="1600" b="1" dirty="0">
                <a:solidFill>
                  <a:srgbClr val="7030A0"/>
                </a:solidFill>
                <a:latin typeface="Segoe Print" panose="02000600000000000000" pitchFamily="2" charset="0"/>
              </a:rPr>
              <a:t>branches </a:t>
            </a:r>
            <a:r>
              <a:rPr lang="en-US" sz="1600" b="1" dirty="0" smtClean="0">
                <a:solidFill>
                  <a:srgbClr val="7030A0"/>
                </a:solidFill>
                <a:latin typeface="Segoe Print" panose="02000600000000000000" pitchFamily="2" charset="0"/>
              </a:rPr>
              <a:t>of the branching process </a:t>
            </a:r>
            <a:r>
              <a:rPr lang="en-US" sz="1600" b="1" dirty="0" smtClean="0">
                <a:solidFill>
                  <a:srgbClr val="7030A0"/>
                </a:solidFill>
                <a:latin typeface="Segoe Print" panose="02000600000000000000" pitchFamily="2" charset="0"/>
              </a:rPr>
              <a:t>diverge</a:t>
            </a:r>
            <a:r>
              <a:rPr lang="en-US" sz="1600" b="1" dirty="0" smtClean="0">
                <a:solidFill>
                  <a:srgbClr val="7030A0"/>
                </a:solidFill>
                <a:latin typeface="Segoe Print" panose="02000600000000000000" pitchFamily="2" charset="0"/>
              </a:rPr>
              <a:t>, </a:t>
            </a:r>
            <a:r>
              <a:rPr lang="en-US" sz="1600" b="1" dirty="0" smtClean="0">
                <a:solidFill>
                  <a:srgbClr val="7030A0"/>
                </a:solidFill>
                <a:latin typeface="Segoe Print" panose="02000600000000000000" pitchFamily="2" charset="0"/>
              </a:rPr>
              <a:t>they </a:t>
            </a:r>
            <a:r>
              <a:rPr lang="en-US" sz="1600" b="1" dirty="0">
                <a:solidFill>
                  <a:srgbClr val="7030A0"/>
                </a:solidFill>
                <a:latin typeface="Segoe Print" panose="02000600000000000000" pitchFamily="2" charset="0"/>
              </a:rPr>
              <a:t>never come close to each </a:t>
            </a:r>
            <a:r>
              <a:rPr lang="en-US" sz="1600" b="1" dirty="0" smtClean="0">
                <a:solidFill>
                  <a:srgbClr val="7030A0"/>
                </a:solidFill>
                <a:latin typeface="Segoe Print" panose="02000600000000000000" pitchFamily="2" charset="0"/>
              </a:rPr>
              <a:t>other in </a:t>
            </a:r>
            <a:r>
              <a:rPr lang="en-US" sz="1600" b="1" dirty="0" smtClean="0">
                <a:solidFill>
                  <a:srgbClr val="7030A0"/>
                </a:solidFill>
                <a:latin typeface="Segoe Print" panose="02000600000000000000" pitchFamily="2" charset="0"/>
              </a:rPr>
              <a:t>an </a:t>
            </a:r>
            <a:r>
              <a:rPr lang="en-US" sz="1600" b="1" dirty="0" smtClean="0">
                <a:solidFill>
                  <a:srgbClr val="7030A0"/>
                </a:solidFill>
                <a:latin typeface="Segoe Print" panose="02000600000000000000" pitchFamily="2" charset="0"/>
              </a:rPr>
              <a:t>Euclidean space of high dimension. </a:t>
            </a:r>
            <a:endParaRPr lang="ru-RU" sz="1600" b="1" dirty="0">
              <a:solidFill>
                <a:srgbClr val="7030A0"/>
              </a:solidFill>
              <a:latin typeface="Segoe Print" panose="02000600000000000000" pitchFamily="2" charset="0"/>
            </a:endParaRPr>
          </a:p>
        </p:txBody>
      </p:sp>
      <p:sp>
        <p:nvSpPr>
          <p:cNvPr id="65"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1200">
                <a:latin typeface="Courier New" panose="02070309020205020404" pitchFamily="49" charset="0"/>
                <a:cs typeface="Courier New" panose="02070309020205020404" pitchFamily="49" charset="0"/>
              </a:rPr>
              <a:pPr/>
              <a:t>18</a:t>
            </a:fld>
            <a:r>
              <a:rPr lang="en-US" sz="1200" dirty="0" smtClean="0">
                <a:latin typeface="Courier New" panose="02070309020205020404" pitchFamily="49" charset="0"/>
                <a:cs typeface="Courier New" panose="02070309020205020404" pitchFamily="49" charset="0"/>
              </a:rPr>
              <a:t>/35</a:t>
            </a:r>
            <a:endParaRPr lang="ru-RU" sz="1200" dirty="0">
              <a:latin typeface="Courier New" panose="02070309020205020404" pitchFamily="49" charset="0"/>
              <a:cs typeface="Courier New" panose="02070309020205020404" pitchFamily="49" charset="0"/>
            </a:endParaRPr>
          </a:p>
        </p:txBody>
      </p:sp>
      <p:sp>
        <p:nvSpPr>
          <p:cNvPr id="8" name="Прямоугольник 7"/>
          <p:cNvSpPr/>
          <p:nvPr/>
        </p:nvSpPr>
        <p:spPr>
          <a:xfrm>
            <a:off x="4813776" y="1233867"/>
            <a:ext cx="4330224" cy="307777"/>
          </a:xfrm>
          <a:prstGeom prst="rect">
            <a:avLst/>
          </a:prstGeom>
        </p:spPr>
        <p:txBody>
          <a:bodyPr wrap="none">
            <a:spAutoFit/>
          </a:bodyPr>
          <a:lstStyle/>
          <a:p>
            <a:r>
              <a:rPr lang="en-US" sz="1400" b="1" dirty="0" smtClean="0">
                <a:solidFill>
                  <a:srgbClr val="C00000"/>
                </a:solidFill>
                <a:cs typeface="Calibri" panose="020F0502020204030204" pitchFamily="34" charset="0"/>
              </a:rPr>
              <a:t>Models:</a:t>
            </a:r>
            <a:r>
              <a:rPr lang="en-US" sz="1400" b="1" dirty="0" smtClean="0">
                <a:solidFill>
                  <a:srgbClr val="002060"/>
                </a:solidFill>
                <a:cs typeface="Calibri" panose="020F0502020204030204" pitchFamily="34" charset="0"/>
              </a:rPr>
              <a:t> Ultrametricity </a:t>
            </a:r>
            <a:r>
              <a:rPr lang="en-US" sz="1400" b="1" dirty="0">
                <a:solidFill>
                  <a:srgbClr val="002060"/>
                </a:solidFill>
                <a:cs typeface="Calibri" panose="020F0502020204030204" pitchFamily="34" charset="0"/>
              </a:rPr>
              <a:t>generated by random branching </a:t>
            </a:r>
            <a:endParaRPr lang="ru-RU" sz="1400" dirty="0">
              <a:solidFill>
                <a:prstClr val="black"/>
              </a:solidFill>
            </a:endParaRPr>
          </a:p>
        </p:txBody>
      </p:sp>
      <p:sp>
        <p:nvSpPr>
          <p:cNvPr id="2" name="TextBox 1"/>
          <p:cNvSpPr txBox="1"/>
          <p:nvPr/>
        </p:nvSpPr>
        <p:spPr>
          <a:xfrm>
            <a:off x="2366128" y="4807670"/>
            <a:ext cx="3365369" cy="307777"/>
          </a:xfrm>
          <a:prstGeom prst="rect">
            <a:avLst/>
          </a:prstGeom>
          <a:noFill/>
        </p:spPr>
        <p:txBody>
          <a:bodyPr wrap="square" rtlCol="0">
            <a:spAutoFit/>
          </a:bodyPr>
          <a:lstStyle/>
          <a:p>
            <a:r>
              <a:rPr lang="en-US" sz="1400" b="1" dirty="0" err="1" smtClean="0">
                <a:solidFill>
                  <a:srgbClr val="002060"/>
                </a:solidFill>
              </a:rPr>
              <a:t>Zubarev</a:t>
            </a:r>
            <a:r>
              <a:rPr lang="en-US" sz="1400" b="1" dirty="0" smtClean="0">
                <a:solidFill>
                  <a:srgbClr val="002060"/>
                </a:solidFill>
              </a:rPr>
              <a:t> A. P., 2014, arXive:1311.5094v4</a:t>
            </a:r>
            <a:endParaRPr lang="ru-RU" sz="1400" b="1" dirty="0">
              <a:solidFill>
                <a:srgbClr val="002060"/>
              </a:solidFill>
            </a:endParaRPr>
          </a:p>
        </p:txBody>
      </p:sp>
    </p:spTree>
    <p:extLst>
      <p:ext uri="{BB962C8B-B14F-4D97-AF65-F5344CB8AC3E}">
        <p14:creationId xmlns:p14="http://schemas.microsoft.com/office/powerpoint/2010/main" val="1466224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0586" y="1480732"/>
            <a:ext cx="2524672" cy="483713"/>
          </a:xfrm>
        </p:spPr>
        <p:txBody>
          <a:bodyPr>
            <a:normAutofit/>
          </a:bodyPr>
          <a:lstStyle/>
          <a:p>
            <a:r>
              <a:rPr lang="en-US" sz="1800" b="1" dirty="0">
                <a:solidFill>
                  <a:srgbClr val="734F29"/>
                </a:solidFill>
              </a:rPr>
              <a:t>Matrix of distances</a:t>
            </a:r>
            <a:r>
              <a:rPr lang="en-US" sz="1050" b="1" dirty="0">
                <a:solidFill>
                  <a:srgbClr val="734F29"/>
                </a:solidFill>
              </a:rPr>
              <a:t> </a:t>
            </a:r>
            <a:endParaRPr lang="ru-RU" sz="975" dirty="0">
              <a:solidFill>
                <a:srgbClr val="734F29"/>
              </a:solidFill>
              <a:latin typeface="+mn-lt"/>
            </a:endParaRPr>
          </a:p>
        </p:txBody>
      </p:sp>
      <p:sp>
        <p:nvSpPr>
          <p:cNvPr id="4" name="Номер слайда 3"/>
          <p:cNvSpPr>
            <a:spLocks noGrp="1"/>
          </p:cNvSpPr>
          <p:nvPr>
            <p:ph type="sldNum" sz="quarter" idx="12"/>
          </p:nvPr>
        </p:nvSpPr>
        <p:spPr/>
        <p:txBody>
          <a:bodyPr>
            <a:normAutofit/>
          </a:bodyPr>
          <a:lstStyle/>
          <a:p>
            <a:r>
              <a:rPr lang="en-US" sz="900" dirty="0" smtClean="0">
                <a:latin typeface="Courier New" panose="02070309020205020404" pitchFamily="49" charset="0"/>
                <a:cs typeface="Courier New" panose="02070309020205020404" pitchFamily="49" charset="0"/>
              </a:rPr>
              <a:t>19/35</a:t>
            </a:r>
            <a:endParaRPr lang="ru-RU" sz="900" dirty="0">
              <a:latin typeface="Courier New" panose="02070309020205020404" pitchFamily="49" charset="0"/>
              <a:cs typeface="Courier New" panose="02070309020205020404" pitchFamily="49" charset="0"/>
            </a:endParaRPr>
          </a:p>
        </p:txBody>
      </p:sp>
      <p:graphicFrame>
        <p:nvGraphicFramePr>
          <p:cNvPr id="6" name="Таблица 5"/>
          <p:cNvGraphicFramePr>
            <a:graphicFrameLocks noGrp="1"/>
          </p:cNvGraphicFramePr>
          <p:nvPr>
            <p:extLst/>
          </p:nvPr>
        </p:nvGraphicFramePr>
        <p:xfrm>
          <a:off x="1327528" y="2218981"/>
          <a:ext cx="2947016" cy="1604560"/>
        </p:xfrm>
        <a:graphic>
          <a:graphicData uri="http://schemas.openxmlformats.org/drawingml/2006/table">
            <a:tbl>
              <a:tblPr firstRow="1" bandRow="1">
                <a:tableStyleId>{2D5ABB26-0587-4C30-8999-92F81FD0307C}</a:tableStyleId>
              </a:tblPr>
              <a:tblGrid>
                <a:gridCol w="368377"/>
                <a:gridCol w="368377"/>
                <a:gridCol w="368377"/>
                <a:gridCol w="368377"/>
                <a:gridCol w="368377"/>
                <a:gridCol w="368377"/>
                <a:gridCol w="368377"/>
                <a:gridCol w="368377"/>
              </a:tblGrid>
              <a:tr h="200570">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9.33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19,52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19.01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26.37</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27.45</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21.24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29.58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9.33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16.28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16.21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25.49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24.86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20.88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28.60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19,52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19.01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7,41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29.44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28.84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27.86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31.32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16.28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16.21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7.41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25.08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24.58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24.81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27.92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26.37</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27.45</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21.24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29.58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8,76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20.26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19.27</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00570">
                <a:tc>
                  <a:txBody>
                    <a:bodyPr/>
                    <a:lstStyle/>
                    <a:p>
                      <a:pPr algn="ctr"/>
                      <a:r>
                        <a:rPr lang="en-US" sz="800" dirty="0" smtClean="0"/>
                        <a:t>25.49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24.86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20.88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28.60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8.76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17.55</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17.29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00570">
                <a:tc>
                  <a:txBody>
                    <a:bodyPr/>
                    <a:lstStyle/>
                    <a:p>
                      <a:pPr algn="ctr"/>
                      <a:r>
                        <a:rPr lang="en-US" sz="800" dirty="0" smtClean="0"/>
                        <a:t>29.44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28.84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27.86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31.32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20.26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19.27</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16.60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00570">
                <a:tc>
                  <a:txBody>
                    <a:bodyPr/>
                    <a:lstStyle/>
                    <a:p>
                      <a:pPr algn="ctr"/>
                      <a:r>
                        <a:rPr lang="en-US" sz="800" dirty="0" smtClean="0"/>
                        <a:t>25.08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24.58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24.81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27.92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17.55</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17.29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16.60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1531345" y="1964445"/>
            <a:ext cx="900629" cy="300082"/>
          </a:xfrm>
          <a:prstGeom prst="rect">
            <a:avLst/>
          </a:prstGeom>
          <a:noFill/>
        </p:spPr>
        <p:txBody>
          <a:bodyPr wrap="square" rtlCol="0">
            <a:spAutoFit/>
          </a:bodyPr>
          <a:lstStyle/>
          <a:p>
            <a:r>
              <a:rPr lang="en-US" sz="1350" b="1" i="1" dirty="0">
                <a:solidFill>
                  <a:prstClr val="black"/>
                </a:solidFill>
              </a:rPr>
              <a:t>N</a:t>
            </a:r>
            <a:r>
              <a:rPr lang="en-US" sz="1350" b="1" dirty="0">
                <a:solidFill>
                  <a:prstClr val="black"/>
                </a:solidFill>
              </a:rPr>
              <a:t>=10</a:t>
            </a:r>
            <a:endParaRPr lang="ru-RU" sz="1350" b="1" dirty="0">
              <a:solidFill>
                <a:prstClr val="black"/>
              </a:solidFill>
            </a:endParaRPr>
          </a:p>
        </p:txBody>
      </p:sp>
      <p:sp>
        <p:nvSpPr>
          <p:cNvPr id="11" name="TextBox 10"/>
          <p:cNvSpPr txBox="1"/>
          <p:nvPr/>
        </p:nvSpPr>
        <p:spPr>
          <a:xfrm>
            <a:off x="1503799" y="3886889"/>
            <a:ext cx="900629" cy="300082"/>
          </a:xfrm>
          <a:prstGeom prst="rect">
            <a:avLst/>
          </a:prstGeom>
          <a:noFill/>
        </p:spPr>
        <p:txBody>
          <a:bodyPr wrap="square" rtlCol="0">
            <a:spAutoFit/>
          </a:bodyPr>
          <a:lstStyle/>
          <a:p>
            <a:r>
              <a:rPr lang="en-US" sz="1350" b="1" i="1" dirty="0">
                <a:solidFill>
                  <a:prstClr val="black"/>
                </a:solidFill>
              </a:rPr>
              <a:t>N</a:t>
            </a:r>
            <a:r>
              <a:rPr lang="en-US" sz="1350" b="1" dirty="0">
                <a:solidFill>
                  <a:prstClr val="black"/>
                </a:solidFill>
              </a:rPr>
              <a:t>=1000</a:t>
            </a:r>
            <a:endParaRPr lang="ru-RU" sz="1350" b="1" dirty="0">
              <a:solidFill>
                <a:prstClr val="black"/>
              </a:solidFill>
            </a:endParaRPr>
          </a:p>
        </p:txBody>
      </p:sp>
      <p:graphicFrame>
        <p:nvGraphicFramePr>
          <p:cNvPr id="12" name="Таблица 11"/>
          <p:cNvGraphicFramePr>
            <a:graphicFrameLocks noGrp="1"/>
          </p:cNvGraphicFramePr>
          <p:nvPr>
            <p:extLst/>
          </p:nvPr>
        </p:nvGraphicFramePr>
        <p:xfrm>
          <a:off x="1341294" y="4133163"/>
          <a:ext cx="2947016" cy="1604560"/>
        </p:xfrm>
        <a:graphic>
          <a:graphicData uri="http://schemas.openxmlformats.org/drawingml/2006/table">
            <a:tbl>
              <a:tblPr firstRow="1" bandRow="1">
                <a:tableStyleId>{2D5ABB26-0587-4C30-8999-92F81FD0307C}</a:tableStyleId>
              </a:tblPr>
              <a:tblGrid>
                <a:gridCol w="368377"/>
                <a:gridCol w="368377"/>
                <a:gridCol w="368377"/>
                <a:gridCol w="368377"/>
                <a:gridCol w="368377"/>
                <a:gridCol w="368377"/>
                <a:gridCol w="368377"/>
                <a:gridCol w="368377"/>
              </a:tblGrid>
              <a:tr h="200570">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14.13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19.59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19.86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24.60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23.93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25.14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24.90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14.33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19.93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19.93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24.56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24.31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25.41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24.89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19.59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19.86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14.22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24.69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24.74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24.92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24.19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19.93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19.93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14.22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23.75</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24.04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24.28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24.19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24.60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23.93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25.14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24.90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14.33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19.52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19.88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00570">
                <a:tc>
                  <a:txBody>
                    <a:bodyPr/>
                    <a:lstStyle/>
                    <a:p>
                      <a:pPr algn="ctr"/>
                      <a:r>
                        <a:rPr lang="en-US" sz="800" dirty="0" smtClean="0"/>
                        <a:t>24.56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24.31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25.41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24.89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14.33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19.37</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19.46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00570">
                <a:tc>
                  <a:txBody>
                    <a:bodyPr/>
                    <a:lstStyle/>
                    <a:p>
                      <a:pPr algn="ctr"/>
                      <a:r>
                        <a:rPr lang="en-US" sz="800" dirty="0" smtClean="0"/>
                        <a:t>24.69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24.74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24.92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24.19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19.52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19.88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14.01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00570">
                <a:tc>
                  <a:txBody>
                    <a:bodyPr/>
                    <a:lstStyle/>
                    <a:p>
                      <a:pPr algn="ctr"/>
                      <a:r>
                        <a:rPr lang="en-US" sz="800" dirty="0" smtClean="0"/>
                        <a:t>23.75</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24.04</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24.28</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24.19</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19.37</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19.46</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14.01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Прямоугольник 12"/>
          <p:cNvSpPr/>
          <p:nvPr/>
        </p:nvSpPr>
        <p:spPr>
          <a:xfrm>
            <a:off x="2229119" y="1858609"/>
            <a:ext cx="1337226" cy="300082"/>
          </a:xfrm>
          <a:prstGeom prst="rect">
            <a:avLst/>
          </a:prstGeom>
        </p:spPr>
        <p:txBody>
          <a:bodyPr wrap="none">
            <a:spAutoFit/>
          </a:bodyPr>
          <a:lstStyle/>
          <a:p>
            <a:r>
              <a:rPr lang="en-US" sz="1350" b="1" i="1" dirty="0">
                <a:solidFill>
                  <a:prstClr val="black"/>
                </a:solidFill>
              </a:rPr>
              <a:t>p</a:t>
            </a:r>
            <a:r>
              <a:rPr lang="en-US" sz="1350" b="1" dirty="0">
                <a:solidFill>
                  <a:prstClr val="black"/>
                </a:solidFill>
              </a:rPr>
              <a:t>=2, </a:t>
            </a:r>
            <a:r>
              <a:rPr lang="en-US" sz="1350" b="1" i="1" dirty="0">
                <a:solidFill>
                  <a:prstClr val="black"/>
                </a:solidFill>
                <a:sym typeface="Symbol" panose="05050102010706020507" pitchFamily="18" charset="2"/>
              </a:rPr>
              <a:t></a:t>
            </a:r>
            <a:r>
              <a:rPr lang="en-US" sz="1350" b="1" dirty="0">
                <a:solidFill>
                  <a:prstClr val="black"/>
                </a:solidFill>
                <a:sym typeface="Symbol" panose="05050102010706020507" pitchFamily="18" charset="2"/>
              </a:rPr>
              <a:t>=10, </a:t>
            </a:r>
            <a:r>
              <a:rPr lang="en-US" sz="1350" b="1" i="1" dirty="0">
                <a:solidFill>
                  <a:prstClr val="black"/>
                </a:solidFill>
                <a:sym typeface="Symbol" panose="05050102010706020507" pitchFamily="18" charset="2"/>
              </a:rPr>
              <a:t>m</a:t>
            </a:r>
            <a:r>
              <a:rPr lang="en-US" sz="1350" b="1" dirty="0">
                <a:solidFill>
                  <a:prstClr val="black"/>
                </a:solidFill>
                <a:sym typeface="Symbol" panose="05050102010706020507" pitchFamily="18" charset="2"/>
              </a:rPr>
              <a:t>=3</a:t>
            </a:r>
            <a:r>
              <a:rPr lang="en-US" sz="1350" b="1" dirty="0">
                <a:solidFill>
                  <a:prstClr val="black"/>
                </a:solidFill>
              </a:rPr>
              <a:t> </a:t>
            </a:r>
            <a:endParaRPr lang="ru-RU" sz="1350" dirty="0">
              <a:solidFill>
                <a:prstClr val="black"/>
              </a:solidFill>
            </a:endParaRPr>
          </a:p>
        </p:txBody>
      </p:sp>
      <p:graphicFrame>
        <p:nvGraphicFramePr>
          <p:cNvPr id="15" name="Объект 14"/>
          <p:cNvGraphicFramePr>
            <a:graphicFrameLocks noChangeAspect="1"/>
          </p:cNvGraphicFramePr>
          <p:nvPr>
            <p:extLst/>
          </p:nvPr>
        </p:nvGraphicFramePr>
        <p:xfrm>
          <a:off x="4229100" y="3353992"/>
          <a:ext cx="685800" cy="148828"/>
        </p:xfrm>
        <a:graphic>
          <a:graphicData uri="http://schemas.openxmlformats.org/presentationml/2006/ole">
            <mc:AlternateContent xmlns:mc="http://schemas.openxmlformats.org/markup-compatibility/2006">
              <mc:Choice xmlns:v="urn:schemas-microsoft-com:vml" Requires="v">
                <p:oleObj spid="_x0000_s81078"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229100" y="3353992"/>
                        <a:ext cx="685800" cy="148828"/>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nvPr>
        </p:nvGraphicFramePr>
        <p:xfrm>
          <a:off x="5014912" y="2901555"/>
          <a:ext cx="2452688" cy="707231"/>
        </p:xfrm>
        <a:graphic>
          <a:graphicData uri="http://schemas.openxmlformats.org/presentationml/2006/ole">
            <mc:AlternateContent xmlns:mc="http://schemas.openxmlformats.org/markup-compatibility/2006">
              <mc:Choice xmlns:v="urn:schemas-microsoft-com:vml" Requires="v">
                <p:oleObj spid="_x0000_s81079" name="Equation" r:id="rId5" imgW="3085920" imgH="888840" progId="Equation.DSMT4">
                  <p:embed/>
                </p:oleObj>
              </mc:Choice>
              <mc:Fallback>
                <p:oleObj name="Equation" r:id="rId5" imgW="3085920" imgH="888840" progId="Equation.DSMT4">
                  <p:embed/>
                  <p:pic>
                    <p:nvPicPr>
                      <p:cNvPr id="0" name=""/>
                      <p:cNvPicPr/>
                      <p:nvPr/>
                    </p:nvPicPr>
                    <p:blipFill>
                      <a:blip r:embed="rId6"/>
                      <a:stretch>
                        <a:fillRect/>
                      </a:stretch>
                    </p:blipFill>
                    <p:spPr>
                      <a:xfrm>
                        <a:off x="5014912" y="2901555"/>
                        <a:ext cx="2452688" cy="707231"/>
                      </a:xfrm>
                      <a:prstGeom prst="rect">
                        <a:avLst/>
                      </a:prstGeom>
                    </p:spPr>
                  </p:pic>
                </p:oleObj>
              </mc:Fallback>
            </mc:AlternateContent>
          </a:graphicData>
        </a:graphic>
      </p:graphicFrame>
      <p:sp>
        <p:nvSpPr>
          <p:cNvPr id="17" name="TextBox 16"/>
          <p:cNvSpPr txBox="1"/>
          <p:nvPr/>
        </p:nvSpPr>
        <p:spPr>
          <a:xfrm>
            <a:off x="4481111" y="2245377"/>
            <a:ext cx="3065444" cy="369332"/>
          </a:xfrm>
          <a:prstGeom prst="rect">
            <a:avLst/>
          </a:prstGeom>
          <a:noFill/>
        </p:spPr>
        <p:txBody>
          <a:bodyPr wrap="square" rtlCol="0">
            <a:spAutoFit/>
          </a:bodyPr>
          <a:lstStyle/>
          <a:p>
            <a:r>
              <a:rPr lang="en-US" sz="900" b="1" dirty="0">
                <a:solidFill>
                  <a:srgbClr val="002060"/>
                </a:solidFill>
              </a:rPr>
              <a:t>(</a:t>
            </a:r>
            <a:r>
              <a:rPr lang="en-US" sz="900" b="1" dirty="0">
                <a:solidFill>
                  <a:prstClr val="black"/>
                </a:solidFill>
              </a:rPr>
              <a:t>A. P. </a:t>
            </a:r>
            <a:r>
              <a:rPr lang="en-US" sz="900" b="1" dirty="0" err="1">
                <a:solidFill>
                  <a:prstClr val="black"/>
                </a:solidFill>
              </a:rPr>
              <a:t>Zubarev</a:t>
            </a:r>
            <a:r>
              <a:rPr lang="en-US" sz="900" b="1" dirty="0">
                <a:solidFill>
                  <a:prstClr val="black"/>
                </a:solidFill>
              </a:rPr>
              <a:t>, p-</a:t>
            </a:r>
            <a:r>
              <a:rPr lang="en-US" sz="900" b="1" dirty="0" err="1">
                <a:solidFill>
                  <a:prstClr val="black"/>
                </a:solidFill>
              </a:rPr>
              <a:t>Adic</a:t>
            </a:r>
            <a:r>
              <a:rPr lang="en-US" sz="900" b="1" dirty="0">
                <a:solidFill>
                  <a:prstClr val="black"/>
                </a:solidFill>
              </a:rPr>
              <a:t> Numbers, Ultrametric Analysis, and Applications, 2014, 6 (2), 155; </a:t>
            </a:r>
            <a:r>
              <a:rPr lang="en-US" sz="900" b="1" u="sng" dirty="0">
                <a:solidFill>
                  <a:prstClr val="black"/>
                </a:solidFill>
                <a:hlinkClick r:id="rId7" tooltip="Abstract"/>
              </a:rPr>
              <a:t>arXiv:1509.01407</a:t>
            </a:r>
            <a:r>
              <a:rPr lang="en-US" sz="900" b="1" u="sng" dirty="0">
                <a:solidFill>
                  <a:prstClr val="black"/>
                </a:solidFill>
              </a:rPr>
              <a:t>)</a:t>
            </a:r>
          </a:p>
        </p:txBody>
      </p:sp>
      <p:graphicFrame>
        <p:nvGraphicFramePr>
          <p:cNvPr id="19" name="Таблица 18"/>
          <p:cNvGraphicFramePr>
            <a:graphicFrameLocks noGrp="1"/>
          </p:cNvGraphicFramePr>
          <p:nvPr>
            <p:extLst/>
          </p:nvPr>
        </p:nvGraphicFramePr>
        <p:xfrm>
          <a:off x="5131248" y="3879086"/>
          <a:ext cx="1835688" cy="1604560"/>
        </p:xfrm>
        <a:graphic>
          <a:graphicData uri="http://schemas.openxmlformats.org/drawingml/2006/table">
            <a:tbl>
              <a:tblPr firstRow="1" bandRow="1">
                <a:tableStyleId>{2D5ABB26-0587-4C30-8999-92F81FD0307C}</a:tableStyleId>
              </a:tblPr>
              <a:tblGrid>
                <a:gridCol w="229461"/>
                <a:gridCol w="229461"/>
                <a:gridCol w="229461"/>
                <a:gridCol w="229461"/>
                <a:gridCol w="229461"/>
                <a:gridCol w="229461"/>
                <a:gridCol w="229461"/>
                <a:gridCol w="229461"/>
              </a:tblGrid>
              <a:tr h="200570">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d</a:t>
                      </a:r>
                      <a:r>
                        <a:rPr lang="en-US" sz="800" baseline="-25000" dirty="0" smtClean="0"/>
                        <a:t>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d</a:t>
                      </a:r>
                      <a:r>
                        <a:rPr lang="en-US" sz="800" baseline="-25000" dirty="0" smtClean="0"/>
                        <a:t>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2</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d</a:t>
                      </a:r>
                      <a:r>
                        <a:rPr lang="en-US" sz="800" baseline="-25000" dirty="0" smtClean="0"/>
                        <a:t>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1</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2</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a:t>
                      </a:r>
                      <a:r>
                        <a:rPr kumimoji="0" lang="en-US" sz="800" b="0" i="0" u="none" strike="noStrike" kern="1200" cap="none" spc="0" normalizeH="0" baseline="-25000" noProof="0" dirty="0" smtClean="0">
                          <a:ln>
                            <a:noFill/>
                          </a:ln>
                          <a:solidFill>
                            <a:prstClr val="black"/>
                          </a:solidFill>
                          <a:effectLst/>
                          <a:uLnTx/>
                          <a:uFillTx/>
                          <a:latin typeface="+mn-lt"/>
                          <a:ea typeface="+mn-ea"/>
                          <a:cs typeface="+mn-cs"/>
                        </a:rPr>
                        <a:t>2</a:t>
                      </a:r>
                      <a:endParaRPr kumimoji="0" lang="ru-RU" sz="8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d</a:t>
                      </a:r>
                      <a:r>
                        <a:rPr lang="en-US" sz="800" baseline="-25000" dirty="0" smtClean="0"/>
                        <a:t>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2</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d</a:t>
                      </a:r>
                      <a:r>
                        <a:rPr lang="en-US" sz="800" baseline="-25000" dirty="0" smtClean="0"/>
                        <a:t>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2</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a:t>
                      </a:r>
                      <a:r>
                        <a:rPr kumimoji="0" lang="en-US" sz="800" b="0" i="0" u="none" strike="noStrike" kern="1200" cap="none" spc="0" normalizeH="0" baseline="-25000" noProof="0" dirty="0" smtClean="0">
                          <a:ln>
                            <a:noFill/>
                          </a:ln>
                          <a:solidFill>
                            <a:prstClr val="black"/>
                          </a:solidFill>
                          <a:effectLst/>
                          <a:uLnTx/>
                          <a:uFillTx/>
                          <a:latin typeface="+mn-lt"/>
                          <a:ea typeface="+mn-ea"/>
                          <a:cs typeface="+mn-cs"/>
                        </a:rPr>
                        <a:t>2</a:t>
                      </a:r>
                      <a:endParaRPr kumimoji="0" lang="ru-RU" sz="8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1</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00570">
                <a:tc>
                  <a:txBody>
                    <a:bodyPr/>
                    <a:lstStyle/>
                    <a:p>
                      <a:pPr algn="ctr"/>
                      <a:r>
                        <a:rPr lang="en-US" sz="800" dirty="0" smtClean="0"/>
                        <a:t>d</a:t>
                      </a:r>
                      <a:r>
                        <a:rPr lang="en-US" sz="800" baseline="-25000" dirty="0" smtClean="0"/>
                        <a:t>3</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d</a:t>
                      </a:r>
                      <a:r>
                        <a:rPr lang="en-US" sz="800" baseline="-25000" dirty="0" smtClean="0"/>
                        <a:t>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d</a:t>
                      </a:r>
                      <a:r>
                        <a:rPr lang="en-US" sz="800" baseline="-25000" dirty="0" smtClean="0"/>
                        <a:t>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2</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0057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d</a:t>
                      </a:r>
                      <a:r>
                        <a:rPr lang="en-US" sz="800" baseline="-25000" dirty="0" smtClean="0"/>
                        <a:t>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2</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a:t>
                      </a:r>
                      <a:r>
                        <a:rPr kumimoji="0" lang="en-US" sz="800" b="0" i="0" u="none" strike="noStrike" kern="1200" cap="none" spc="0" normalizeH="0" baseline="-25000" noProof="0" dirty="0" smtClean="0">
                          <a:ln>
                            <a:noFill/>
                          </a:ln>
                          <a:solidFill>
                            <a:prstClr val="black"/>
                          </a:solidFill>
                          <a:effectLst/>
                          <a:uLnTx/>
                          <a:uFillTx/>
                          <a:latin typeface="+mn-lt"/>
                          <a:ea typeface="+mn-ea"/>
                          <a:cs typeface="+mn-cs"/>
                        </a:rPr>
                        <a:t>2</a:t>
                      </a:r>
                      <a:endParaRPr kumimoji="0" lang="ru-RU" sz="8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0057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800" dirty="0" smtClean="0"/>
                        <a:t>d</a:t>
                      </a:r>
                      <a:r>
                        <a:rPr lang="en-US" sz="800" baseline="-25000" dirty="0" smtClean="0"/>
                        <a:t>2</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2</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t>d</a:t>
                      </a:r>
                      <a:r>
                        <a:rPr lang="en-US" sz="800" baseline="-25000" dirty="0" smtClean="0"/>
                        <a:t>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0057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3</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t>d</a:t>
                      </a:r>
                      <a:r>
                        <a:rPr lang="en-US" sz="800" baseline="-25000" dirty="0" smtClean="0"/>
                        <a:t>2</a:t>
                      </a:r>
                      <a:endParaRPr lang="ru-RU" sz="8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a:t>
                      </a:r>
                      <a:r>
                        <a:rPr kumimoji="0" lang="en-US" sz="800" b="0" i="0" u="none" strike="noStrike" kern="1200" cap="none" spc="0" normalizeH="0" baseline="-25000" noProof="0" dirty="0" smtClean="0">
                          <a:ln>
                            <a:noFill/>
                          </a:ln>
                          <a:solidFill>
                            <a:prstClr val="black"/>
                          </a:solidFill>
                          <a:effectLst/>
                          <a:uLnTx/>
                          <a:uFillTx/>
                          <a:latin typeface="+mn-lt"/>
                          <a:ea typeface="+mn-ea"/>
                          <a:cs typeface="+mn-cs"/>
                        </a:rPr>
                        <a:t>2</a:t>
                      </a:r>
                      <a:endParaRPr kumimoji="0" lang="ru-RU" sz="8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800" dirty="0" smtClean="0"/>
                        <a:t>d</a:t>
                      </a:r>
                      <a:r>
                        <a:rPr lang="en-US" sz="800" baseline="-25000" dirty="0" smtClean="0"/>
                        <a:t>1</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smtClean="0"/>
                        <a:t>0</a:t>
                      </a:r>
                      <a:endParaRPr lang="ru-RU" sz="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 name="TextBox 19"/>
          <p:cNvSpPr txBox="1"/>
          <p:nvPr/>
        </p:nvSpPr>
        <p:spPr>
          <a:xfrm>
            <a:off x="5161549" y="3632810"/>
            <a:ext cx="900629" cy="300082"/>
          </a:xfrm>
          <a:prstGeom prst="rect">
            <a:avLst/>
          </a:prstGeom>
          <a:noFill/>
        </p:spPr>
        <p:txBody>
          <a:bodyPr wrap="square" rtlCol="0">
            <a:spAutoFit/>
          </a:bodyPr>
          <a:lstStyle/>
          <a:p>
            <a:r>
              <a:rPr lang="en-US" sz="1350" b="1" i="1" dirty="0">
                <a:solidFill>
                  <a:prstClr val="black"/>
                </a:solidFill>
              </a:rPr>
              <a:t>N</a:t>
            </a:r>
            <a:r>
              <a:rPr lang="en-US" sz="1350" b="1" dirty="0">
                <a:solidFill>
                  <a:prstClr val="black"/>
                </a:solidFill>
                <a:sym typeface="Symbol" panose="05050102010706020507" pitchFamily="18" charset="2"/>
              </a:rPr>
              <a:t></a:t>
            </a:r>
            <a:endParaRPr lang="ru-RU" sz="1350" b="1" dirty="0">
              <a:solidFill>
                <a:prstClr val="black"/>
              </a:solidFill>
            </a:endParaRPr>
          </a:p>
        </p:txBody>
      </p:sp>
      <p:sp>
        <p:nvSpPr>
          <p:cNvPr id="22" name="Прямоугольник 21"/>
          <p:cNvSpPr/>
          <p:nvPr/>
        </p:nvSpPr>
        <p:spPr>
          <a:xfrm>
            <a:off x="4813776" y="1233867"/>
            <a:ext cx="4330224" cy="307777"/>
          </a:xfrm>
          <a:prstGeom prst="rect">
            <a:avLst/>
          </a:prstGeom>
        </p:spPr>
        <p:txBody>
          <a:bodyPr wrap="none">
            <a:spAutoFit/>
          </a:bodyPr>
          <a:lstStyle/>
          <a:p>
            <a:r>
              <a:rPr lang="en-US" sz="1400" b="1" dirty="0" smtClean="0">
                <a:solidFill>
                  <a:srgbClr val="C00000"/>
                </a:solidFill>
                <a:cs typeface="Calibri" panose="020F0502020204030204" pitchFamily="34" charset="0"/>
              </a:rPr>
              <a:t>Models:</a:t>
            </a:r>
            <a:r>
              <a:rPr lang="en-US" sz="1400" b="1" dirty="0" smtClean="0">
                <a:solidFill>
                  <a:srgbClr val="002060"/>
                </a:solidFill>
                <a:cs typeface="Calibri" panose="020F0502020204030204" pitchFamily="34" charset="0"/>
              </a:rPr>
              <a:t> Ultrametricity </a:t>
            </a:r>
            <a:r>
              <a:rPr lang="en-US" sz="1400" b="1" dirty="0">
                <a:solidFill>
                  <a:srgbClr val="002060"/>
                </a:solidFill>
                <a:cs typeface="Calibri" panose="020F0502020204030204" pitchFamily="34" charset="0"/>
              </a:rPr>
              <a:t>generated by random branching </a:t>
            </a:r>
            <a:endParaRPr lang="ru-RU" sz="1400" dirty="0">
              <a:solidFill>
                <a:prstClr val="black"/>
              </a:solidFill>
            </a:endParaRPr>
          </a:p>
        </p:txBody>
      </p:sp>
      <p:sp>
        <p:nvSpPr>
          <p:cNvPr id="3" name="TextBox 2"/>
          <p:cNvSpPr txBox="1"/>
          <p:nvPr/>
        </p:nvSpPr>
        <p:spPr>
          <a:xfrm>
            <a:off x="811530" y="457200"/>
            <a:ext cx="6457950" cy="707886"/>
          </a:xfrm>
          <a:prstGeom prst="rect">
            <a:avLst/>
          </a:prstGeom>
          <a:noFill/>
        </p:spPr>
        <p:txBody>
          <a:bodyPr wrap="square" rtlCol="0">
            <a:spAutoFit/>
          </a:bodyPr>
          <a:lstStyle/>
          <a:p>
            <a:r>
              <a:rPr lang="en-US" sz="2000" b="1" dirty="0" smtClean="0">
                <a:solidFill>
                  <a:srgbClr val="734F29"/>
                </a:solidFill>
              </a:rPr>
              <a:t>Random branching in a high dimensional Euclidean space: numerical experiment</a:t>
            </a:r>
            <a:endParaRPr lang="ru-RU" sz="2000" b="1" dirty="0">
              <a:solidFill>
                <a:srgbClr val="734F29"/>
              </a:solidFill>
            </a:endParaRPr>
          </a:p>
        </p:txBody>
      </p:sp>
    </p:spTree>
    <p:extLst>
      <p:ext uri="{BB962C8B-B14F-4D97-AF65-F5344CB8AC3E}">
        <p14:creationId xmlns:p14="http://schemas.microsoft.com/office/powerpoint/2010/main" val="3494367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560" y="467672"/>
            <a:ext cx="7383990" cy="543247"/>
          </a:xfrm>
        </p:spPr>
        <p:txBody>
          <a:bodyPr>
            <a:normAutofit/>
          </a:bodyPr>
          <a:lstStyle/>
          <a:p>
            <a:r>
              <a:rPr lang="en-US" sz="2000" b="1" dirty="0" smtClean="0">
                <a:solidFill>
                  <a:srgbClr val="734F29"/>
                </a:solidFill>
              </a:rPr>
              <a:t>Why  </a:t>
            </a:r>
            <a:r>
              <a:rPr lang="en-US" sz="2000" b="1" dirty="0" smtClean="0">
                <a:solidFill>
                  <a:srgbClr val="734F29"/>
                </a:solidFill>
              </a:rPr>
              <a:t>can </a:t>
            </a:r>
            <a:r>
              <a:rPr lang="en-US" sz="2000" b="1" dirty="0" smtClean="0">
                <a:solidFill>
                  <a:srgbClr val="734F29"/>
                </a:solidFill>
              </a:rPr>
              <a:t>the ultrametric be interesting </a:t>
            </a:r>
            <a:r>
              <a:rPr lang="en-US" sz="2000" b="1" dirty="0" smtClean="0">
                <a:solidFill>
                  <a:srgbClr val="734F29"/>
                </a:solidFill>
              </a:rPr>
              <a:t>for </a:t>
            </a:r>
            <a:r>
              <a:rPr lang="en-US" sz="2000" b="1" dirty="0" smtClean="0">
                <a:solidFill>
                  <a:srgbClr val="734F29"/>
                </a:solidFill>
              </a:rPr>
              <a:t>the life sciences?</a:t>
            </a:r>
            <a:endParaRPr lang="ru-RU" sz="2000" b="1" dirty="0">
              <a:solidFill>
                <a:srgbClr val="734F29"/>
              </a:solidFill>
            </a:endParaRPr>
          </a:p>
        </p:txBody>
      </p:sp>
      <p:sp>
        <p:nvSpPr>
          <p:cNvPr id="4" name="Номер слайда 3"/>
          <p:cNvSpPr>
            <a:spLocks noGrp="1"/>
          </p:cNvSpPr>
          <p:nvPr>
            <p:ph type="sldNum" sz="quarter" idx="12"/>
          </p:nvPr>
        </p:nvSpPr>
        <p:spPr/>
        <p:txBody>
          <a:bodyPr>
            <a:normAutofit/>
          </a:bodyPr>
          <a:lstStyle/>
          <a:p>
            <a:fld id="{9860EDB8-5305-433F-BE41-D7A86D811DB3}" type="slidenum">
              <a:rPr lang="ru-RU" sz="900" b="1">
                <a:latin typeface="Courier New" panose="02070309020205020404" pitchFamily="49" charset="0"/>
                <a:cs typeface="Courier New" panose="02070309020205020404" pitchFamily="49" charset="0"/>
              </a:rPr>
              <a:pPr/>
              <a:t>2</a:t>
            </a:fld>
            <a:r>
              <a:rPr lang="en-US" sz="900" b="1" dirty="0" smtClean="0">
                <a:latin typeface="Courier New" panose="02070309020205020404" pitchFamily="49" charset="0"/>
                <a:cs typeface="Courier New" panose="02070309020205020404" pitchFamily="49" charset="0"/>
              </a:rPr>
              <a:t>/35</a:t>
            </a:r>
            <a:endParaRPr lang="ru-RU" sz="900" b="1" dirty="0">
              <a:latin typeface="Courier New" panose="02070309020205020404" pitchFamily="49" charset="0"/>
              <a:cs typeface="Courier New" panose="02070309020205020404" pitchFamily="49" charset="0"/>
            </a:endParaRPr>
          </a:p>
        </p:txBody>
      </p:sp>
      <p:sp>
        <p:nvSpPr>
          <p:cNvPr id="7" name="Прямоугольник 6"/>
          <p:cNvSpPr/>
          <p:nvPr/>
        </p:nvSpPr>
        <p:spPr>
          <a:xfrm>
            <a:off x="1623338" y="4561793"/>
            <a:ext cx="5773105" cy="387798"/>
          </a:xfrm>
          <a:prstGeom prst="rect">
            <a:avLst/>
          </a:prstGeom>
        </p:spPr>
        <p:txBody>
          <a:bodyPr wrap="square">
            <a:spAutoFit/>
          </a:bodyPr>
          <a:lstStyle/>
          <a:p>
            <a:pPr lvl="0">
              <a:lnSpc>
                <a:spcPct val="120000"/>
              </a:lnSpc>
              <a:spcBef>
                <a:spcPts val="1200"/>
              </a:spcBef>
            </a:pPr>
            <a:r>
              <a:rPr lang="en-US" sz="1600" b="1" dirty="0" smtClean="0">
                <a:solidFill>
                  <a:schemeClr val="tx1">
                    <a:lumMod val="75000"/>
                    <a:lumOff val="25000"/>
                  </a:schemeClr>
                </a:solidFill>
                <a:cs typeface="Courier New" panose="02070309020205020404" pitchFamily="49" charset="0"/>
              </a:rPr>
              <a:t>Sometime, ultrametric geometry is </a:t>
            </a:r>
            <a:r>
              <a:rPr lang="en-US" sz="1600" b="1" dirty="0" smtClean="0">
                <a:solidFill>
                  <a:schemeClr val="tx1">
                    <a:lumMod val="75000"/>
                    <a:lumOff val="25000"/>
                  </a:schemeClr>
                </a:solidFill>
                <a:cs typeface="Courier New" panose="02070309020205020404" pitchFamily="49" charset="0"/>
              </a:rPr>
              <a:t>such </a:t>
            </a:r>
            <a:r>
              <a:rPr lang="en-US" sz="1600" b="1" dirty="0" smtClean="0">
                <a:solidFill>
                  <a:schemeClr val="tx1">
                    <a:lumMod val="75000"/>
                    <a:lumOff val="25000"/>
                  </a:schemeClr>
                </a:solidFill>
                <a:cs typeface="Courier New" panose="02070309020205020404" pitchFamily="49" charset="0"/>
              </a:rPr>
              <a:t>a trick.</a:t>
            </a:r>
            <a:endParaRPr lang="en-US" sz="1600" b="1" dirty="0">
              <a:solidFill>
                <a:schemeClr val="tx1">
                  <a:lumMod val="75000"/>
                  <a:lumOff val="25000"/>
                </a:schemeClr>
              </a:solidFill>
              <a:cs typeface="Courier New" panose="02070309020205020404" pitchFamily="49" charset="0"/>
            </a:endParaRPr>
          </a:p>
        </p:txBody>
      </p:sp>
      <p:sp>
        <p:nvSpPr>
          <p:cNvPr id="5" name="Прямоугольник 4"/>
          <p:cNvSpPr/>
          <p:nvPr/>
        </p:nvSpPr>
        <p:spPr>
          <a:xfrm>
            <a:off x="1571624" y="1870311"/>
            <a:ext cx="6381751" cy="683264"/>
          </a:xfrm>
          <a:prstGeom prst="rect">
            <a:avLst/>
          </a:prstGeom>
        </p:spPr>
        <p:txBody>
          <a:bodyPr wrap="square">
            <a:spAutoFit/>
          </a:bodyPr>
          <a:lstStyle/>
          <a:p>
            <a:pPr lvl="0">
              <a:lnSpc>
                <a:spcPct val="120000"/>
              </a:lnSpc>
              <a:spcBef>
                <a:spcPts val="1200"/>
              </a:spcBef>
            </a:pPr>
            <a:r>
              <a:rPr lang="en-US" sz="1600" b="1" dirty="0">
                <a:solidFill>
                  <a:schemeClr val="tx1">
                    <a:lumMod val="75000"/>
                    <a:lumOff val="25000"/>
                  </a:schemeClr>
                </a:solidFill>
                <a:cs typeface="Courier New" panose="02070309020205020404" pitchFamily="49" charset="0"/>
              </a:rPr>
              <a:t>Typically, the biological systems are characterized by tremendous amount of possible states and extremely rugged landscapes of control functions. </a:t>
            </a:r>
          </a:p>
        </p:txBody>
      </p:sp>
      <p:sp>
        <p:nvSpPr>
          <p:cNvPr id="6" name="Прямоугольник 5"/>
          <p:cNvSpPr/>
          <p:nvPr/>
        </p:nvSpPr>
        <p:spPr>
          <a:xfrm>
            <a:off x="1590675" y="2783735"/>
            <a:ext cx="5619750" cy="368049"/>
          </a:xfrm>
          <a:prstGeom prst="rect">
            <a:avLst/>
          </a:prstGeom>
        </p:spPr>
        <p:txBody>
          <a:bodyPr wrap="square">
            <a:spAutoFit/>
          </a:bodyPr>
          <a:lstStyle/>
          <a:p>
            <a:pPr lvl="0">
              <a:lnSpc>
                <a:spcPct val="120000"/>
              </a:lnSpc>
              <a:spcBef>
                <a:spcPts val="1200"/>
              </a:spcBef>
            </a:pPr>
            <a:r>
              <a:rPr lang="en-US" sz="1600" b="1" dirty="0">
                <a:solidFill>
                  <a:schemeClr val="tx1">
                    <a:lumMod val="75000"/>
                    <a:lumOff val="25000"/>
                  </a:schemeClr>
                </a:solidFill>
                <a:cs typeface="Courier New" panose="02070309020205020404" pitchFamily="49" charset="0"/>
              </a:rPr>
              <a:t>Typically, such systems are referred as complex systems. </a:t>
            </a:r>
          </a:p>
        </p:txBody>
      </p:sp>
      <p:sp>
        <p:nvSpPr>
          <p:cNvPr id="8" name="Прямоугольник 7"/>
          <p:cNvSpPr/>
          <p:nvPr/>
        </p:nvSpPr>
        <p:spPr>
          <a:xfrm>
            <a:off x="1600200" y="3432411"/>
            <a:ext cx="6057900" cy="683264"/>
          </a:xfrm>
          <a:prstGeom prst="rect">
            <a:avLst/>
          </a:prstGeom>
        </p:spPr>
        <p:txBody>
          <a:bodyPr wrap="square">
            <a:spAutoFit/>
          </a:bodyPr>
          <a:lstStyle/>
          <a:p>
            <a:pPr lvl="0">
              <a:lnSpc>
                <a:spcPct val="120000"/>
              </a:lnSpc>
              <a:spcBef>
                <a:spcPts val="1200"/>
              </a:spcBef>
            </a:pPr>
            <a:r>
              <a:rPr lang="en-US" sz="1600" b="1" dirty="0">
                <a:solidFill>
                  <a:schemeClr val="tx1">
                    <a:lumMod val="75000"/>
                    <a:lumOff val="25000"/>
                  </a:schemeClr>
                </a:solidFill>
                <a:cs typeface="Courier New" panose="02070309020205020404" pitchFamily="49" charset="0"/>
              </a:rPr>
              <a:t>Typically, the modeling of complex systems </a:t>
            </a:r>
            <a:r>
              <a:rPr lang="en-US" sz="1600" b="1" dirty="0" smtClean="0">
                <a:solidFill>
                  <a:schemeClr val="tx1">
                    <a:lumMod val="75000"/>
                    <a:lumOff val="25000"/>
                  </a:schemeClr>
                </a:solidFill>
                <a:cs typeface="Courier New" panose="02070309020205020404" pitchFamily="49" charset="0"/>
              </a:rPr>
              <a:t>suggests </a:t>
            </a:r>
            <a:r>
              <a:rPr lang="en-US" sz="1600" b="1" dirty="0">
                <a:solidFill>
                  <a:schemeClr val="tx1">
                    <a:lumMod val="75000"/>
                    <a:lumOff val="25000"/>
                  </a:schemeClr>
                </a:solidFill>
                <a:cs typeface="Courier New" panose="02070309020205020404" pitchFamily="49" charset="0"/>
              </a:rPr>
              <a:t>some tricks that simplify the </a:t>
            </a:r>
            <a:r>
              <a:rPr lang="en-US" sz="1600" b="1" dirty="0" smtClean="0">
                <a:solidFill>
                  <a:schemeClr val="tx1">
                    <a:lumMod val="75000"/>
                    <a:lumOff val="25000"/>
                  </a:schemeClr>
                </a:solidFill>
                <a:cs typeface="Courier New" panose="02070309020205020404" pitchFamily="49" charset="0"/>
              </a:rPr>
              <a:t>description, </a:t>
            </a:r>
            <a:r>
              <a:rPr lang="en-US" sz="1600" b="1" dirty="0">
                <a:solidFill>
                  <a:schemeClr val="tx1">
                    <a:lumMod val="75000"/>
                    <a:lumOff val="25000"/>
                  </a:schemeClr>
                </a:solidFill>
                <a:cs typeface="Courier New" panose="02070309020205020404" pitchFamily="49" charset="0"/>
              </a:rPr>
              <a:t>but keep the </a:t>
            </a:r>
            <a:r>
              <a:rPr lang="en-US" sz="1600" b="1" dirty="0" smtClean="0">
                <a:solidFill>
                  <a:schemeClr val="tx1">
                    <a:lumMod val="75000"/>
                    <a:lumOff val="25000"/>
                  </a:schemeClr>
                </a:solidFill>
                <a:cs typeface="Courier New" panose="02070309020205020404" pitchFamily="49" charset="0"/>
              </a:rPr>
              <a:t> </a:t>
            </a:r>
            <a:r>
              <a:rPr lang="en-US" sz="1600" b="1" dirty="0">
                <a:solidFill>
                  <a:schemeClr val="tx1">
                    <a:lumMod val="75000"/>
                    <a:lumOff val="25000"/>
                  </a:schemeClr>
                </a:solidFill>
                <a:cs typeface="Courier New" panose="02070309020205020404" pitchFamily="49" charset="0"/>
              </a:rPr>
              <a:t>complexity.</a:t>
            </a:r>
          </a:p>
        </p:txBody>
      </p:sp>
    </p:spTree>
    <p:extLst>
      <p:ext uri="{BB962C8B-B14F-4D97-AF65-F5344CB8AC3E}">
        <p14:creationId xmlns:p14="http://schemas.microsoft.com/office/powerpoint/2010/main" val="20111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0" y="1271588"/>
            <a:ext cx="533400" cy="244475"/>
          </a:xfrm>
        </p:spPr>
        <p:txBody>
          <a:bodyPr>
            <a:normAutofit fontScale="77500" lnSpcReduction="20000"/>
          </a:bodyPr>
          <a:lstStyle/>
          <a:p>
            <a:fld id="{9860EDB8-5305-433F-BE41-D7A86D811DB3}" type="slidenum">
              <a:rPr lang="ru-RU" sz="1200">
                <a:latin typeface="Courier New" panose="02070309020205020404" pitchFamily="49" charset="0"/>
                <a:cs typeface="Courier New" panose="02070309020205020404" pitchFamily="49" charset="0"/>
              </a:rPr>
              <a:pPr/>
              <a:t>20</a:t>
            </a:fld>
            <a:r>
              <a:rPr lang="en-US" sz="1200" dirty="0" smtClean="0">
                <a:latin typeface="Courier New" panose="02070309020205020404" pitchFamily="49" charset="0"/>
                <a:cs typeface="Courier New" panose="02070309020205020404" pitchFamily="49" charset="0"/>
              </a:rPr>
              <a:t>/35</a:t>
            </a:r>
            <a:endParaRPr lang="ru-RU" sz="1200" dirty="0">
              <a:latin typeface="Courier New" panose="02070309020205020404" pitchFamily="49" charset="0"/>
              <a:cs typeface="Courier New" panose="02070309020205020404" pitchFamily="49" charset="0"/>
            </a:endParaRPr>
          </a:p>
        </p:txBody>
      </p:sp>
      <p:sp>
        <p:nvSpPr>
          <p:cNvPr id="7" name="TextBox 6"/>
          <p:cNvSpPr txBox="1"/>
          <p:nvPr/>
        </p:nvSpPr>
        <p:spPr>
          <a:xfrm>
            <a:off x="1204687" y="537029"/>
            <a:ext cx="1301008" cy="400110"/>
          </a:xfrm>
          <a:prstGeom prst="rect">
            <a:avLst/>
          </a:prstGeom>
          <a:noFill/>
        </p:spPr>
        <p:txBody>
          <a:bodyPr wrap="square" rtlCol="0">
            <a:spAutoFit/>
          </a:bodyPr>
          <a:lstStyle/>
          <a:p>
            <a:r>
              <a:rPr lang="en-US" sz="2000" b="1" dirty="0">
                <a:solidFill>
                  <a:srgbClr val="734F29"/>
                </a:solidFill>
              </a:rPr>
              <a:t>R</a:t>
            </a:r>
            <a:r>
              <a:rPr lang="en-US" sz="2000" b="1" dirty="0" smtClean="0">
                <a:solidFill>
                  <a:srgbClr val="734F29"/>
                </a:solidFill>
              </a:rPr>
              <a:t>emark</a:t>
            </a:r>
            <a:endParaRPr lang="ru-RU" sz="2000" b="1" dirty="0">
              <a:solidFill>
                <a:srgbClr val="734F29"/>
              </a:solidFill>
            </a:endParaRPr>
          </a:p>
        </p:txBody>
      </p:sp>
      <p:sp>
        <p:nvSpPr>
          <p:cNvPr id="9" name="Прямоугольник 8"/>
          <p:cNvSpPr/>
          <p:nvPr/>
        </p:nvSpPr>
        <p:spPr>
          <a:xfrm>
            <a:off x="1401289" y="2996032"/>
            <a:ext cx="7018317" cy="1200329"/>
          </a:xfrm>
          <a:prstGeom prst="rect">
            <a:avLst/>
          </a:prstGeom>
        </p:spPr>
        <p:txBody>
          <a:bodyPr wrap="square">
            <a:spAutoFit/>
          </a:bodyPr>
          <a:lstStyle/>
          <a:p>
            <a:pPr algn="ctr"/>
            <a:r>
              <a:rPr lang="en-US" sz="2400" b="1" dirty="0" smtClean="0">
                <a:solidFill>
                  <a:schemeClr val="accent6">
                    <a:lumMod val="50000"/>
                  </a:schemeClr>
                </a:solidFill>
                <a:cs typeface="Calibri" panose="020F0502020204030204" pitchFamily="34" charset="0"/>
              </a:rPr>
              <a:t>A subset generated by random branching in a high dimensional Euclidean space typically shows ultrametricity.</a:t>
            </a:r>
            <a:endParaRPr lang="ru-RU" sz="2400" dirty="0">
              <a:solidFill>
                <a:schemeClr val="accent6">
                  <a:lumMod val="50000"/>
                </a:schemeClr>
              </a:solidFill>
            </a:endParaRPr>
          </a:p>
        </p:txBody>
      </p:sp>
      <p:sp>
        <p:nvSpPr>
          <p:cNvPr id="6" name="Прямоугольник 5"/>
          <p:cNvSpPr/>
          <p:nvPr/>
        </p:nvSpPr>
        <p:spPr>
          <a:xfrm>
            <a:off x="4813776" y="1233867"/>
            <a:ext cx="4330224" cy="307777"/>
          </a:xfrm>
          <a:prstGeom prst="rect">
            <a:avLst/>
          </a:prstGeom>
        </p:spPr>
        <p:txBody>
          <a:bodyPr wrap="none">
            <a:spAutoFit/>
          </a:bodyPr>
          <a:lstStyle/>
          <a:p>
            <a:r>
              <a:rPr lang="en-US" sz="1400" b="1" dirty="0" smtClean="0">
                <a:solidFill>
                  <a:srgbClr val="C00000"/>
                </a:solidFill>
                <a:cs typeface="Calibri" panose="020F0502020204030204" pitchFamily="34" charset="0"/>
              </a:rPr>
              <a:t>Models:</a:t>
            </a:r>
            <a:r>
              <a:rPr lang="en-US" sz="1400" b="1" dirty="0" smtClean="0">
                <a:solidFill>
                  <a:srgbClr val="002060"/>
                </a:solidFill>
                <a:cs typeface="Calibri" panose="020F0502020204030204" pitchFamily="34" charset="0"/>
              </a:rPr>
              <a:t> Ultrametricity </a:t>
            </a:r>
            <a:r>
              <a:rPr lang="en-US" sz="1400" b="1" dirty="0">
                <a:solidFill>
                  <a:srgbClr val="002060"/>
                </a:solidFill>
                <a:cs typeface="Calibri" panose="020F0502020204030204" pitchFamily="34" charset="0"/>
              </a:rPr>
              <a:t>generated by random branching </a:t>
            </a:r>
            <a:endParaRPr lang="ru-RU" sz="1400" dirty="0">
              <a:solidFill>
                <a:prstClr val="black"/>
              </a:solidFill>
            </a:endParaRPr>
          </a:p>
        </p:txBody>
      </p:sp>
      <p:sp>
        <p:nvSpPr>
          <p:cNvPr id="8" name="Прямоугольник 7"/>
          <p:cNvSpPr/>
          <p:nvPr/>
        </p:nvSpPr>
        <p:spPr>
          <a:xfrm>
            <a:off x="2071790" y="5200586"/>
            <a:ext cx="6347816" cy="830997"/>
          </a:xfrm>
          <a:prstGeom prst="rect">
            <a:avLst/>
          </a:prstGeom>
        </p:spPr>
        <p:txBody>
          <a:bodyPr wrap="square">
            <a:spAutoFit/>
          </a:bodyPr>
          <a:lstStyle/>
          <a:p>
            <a:r>
              <a:rPr lang="en-US" sz="1600" b="1" dirty="0" smtClean="0">
                <a:solidFill>
                  <a:srgbClr val="7030A0"/>
                </a:solidFill>
                <a:latin typeface="Segoe Print" panose="02000600000000000000" pitchFamily="2" charset="0"/>
              </a:rPr>
              <a:t>U</a:t>
            </a:r>
            <a:r>
              <a:rPr lang="en-US" sz="1600" b="1" dirty="0" smtClean="0">
                <a:solidFill>
                  <a:srgbClr val="7030A0"/>
                </a:solidFill>
                <a:latin typeface="Segoe Print" panose="02000600000000000000" pitchFamily="2" charset="0"/>
              </a:rPr>
              <a:t>ltrametricity </a:t>
            </a:r>
            <a:r>
              <a:rPr lang="en-US" sz="1600" b="1" dirty="0">
                <a:solidFill>
                  <a:srgbClr val="7030A0"/>
                </a:solidFill>
                <a:latin typeface="Segoe Print" panose="02000600000000000000" pitchFamily="2" charset="0"/>
              </a:rPr>
              <a:t>arises due to the fact </a:t>
            </a:r>
            <a:r>
              <a:rPr lang="en-US" sz="1600" b="1" dirty="0" smtClean="0">
                <a:solidFill>
                  <a:srgbClr val="7030A0"/>
                </a:solidFill>
                <a:latin typeface="Segoe Print" panose="02000600000000000000" pitchFamily="2" charset="0"/>
              </a:rPr>
              <a:t>that </a:t>
            </a:r>
            <a:r>
              <a:rPr lang="en-US" sz="1600" b="1" dirty="0">
                <a:solidFill>
                  <a:srgbClr val="7030A0"/>
                </a:solidFill>
                <a:latin typeface="Segoe Print" panose="02000600000000000000" pitchFamily="2" charset="0"/>
              </a:rPr>
              <a:t>as soon as </a:t>
            </a:r>
            <a:r>
              <a:rPr lang="en-US" sz="1600" b="1" dirty="0" smtClean="0">
                <a:solidFill>
                  <a:srgbClr val="7030A0"/>
                </a:solidFill>
                <a:latin typeface="Segoe Print" panose="02000600000000000000" pitchFamily="2" charset="0"/>
              </a:rPr>
              <a:t>two </a:t>
            </a:r>
            <a:r>
              <a:rPr lang="en-US" sz="1600" b="1" dirty="0">
                <a:solidFill>
                  <a:srgbClr val="7030A0"/>
                </a:solidFill>
                <a:latin typeface="Segoe Print" panose="02000600000000000000" pitchFamily="2" charset="0"/>
              </a:rPr>
              <a:t>branches </a:t>
            </a:r>
            <a:r>
              <a:rPr lang="en-US" sz="1600" b="1" dirty="0" smtClean="0">
                <a:solidFill>
                  <a:srgbClr val="7030A0"/>
                </a:solidFill>
                <a:latin typeface="Segoe Print" panose="02000600000000000000" pitchFamily="2" charset="0"/>
              </a:rPr>
              <a:t>of the branching process </a:t>
            </a:r>
            <a:r>
              <a:rPr lang="en-US" sz="1600" b="1" dirty="0" smtClean="0">
                <a:solidFill>
                  <a:srgbClr val="7030A0"/>
                </a:solidFill>
                <a:latin typeface="Segoe Print" panose="02000600000000000000" pitchFamily="2" charset="0"/>
              </a:rPr>
              <a:t>diverge</a:t>
            </a:r>
            <a:r>
              <a:rPr lang="en-US" sz="1600" b="1" dirty="0" smtClean="0">
                <a:solidFill>
                  <a:srgbClr val="7030A0"/>
                </a:solidFill>
                <a:latin typeface="Segoe Print" panose="02000600000000000000" pitchFamily="2" charset="0"/>
              </a:rPr>
              <a:t>, </a:t>
            </a:r>
            <a:r>
              <a:rPr lang="en-US" sz="1600" b="1" dirty="0" smtClean="0">
                <a:solidFill>
                  <a:srgbClr val="7030A0"/>
                </a:solidFill>
                <a:latin typeface="Segoe Print" panose="02000600000000000000" pitchFamily="2" charset="0"/>
              </a:rPr>
              <a:t>they </a:t>
            </a:r>
            <a:r>
              <a:rPr lang="en-US" sz="1600" b="1" dirty="0">
                <a:solidFill>
                  <a:srgbClr val="7030A0"/>
                </a:solidFill>
                <a:latin typeface="Segoe Print" panose="02000600000000000000" pitchFamily="2" charset="0"/>
              </a:rPr>
              <a:t>never come close to each </a:t>
            </a:r>
            <a:r>
              <a:rPr lang="en-US" sz="1600" b="1" dirty="0" smtClean="0">
                <a:solidFill>
                  <a:srgbClr val="7030A0"/>
                </a:solidFill>
                <a:latin typeface="Segoe Print" panose="02000600000000000000" pitchFamily="2" charset="0"/>
              </a:rPr>
              <a:t>other in </a:t>
            </a:r>
            <a:r>
              <a:rPr lang="en-US" sz="1600" b="1" dirty="0" smtClean="0">
                <a:solidFill>
                  <a:srgbClr val="7030A0"/>
                </a:solidFill>
                <a:latin typeface="Segoe Print" panose="02000600000000000000" pitchFamily="2" charset="0"/>
              </a:rPr>
              <a:t>an </a:t>
            </a:r>
            <a:r>
              <a:rPr lang="en-US" sz="1600" b="1" dirty="0" smtClean="0">
                <a:solidFill>
                  <a:srgbClr val="7030A0"/>
                </a:solidFill>
                <a:latin typeface="Segoe Print" panose="02000600000000000000" pitchFamily="2" charset="0"/>
              </a:rPr>
              <a:t>Euclidean space of high dimension. </a:t>
            </a:r>
            <a:endParaRPr lang="ru-RU" sz="1600" b="1" dirty="0">
              <a:solidFill>
                <a:srgbClr val="7030A0"/>
              </a:solidFill>
              <a:latin typeface="Segoe Print" panose="02000600000000000000" pitchFamily="2" charset="0"/>
            </a:endParaRPr>
          </a:p>
        </p:txBody>
      </p:sp>
    </p:spTree>
    <p:extLst>
      <p:ext uri="{BB962C8B-B14F-4D97-AF65-F5344CB8AC3E}">
        <p14:creationId xmlns:p14="http://schemas.microsoft.com/office/powerpoint/2010/main" val="1061301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462" y="428296"/>
            <a:ext cx="3125634" cy="533400"/>
          </a:xfrm>
        </p:spPr>
        <p:txBody>
          <a:bodyPr/>
          <a:lstStyle/>
          <a:p>
            <a:r>
              <a:rPr lang="en-US" sz="2000" b="1" dirty="0" smtClean="0"/>
              <a:t>Ultrametric random walk</a:t>
            </a:r>
            <a:endParaRPr lang="ru-RU" sz="2000" b="1" dirty="0"/>
          </a:p>
        </p:txBody>
      </p:sp>
      <p:sp>
        <p:nvSpPr>
          <p:cNvPr id="6" name="Oval 9"/>
          <p:cNvSpPr>
            <a:spLocks noChangeArrowheads="1"/>
          </p:cNvSpPr>
          <p:nvPr/>
        </p:nvSpPr>
        <p:spPr bwMode="auto">
          <a:xfrm>
            <a:off x="2757480" y="4642730"/>
            <a:ext cx="160337"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7" name="Oval 10"/>
          <p:cNvSpPr>
            <a:spLocks noChangeArrowheads="1"/>
          </p:cNvSpPr>
          <p:nvPr/>
        </p:nvSpPr>
        <p:spPr bwMode="auto">
          <a:xfrm>
            <a:off x="3238492" y="4642730"/>
            <a:ext cx="160338"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8" name="Oval 11"/>
          <p:cNvSpPr>
            <a:spLocks noChangeArrowheads="1"/>
          </p:cNvSpPr>
          <p:nvPr/>
        </p:nvSpPr>
        <p:spPr bwMode="auto">
          <a:xfrm>
            <a:off x="3719505" y="4642730"/>
            <a:ext cx="160337"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9" name="Oval 12"/>
          <p:cNvSpPr>
            <a:spLocks noChangeArrowheads="1"/>
          </p:cNvSpPr>
          <p:nvPr/>
        </p:nvSpPr>
        <p:spPr bwMode="auto">
          <a:xfrm>
            <a:off x="4202105" y="4642730"/>
            <a:ext cx="158750"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0" name="Oval 13"/>
          <p:cNvSpPr>
            <a:spLocks noChangeArrowheads="1"/>
          </p:cNvSpPr>
          <p:nvPr/>
        </p:nvSpPr>
        <p:spPr bwMode="auto">
          <a:xfrm>
            <a:off x="4683117" y="4642730"/>
            <a:ext cx="158750"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1" name="Oval 14"/>
          <p:cNvSpPr>
            <a:spLocks noChangeArrowheads="1"/>
          </p:cNvSpPr>
          <p:nvPr/>
        </p:nvSpPr>
        <p:spPr bwMode="auto">
          <a:xfrm>
            <a:off x="5164130" y="4642730"/>
            <a:ext cx="160337"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2" name="Oval 15"/>
          <p:cNvSpPr>
            <a:spLocks noChangeArrowheads="1"/>
          </p:cNvSpPr>
          <p:nvPr/>
        </p:nvSpPr>
        <p:spPr bwMode="auto">
          <a:xfrm>
            <a:off x="5645142" y="4642730"/>
            <a:ext cx="160338"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3" name="Oval 16"/>
          <p:cNvSpPr>
            <a:spLocks noChangeArrowheads="1"/>
          </p:cNvSpPr>
          <p:nvPr/>
        </p:nvSpPr>
        <p:spPr bwMode="auto">
          <a:xfrm>
            <a:off x="6126155" y="4642730"/>
            <a:ext cx="160337"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4" name="Oval 17"/>
          <p:cNvSpPr>
            <a:spLocks noChangeArrowheads="1"/>
          </p:cNvSpPr>
          <p:nvPr/>
        </p:nvSpPr>
        <p:spPr bwMode="auto">
          <a:xfrm flipH="1">
            <a:off x="4202105" y="4642730"/>
            <a:ext cx="158750"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5" name="Oval 18"/>
          <p:cNvSpPr>
            <a:spLocks noChangeArrowheads="1"/>
          </p:cNvSpPr>
          <p:nvPr/>
        </p:nvSpPr>
        <p:spPr bwMode="auto">
          <a:xfrm flipH="1">
            <a:off x="3719505" y="4642730"/>
            <a:ext cx="160337"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6" name="Oval 19"/>
          <p:cNvSpPr>
            <a:spLocks noChangeArrowheads="1"/>
          </p:cNvSpPr>
          <p:nvPr/>
        </p:nvSpPr>
        <p:spPr bwMode="auto">
          <a:xfrm flipH="1">
            <a:off x="3238492" y="4642730"/>
            <a:ext cx="160338" cy="87313"/>
          </a:xfrm>
          <a:prstGeom prst="ellipse">
            <a:avLst/>
          </a:prstGeom>
          <a:solidFill>
            <a:srgbClr val="808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7" name="Oval 20"/>
          <p:cNvSpPr>
            <a:spLocks noChangeArrowheads="1"/>
          </p:cNvSpPr>
          <p:nvPr/>
        </p:nvSpPr>
        <p:spPr bwMode="auto">
          <a:xfrm flipH="1">
            <a:off x="2757480" y="4642730"/>
            <a:ext cx="160337" cy="87313"/>
          </a:xfrm>
          <a:prstGeom prst="ellipse">
            <a:avLst/>
          </a:prstGeom>
          <a:solidFill>
            <a:srgbClr val="000099"/>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grpSp>
        <p:nvGrpSpPr>
          <p:cNvPr id="18" name="Group 21"/>
          <p:cNvGrpSpPr>
            <a:grpSpLocks/>
          </p:cNvGrpSpPr>
          <p:nvPr/>
        </p:nvGrpSpPr>
        <p:grpSpPr bwMode="auto">
          <a:xfrm>
            <a:off x="2831266" y="3036698"/>
            <a:ext cx="3340100" cy="1611312"/>
            <a:chOff x="-696" y="2333"/>
            <a:chExt cx="2016" cy="1776"/>
          </a:xfrm>
        </p:grpSpPr>
        <p:cxnSp>
          <p:nvCxnSpPr>
            <p:cNvPr id="19" name="AutoShape 22"/>
            <p:cNvCxnSpPr>
              <a:cxnSpLocks noChangeShapeType="1"/>
              <a:stCxn id="6" idx="0"/>
            </p:cNvCxnSpPr>
            <p:nvPr/>
          </p:nvCxnSpPr>
          <p:spPr bwMode="auto">
            <a:xfrm flipV="1">
              <a:off x="-696" y="2333"/>
              <a:ext cx="1008" cy="1776"/>
            </a:xfrm>
            <a:prstGeom prst="straightConnector1">
              <a:avLst/>
            </a:prstGeom>
            <a:noFill/>
            <a:ln w="38100">
              <a:solidFill>
                <a:sysClr val="windowText" lastClr="000000"/>
              </a:solidFill>
              <a:round/>
              <a:headEnd/>
              <a:tailEnd/>
            </a:ln>
            <a:effectLst/>
          </p:spPr>
        </p:cxnSp>
        <p:cxnSp>
          <p:nvCxnSpPr>
            <p:cNvPr id="20" name="AutoShape 23"/>
            <p:cNvCxnSpPr>
              <a:cxnSpLocks noChangeShapeType="1"/>
              <a:endCxn id="13" idx="0"/>
            </p:cNvCxnSpPr>
            <p:nvPr/>
          </p:nvCxnSpPr>
          <p:spPr bwMode="auto">
            <a:xfrm>
              <a:off x="312" y="2333"/>
              <a:ext cx="1008" cy="1776"/>
            </a:xfrm>
            <a:prstGeom prst="straightConnector1">
              <a:avLst/>
            </a:prstGeom>
            <a:noFill/>
            <a:ln w="38100">
              <a:solidFill>
                <a:sysClr val="windowText" lastClr="000000"/>
              </a:solidFill>
              <a:round/>
              <a:headEnd/>
              <a:tailEnd/>
            </a:ln>
            <a:effectLst/>
          </p:spPr>
        </p:cxnSp>
        <p:cxnSp>
          <p:nvCxnSpPr>
            <p:cNvPr id="21" name="AutoShape 24"/>
            <p:cNvCxnSpPr>
              <a:cxnSpLocks noChangeShapeType="1"/>
              <a:endCxn id="10" idx="0"/>
            </p:cNvCxnSpPr>
            <p:nvPr/>
          </p:nvCxnSpPr>
          <p:spPr bwMode="auto">
            <a:xfrm flipH="1">
              <a:off x="456" y="3341"/>
              <a:ext cx="432" cy="768"/>
            </a:xfrm>
            <a:prstGeom prst="straightConnector1">
              <a:avLst/>
            </a:prstGeom>
            <a:noFill/>
            <a:ln w="38100">
              <a:solidFill>
                <a:sysClr val="windowText" lastClr="000000"/>
              </a:solidFill>
              <a:round/>
              <a:headEnd/>
              <a:tailEnd/>
            </a:ln>
            <a:effectLst/>
          </p:spPr>
        </p:cxnSp>
        <p:cxnSp>
          <p:nvCxnSpPr>
            <p:cNvPr id="22" name="AutoShape 25"/>
            <p:cNvCxnSpPr>
              <a:cxnSpLocks noChangeShapeType="1"/>
              <a:endCxn id="12" idx="0"/>
            </p:cNvCxnSpPr>
            <p:nvPr/>
          </p:nvCxnSpPr>
          <p:spPr bwMode="auto">
            <a:xfrm flipH="1">
              <a:off x="1032" y="3869"/>
              <a:ext cx="144" cy="240"/>
            </a:xfrm>
            <a:prstGeom prst="straightConnector1">
              <a:avLst/>
            </a:prstGeom>
            <a:noFill/>
            <a:ln w="38100">
              <a:solidFill>
                <a:sysClr val="windowText" lastClr="000000"/>
              </a:solidFill>
              <a:round/>
              <a:headEnd/>
              <a:tailEnd/>
            </a:ln>
            <a:effectLst/>
          </p:spPr>
        </p:cxnSp>
        <p:cxnSp>
          <p:nvCxnSpPr>
            <p:cNvPr id="23" name="AutoShape 26"/>
            <p:cNvCxnSpPr>
              <a:cxnSpLocks noChangeShapeType="1"/>
              <a:endCxn id="11" idx="0"/>
            </p:cNvCxnSpPr>
            <p:nvPr/>
          </p:nvCxnSpPr>
          <p:spPr bwMode="auto">
            <a:xfrm>
              <a:off x="600" y="3869"/>
              <a:ext cx="144" cy="240"/>
            </a:xfrm>
            <a:prstGeom prst="straightConnector1">
              <a:avLst/>
            </a:prstGeom>
            <a:noFill/>
            <a:ln w="38100">
              <a:solidFill>
                <a:sysClr val="windowText" lastClr="000000"/>
              </a:solidFill>
              <a:round/>
              <a:headEnd/>
              <a:tailEnd/>
            </a:ln>
            <a:effectLst/>
          </p:spPr>
        </p:cxnSp>
        <p:cxnSp>
          <p:nvCxnSpPr>
            <p:cNvPr id="24" name="AutoShape 27"/>
            <p:cNvCxnSpPr>
              <a:cxnSpLocks noChangeShapeType="1"/>
              <a:endCxn id="14" idx="0"/>
            </p:cNvCxnSpPr>
            <p:nvPr/>
          </p:nvCxnSpPr>
          <p:spPr bwMode="auto">
            <a:xfrm>
              <a:off x="-264" y="3340"/>
              <a:ext cx="432" cy="769"/>
            </a:xfrm>
            <a:prstGeom prst="straightConnector1">
              <a:avLst/>
            </a:prstGeom>
            <a:noFill/>
            <a:ln w="38100">
              <a:solidFill>
                <a:sysClr val="windowText" lastClr="000000"/>
              </a:solidFill>
              <a:round/>
              <a:headEnd/>
              <a:tailEnd/>
            </a:ln>
            <a:effectLst/>
          </p:spPr>
        </p:cxnSp>
        <p:cxnSp>
          <p:nvCxnSpPr>
            <p:cNvPr id="25" name="AutoShape 28"/>
            <p:cNvCxnSpPr>
              <a:cxnSpLocks noChangeShapeType="1"/>
              <a:endCxn id="16" idx="0"/>
            </p:cNvCxnSpPr>
            <p:nvPr/>
          </p:nvCxnSpPr>
          <p:spPr bwMode="auto">
            <a:xfrm>
              <a:off x="-552" y="3868"/>
              <a:ext cx="144" cy="241"/>
            </a:xfrm>
            <a:prstGeom prst="straightConnector1">
              <a:avLst/>
            </a:prstGeom>
            <a:noFill/>
            <a:ln w="38100">
              <a:solidFill>
                <a:sysClr val="windowText" lastClr="000000"/>
              </a:solidFill>
              <a:round/>
              <a:headEnd/>
              <a:tailEnd/>
            </a:ln>
            <a:effectLst/>
          </p:spPr>
        </p:cxnSp>
        <p:cxnSp>
          <p:nvCxnSpPr>
            <p:cNvPr id="26" name="AutoShape 29"/>
            <p:cNvCxnSpPr>
              <a:cxnSpLocks noChangeShapeType="1"/>
              <a:endCxn id="15" idx="0"/>
            </p:cNvCxnSpPr>
            <p:nvPr/>
          </p:nvCxnSpPr>
          <p:spPr bwMode="auto">
            <a:xfrm flipH="1">
              <a:off x="-120" y="3868"/>
              <a:ext cx="144" cy="241"/>
            </a:xfrm>
            <a:prstGeom prst="straightConnector1">
              <a:avLst/>
            </a:prstGeom>
            <a:noFill/>
            <a:ln w="38100">
              <a:solidFill>
                <a:sysClr val="windowText" lastClr="000000"/>
              </a:solidFill>
              <a:round/>
              <a:headEnd/>
              <a:tailEnd/>
            </a:ln>
            <a:effectLst/>
          </p:spPr>
        </p:cxnSp>
      </p:grpSp>
      <p:sp>
        <p:nvSpPr>
          <p:cNvPr id="27" name="Oval 30"/>
          <p:cNvSpPr>
            <a:spLocks noChangeArrowheads="1"/>
          </p:cNvSpPr>
          <p:nvPr/>
        </p:nvSpPr>
        <p:spPr bwMode="auto">
          <a:xfrm>
            <a:off x="2801930" y="4652255"/>
            <a:ext cx="71437" cy="73025"/>
          </a:xfrm>
          <a:prstGeom prst="ellipse">
            <a:avLst/>
          </a:prstGeom>
          <a:solidFill>
            <a:srgbClr val="FF0000"/>
          </a:solidFill>
          <a:ln w="9525">
            <a:solidFill>
              <a:srgbClr val="FF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28" name="TextBox 27"/>
          <p:cNvSpPr txBox="1"/>
          <p:nvPr/>
        </p:nvSpPr>
        <p:spPr>
          <a:xfrm>
            <a:off x="3177306" y="4628589"/>
            <a:ext cx="266700" cy="338554"/>
          </a:xfrm>
          <a:prstGeom prst="rect">
            <a:avLst/>
          </a:prstGeom>
          <a:noFill/>
        </p:spPr>
        <p:txBody>
          <a:bodyPr wrap="square" rtlCol="0">
            <a:spAutoFit/>
          </a:bodyPr>
          <a:lstStyle/>
          <a:p>
            <a:r>
              <a:rPr lang="en-US" sz="1600" b="1" i="1" dirty="0" smtClean="0">
                <a:solidFill>
                  <a:prstClr val="black"/>
                </a:solidFill>
                <a:latin typeface="Times New Roman" panose="02020603050405020304" pitchFamily="18" charset="0"/>
                <a:cs typeface="Times New Roman" panose="02020603050405020304" pitchFamily="18" charset="0"/>
              </a:rPr>
              <a:t>x</a:t>
            </a:r>
            <a:endParaRPr lang="ru-RU" sz="1600" b="1" i="1" dirty="0">
              <a:solidFill>
                <a:prstClr val="black"/>
              </a:solidFill>
              <a:latin typeface="Times New Roman" panose="02020603050405020304" pitchFamily="18" charset="0"/>
              <a:cs typeface="Times New Roman" panose="02020603050405020304" pitchFamily="18" charset="0"/>
            </a:endParaRPr>
          </a:p>
        </p:txBody>
      </p:sp>
      <p:graphicFrame>
        <p:nvGraphicFramePr>
          <p:cNvPr id="29" name="Объект 28"/>
          <p:cNvGraphicFramePr>
            <a:graphicFrameLocks noChangeAspect="1"/>
          </p:cNvGraphicFramePr>
          <p:nvPr>
            <p:extLst>
              <p:ext uri="{D42A27DB-BD31-4B8C-83A1-F6EECF244321}">
                <p14:modId xmlns:p14="http://schemas.microsoft.com/office/powerpoint/2010/main" val="3985273295"/>
              </p:ext>
            </p:extLst>
          </p:nvPr>
        </p:nvGraphicFramePr>
        <p:xfrm>
          <a:off x="587622" y="5779824"/>
          <a:ext cx="4735513" cy="677862"/>
        </p:xfrm>
        <a:graphic>
          <a:graphicData uri="http://schemas.openxmlformats.org/presentationml/2006/ole">
            <mc:AlternateContent xmlns:mc="http://schemas.openxmlformats.org/markup-compatibility/2006">
              <mc:Choice xmlns:v="urn:schemas-microsoft-com:vml" Requires="v">
                <p:oleObj spid="_x0000_s69054" name="Equation" r:id="rId3" imgW="4647960" imgH="571320" progId="Equation.DSMT4">
                  <p:embed/>
                </p:oleObj>
              </mc:Choice>
              <mc:Fallback>
                <p:oleObj name="Equation" r:id="rId3" imgW="4647960" imgH="571320" progId="Equation.DSMT4">
                  <p:embed/>
                  <p:pic>
                    <p:nvPicPr>
                      <p:cNvPr id="0" name=""/>
                      <p:cNvPicPr>
                        <a:picLocks noChangeAspect="1" noChangeArrowheads="1"/>
                      </p:cNvPicPr>
                      <p:nvPr/>
                    </p:nvPicPr>
                    <p:blipFill>
                      <a:blip r:embed="rId4"/>
                      <a:srcRect/>
                      <a:stretch>
                        <a:fillRect/>
                      </a:stretch>
                    </p:blipFill>
                    <p:spPr bwMode="auto">
                      <a:xfrm>
                        <a:off x="587622" y="5779824"/>
                        <a:ext cx="4735513" cy="677862"/>
                      </a:xfrm>
                      <a:prstGeom prst="rect">
                        <a:avLst/>
                      </a:prstGeom>
                      <a:noFill/>
                      <a:extLst/>
                    </p:spPr>
                  </p:pic>
                </p:oleObj>
              </mc:Fallback>
            </mc:AlternateContent>
          </a:graphicData>
        </a:graphic>
      </p:graphicFrame>
      <p:sp>
        <p:nvSpPr>
          <p:cNvPr id="30" name="Выгнутая вверх стрелка 29"/>
          <p:cNvSpPr/>
          <p:nvPr/>
        </p:nvSpPr>
        <p:spPr>
          <a:xfrm>
            <a:off x="3124200" y="3886626"/>
            <a:ext cx="933450" cy="238125"/>
          </a:xfrm>
          <a:prstGeom prst="curved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2" name="Выгнутая вверх стрелка 31"/>
          <p:cNvSpPr/>
          <p:nvPr/>
        </p:nvSpPr>
        <p:spPr>
          <a:xfrm>
            <a:off x="2873467" y="4299762"/>
            <a:ext cx="468367" cy="161924"/>
          </a:xfrm>
          <a:prstGeom prst="curved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54" name="Группа 53"/>
          <p:cNvGrpSpPr/>
          <p:nvPr/>
        </p:nvGrpSpPr>
        <p:grpSpPr>
          <a:xfrm>
            <a:off x="285534" y="2255762"/>
            <a:ext cx="2195293" cy="2233023"/>
            <a:chOff x="663905" y="1677695"/>
            <a:chExt cx="2195293" cy="2233023"/>
          </a:xfrm>
        </p:grpSpPr>
        <p:grpSp>
          <p:nvGrpSpPr>
            <p:cNvPr id="34" name="Группа 33"/>
            <p:cNvGrpSpPr/>
            <p:nvPr/>
          </p:nvGrpSpPr>
          <p:grpSpPr>
            <a:xfrm>
              <a:off x="663905" y="2248651"/>
              <a:ext cx="2195293" cy="1662067"/>
              <a:chOff x="4171950" y="4724399"/>
              <a:chExt cx="1800225" cy="1308100"/>
            </a:xfrm>
          </p:grpSpPr>
          <p:sp>
            <p:nvSpPr>
              <p:cNvPr id="35" name="Rectangle 2"/>
              <p:cNvSpPr>
                <a:spLocks noChangeArrowheads="1"/>
              </p:cNvSpPr>
              <p:nvPr/>
            </p:nvSpPr>
            <p:spPr bwMode="auto">
              <a:xfrm>
                <a:off x="4431183" y="5397261"/>
                <a:ext cx="717209" cy="61988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36" name="Rectangle 3"/>
              <p:cNvSpPr>
                <a:spLocks noChangeArrowheads="1"/>
              </p:cNvSpPr>
              <p:nvPr/>
            </p:nvSpPr>
            <p:spPr bwMode="auto">
              <a:xfrm>
                <a:off x="5213430" y="4727192"/>
                <a:ext cx="708337" cy="653352"/>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37" name="Rectangle 4"/>
              <p:cNvSpPr>
                <a:spLocks noChangeArrowheads="1"/>
              </p:cNvSpPr>
              <p:nvPr/>
            </p:nvSpPr>
            <p:spPr bwMode="auto">
              <a:xfrm>
                <a:off x="5558845" y="5389694"/>
                <a:ext cx="362925" cy="309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38" name="Rectangle 5"/>
              <p:cNvSpPr>
                <a:spLocks noChangeArrowheads="1"/>
              </p:cNvSpPr>
              <p:nvPr/>
            </p:nvSpPr>
            <p:spPr bwMode="auto">
              <a:xfrm>
                <a:off x="5192755" y="5703032"/>
                <a:ext cx="357448" cy="30985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39" name="Rectangle 6"/>
              <p:cNvSpPr>
                <a:spLocks noChangeArrowheads="1"/>
              </p:cNvSpPr>
              <p:nvPr/>
            </p:nvSpPr>
            <p:spPr bwMode="auto">
              <a:xfrm>
                <a:off x="4413905" y="5059564"/>
                <a:ext cx="356834" cy="3168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40" name="Rectangle 7"/>
              <p:cNvSpPr>
                <a:spLocks noChangeArrowheads="1"/>
              </p:cNvSpPr>
              <p:nvPr/>
            </p:nvSpPr>
            <p:spPr bwMode="auto">
              <a:xfrm>
                <a:off x="4779185" y="4731380"/>
                <a:ext cx="399454" cy="3266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graphicFrame>
            <p:nvGraphicFramePr>
              <p:cNvPr id="41" name="Object 8"/>
              <p:cNvGraphicFramePr>
                <a:graphicFrameLocks noChangeAspect="1"/>
              </p:cNvGraphicFramePr>
              <p:nvPr>
                <p:extLst>
                  <p:ext uri="{D42A27DB-BD31-4B8C-83A1-F6EECF244321}">
                    <p14:modId xmlns:p14="http://schemas.microsoft.com/office/powerpoint/2010/main" val="4006334694"/>
                  </p:ext>
                </p:extLst>
              </p:nvPr>
            </p:nvGraphicFramePr>
            <p:xfrm>
              <a:off x="4171950" y="4724399"/>
              <a:ext cx="1800225" cy="1308100"/>
            </p:xfrm>
            <a:graphic>
              <a:graphicData uri="http://schemas.openxmlformats.org/presentationml/2006/ole">
                <mc:AlternateContent xmlns:mc="http://schemas.openxmlformats.org/markup-compatibility/2006">
                  <mc:Choice xmlns:v="urn:schemas-microsoft-com:vml" Requires="v">
                    <p:oleObj spid="_x0000_s69055" name="Equation" r:id="rId5" imgW="2654280" imgH="1854000" progId="Equation.DSMT4">
                      <p:embed/>
                    </p:oleObj>
                  </mc:Choice>
                  <mc:Fallback>
                    <p:oleObj name="Equation" r:id="rId5" imgW="2654280" imgH="1854000" progId="Equation.DSMT4">
                      <p:embed/>
                      <p:pic>
                        <p:nvPicPr>
                          <p:cNvPr id="0" name=""/>
                          <p:cNvPicPr>
                            <a:picLocks noChangeAspect="1" noChangeArrowheads="1"/>
                          </p:cNvPicPr>
                          <p:nvPr/>
                        </p:nvPicPr>
                        <p:blipFill>
                          <a:blip r:embed="rId6"/>
                          <a:srcRect/>
                          <a:stretch>
                            <a:fillRect/>
                          </a:stretch>
                        </p:blipFill>
                        <p:spPr bwMode="auto">
                          <a:xfrm>
                            <a:off x="4171950" y="4724399"/>
                            <a:ext cx="1800225" cy="1308100"/>
                          </a:xfrm>
                          <a:prstGeom prst="rect">
                            <a:avLst/>
                          </a:prstGeom>
                          <a:noFill/>
                          <a:extLst/>
                        </p:spPr>
                      </p:pic>
                    </p:oleObj>
                  </mc:Fallback>
                </mc:AlternateContent>
              </a:graphicData>
            </a:graphic>
          </p:graphicFrame>
        </p:grpSp>
        <p:sp>
          <p:nvSpPr>
            <p:cNvPr id="42" name="TextBox 41"/>
            <p:cNvSpPr txBox="1"/>
            <p:nvPr/>
          </p:nvSpPr>
          <p:spPr>
            <a:xfrm>
              <a:off x="886051" y="1677695"/>
              <a:ext cx="1857149" cy="461665"/>
            </a:xfrm>
            <a:prstGeom prst="rect">
              <a:avLst/>
            </a:prstGeom>
            <a:noFill/>
          </p:spPr>
          <p:txBody>
            <a:bodyPr wrap="square" rtlCol="0">
              <a:spAutoFit/>
            </a:bodyPr>
            <a:lstStyle/>
            <a:p>
              <a:r>
                <a:rPr lang="en-US" sz="1200" b="1" dirty="0" smtClean="0">
                  <a:solidFill>
                    <a:srgbClr val="002060"/>
                  </a:solidFill>
                  <a:cs typeface="Times New Roman" panose="02020603050405020304" pitchFamily="18" charset="0"/>
                </a:rPr>
                <a:t>block-hierarchical matrix of ultrametric distances</a:t>
              </a:r>
              <a:endParaRPr lang="ru-RU" sz="1200" b="1" dirty="0">
                <a:solidFill>
                  <a:srgbClr val="002060"/>
                </a:solidFill>
                <a:cs typeface="Times New Roman" panose="02020603050405020304" pitchFamily="18" charset="0"/>
              </a:endParaRPr>
            </a:p>
          </p:txBody>
        </p:sp>
      </p:grpSp>
      <p:grpSp>
        <p:nvGrpSpPr>
          <p:cNvPr id="55" name="Группа 54"/>
          <p:cNvGrpSpPr/>
          <p:nvPr/>
        </p:nvGrpSpPr>
        <p:grpSpPr>
          <a:xfrm>
            <a:off x="6238999" y="2264504"/>
            <a:ext cx="2347953" cy="2275497"/>
            <a:chOff x="5955221" y="1706093"/>
            <a:chExt cx="2347953" cy="2275497"/>
          </a:xfrm>
        </p:grpSpPr>
        <p:grpSp>
          <p:nvGrpSpPr>
            <p:cNvPr id="43" name="Группа 42"/>
            <p:cNvGrpSpPr/>
            <p:nvPr/>
          </p:nvGrpSpPr>
          <p:grpSpPr>
            <a:xfrm>
              <a:off x="5955221" y="2186154"/>
              <a:ext cx="2347953" cy="1795436"/>
              <a:chOff x="4244975" y="4433888"/>
              <a:chExt cx="2516188" cy="1720850"/>
            </a:xfrm>
          </p:grpSpPr>
          <p:sp>
            <p:nvSpPr>
              <p:cNvPr id="44" name="Rectangle 2"/>
              <p:cNvSpPr>
                <a:spLocks noChangeArrowheads="1"/>
              </p:cNvSpPr>
              <p:nvPr/>
            </p:nvSpPr>
            <p:spPr bwMode="auto">
              <a:xfrm>
                <a:off x="4572029" y="5357768"/>
                <a:ext cx="1031795" cy="770361"/>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45" name="Rectangle 3"/>
              <p:cNvSpPr>
                <a:spLocks noChangeArrowheads="1"/>
              </p:cNvSpPr>
              <p:nvPr/>
            </p:nvSpPr>
            <p:spPr bwMode="auto">
              <a:xfrm>
                <a:off x="5672399" y="4484315"/>
                <a:ext cx="1012805" cy="82247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46" name="Rectangle 4"/>
              <p:cNvSpPr>
                <a:spLocks noChangeArrowheads="1"/>
              </p:cNvSpPr>
              <p:nvPr/>
            </p:nvSpPr>
            <p:spPr bwMode="auto">
              <a:xfrm>
                <a:off x="6207286" y="5339642"/>
                <a:ext cx="478972" cy="3693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47" name="Rectangle 5"/>
              <p:cNvSpPr>
                <a:spLocks noChangeArrowheads="1"/>
              </p:cNvSpPr>
              <p:nvPr/>
            </p:nvSpPr>
            <p:spPr bwMode="auto">
              <a:xfrm>
                <a:off x="5682949" y="5769005"/>
                <a:ext cx="468422" cy="3602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48" name="Rectangle 6"/>
              <p:cNvSpPr>
                <a:spLocks noChangeArrowheads="1"/>
              </p:cNvSpPr>
              <p:nvPr/>
            </p:nvSpPr>
            <p:spPr bwMode="auto">
              <a:xfrm>
                <a:off x="4572029" y="4926139"/>
                <a:ext cx="459982" cy="3602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49" name="Rectangle 7"/>
              <p:cNvSpPr>
                <a:spLocks noChangeArrowheads="1"/>
              </p:cNvSpPr>
              <p:nvPr/>
            </p:nvSpPr>
            <p:spPr bwMode="auto">
              <a:xfrm>
                <a:off x="5098476" y="4484315"/>
                <a:ext cx="488467" cy="411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altLang="ru-RU" sz="1800" b="0" i="0" u="none" strike="noStrike" kern="0" cap="none" spc="0" normalizeH="0" baseline="0" noProof="0" smtClean="0">
                  <a:ln>
                    <a:noFill/>
                  </a:ln>
                  <a:solidFill>
                    <a:srgbClr val="000000"/>
                  </a:solidFill>
                  <a:effectLst/>
                  <a:uLnTx/>
                  <a:uFillTx/>
                  <a:latin typeface="Arial" charset="0"/>
                  <a:cs typeface="Arial" charset="0"/>
                </a:endParaRPr>
              </a:p>
            </p:txBody>
          </p:sp>
          <p:graphicFrame>
            <p:nvGraphicFramePr>
              <p:cNvPr id="50" name="Object 8"/>
              <p:cNvGraphicFramePr>
                <a:graphicFrameLocks noChangeAspect="1"/>
              </p:cNvGraphicFramePr>
              <p:nvPr>
                <p:extLst>
                  <p:ext uri="{D42A27DB-BD31-4B8C-83A1-F6EECF244321}">
                    <p14:modId xmlns:p14="http://schemas.microsoft.com/office/powerpoint/2010/main" val="194421135"/>
                  </p:ext>
                </p:extLst>
              </p:nvPr>
            </p:nvGraphicFramePr>
            <p:xfrm>
              <a:off x="4244975" y="4433888"/>
              <a:ext cx="2516188" cy="1720850"/>
            </p:xfrm>
            <a:graphic>
              <a:graphicData uri="http://schemas.openxmlformats.org/presentationml/2006/ole">
                <mc:AlternateContent xmlns:mc="http://schemas.openxmlformats.org/markup-compatibility/2006">
                  <mc:Choice xmlns:v="urn:schemas-microsoft-com:vml" Requires="v">
                    <p:oleObj spid="_x0000_s69056" name="Equation" r:id="rId7" imgW="3365280" imgH="2145960" progId="Equation.DSMT4">
                      <p:embed/>
                    </p:oleObj>
                  </mc:Choice>
                  <mc:Fallback>
                    <p:oleObj name="Equation" r:id="rId7" imgW="3365280" imgH="21459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4975" y="4433888"/>
                            <a:ext cx="2516188"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TextBox 50"/>
            <p:cNvSpPr txBox="1"/>
            <p:nvPr/>
          </p:nvSpPr>
          <p:spPr>
            <a:xfrm>
              <a:off x="6048804" y="1706093"/>
              <a:ext cx="2138363" cy="461665"/>
            </a:xfrm>
            <a:prstGeom prst="rect">
              <a:avLst/>
            </a:prstGeom>
            <a:noFill/>
          </p:spPr>
          <p:txBody>
            <a:bodyPr wrap="square" rtlCol="0">
              <a:spAutoFit/>
            </a:bodyPr>
            <a:lstStyle/>
            <a:p>
              <a:r>
                <a:rPr lang="en-US" sz="1200" b="1" dirty="0" smtClean="0">
                  <a:solidFill>
                    <a:srgbClr val="002060"/>
                  </a:solidFill>
                  <a:cs typeface="Times New Roman" panose="02020603050405020304" pitchFamily="18" charset="0"/>
                </a:rPr>
                <a:t>block-hierarchical matrix of transition rates</a:t>
              </a:r>
              <a:endParaRPr lang="ru-RU" sz="1200" b="1" dirty="0">
                <a:solidFill>
                  <a:srgbClr val="002060"/>
                </a:solidFill>
                <a:cs typeface="Times New Roman" panose="02020603050405020304" pitchFamily="18" charset="0"/>
              </a:endParaRPr>
            </a:p>
          </p:txBody>
        </p:sp>
      </p:grpSp>
      <p:sp>
        <p:nvSpPr>
          <p:cNvPr id="56" name="Выгнутая вверх стрелка 55"/>
          <p:cNvSpPr/>
          <p:nvPr/>
        </p:nvSpPr>
        <p:spPr>
          <a:xfrm>
            <a:off x="1587060" y="1576548"/>
            <a:ext cx="5917326" cy="735725"/>
          </a:xfrm>
          <a:prstGeom prst="curvedDownArrow">
            <a:avLst/>
          </a:prstGeom>
          <a:gradFill>
            <a:gsLst>
              <a:gs pos="53000">
                <a:srgbClr val="C00000"/>
              </a:gs>
              <a:gs pos="100000">
                <a:schemeClr val="accent1">
                  <a:lumMod val="45000"/>
                  <a:lumOff val="55000"/>
                </a:schemeClr>
              </a:gs>
              <a:gs pos="100000">
                <a:schemeClr val="accent1">
                  <a:lumMod val="30000"/>
                  <a:lumOff val="70000"/>
                </a:schemeClr>
              </a:gs>
            </a:gsLst>
            <a:lin ang="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8" name="TextBox 57"/>
          <p:cNvSpPr txBox="1"/>
          <p:nvPr/>
        </p:nvSpPr>
        <p:spPr>
          <a:xfrm>
            <a:off x="185465" y="4564963"/>
            <a:ext cx="1576552" cy="584775"/>
          </a:xfrm>
          <a:prstGeom prst="rect">
            <a:avLst/>
          </a:prstGeom>
          <a:noFill/>
        </p:spPr>
        <p:txBody>
          <a:bodyPr wrap="square" rtlCol="0">
            <a:spAutoFit/>
          </a:bodyPr>
          <a:lstStyle/>
          <a:p>
            <a:r>
              <a:rPr lang="en-US" sz="1600" b="1" i="1" dirty="0" smtClean="0">
                <a:solidFill>
                  <a:srgbClr val="C00000"/>
                </a:solidFill>
              </a:rPr>
              <a:t>p</a:t>
            </a:r>
            <a:r>
              <a:rPr lang="en-US" sz="1600" b="1" dirty="0" smtClean="0">
                <a:solidFill>
                  <a:srgbClr val="C00000"/>
                </a:solidFill>
              </a:rPr>
              <a:t>-</a:t>
            </a:r>
            <a:r>
              <a:rPr lang="en-US" sz="1600" b="1" dirty="0" err="1" smtClean="0">
                <a:solidFill>
                  <a:srgbClr val="C00000"/>
                </a:solidFill>
              </a:rPr>
              <a:t>adic</a:t>
            </a:r>
            <a:r>
              <a:rPr lang="en-US" sz="1600" b="1" dirty="0" smtClean="0">
                <a:solidFill>
                  <a:srgbClr val="C00000"/>
                </a:solidFill>
              </a:rPr>
              <a:t> master equation</a:t>
            </a:r>
            <a:endParaRPr lang="ru-RU" sz="1600" b="1" dirty="0">
              <a:solidFill>
                <a:srgbClr val="C00000"/>
              </a:solidFill>
            </a:endParaRPr>
          </a:p>
        </p:txBody>
      </p:sp>
      <p:sp>
        <p:nvSpPr>
          <p:cNvPr id="59"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ourier New" panose="02070309020205020404" pitchFamily="49" charset="0"/>
                <a:cs typeface="Courier New" panose="02070309020205020404" pitchFamily="49" charset="0"/>
              </a:rPr>
              <a:t>21/35</a:t>
            </a:r>
            <a:endParaRPr lang="ru-RU" sz="1200" dirty="0">
              <a:latin typeface="Courier New" panose="02070309020205020404" pitchFamily="49" charset="0"/>
              <a:cs typeface="Courier New" panose="02070309020205020404" pitchFamily="49" charset="0"/>
            </a:endParaRPr>
          </a:p>
        </p:txBody>
      </p:sp>
      <p:sp>
        <p:nvSpPr>
          <p:cNvPr id="3" name="Прямоугольник 2"/>
          <p:cNvSpPr/>
          <p:nvPr/>
        </p:nvSpPr>
        <p:spPr>
          <a:xfrm>
            <a:off x="5526263" y="1231517"/>
            <a:ext cx="3617737" cy="307777"/>
          </a:xfrm>
          <a:prstGeom prst="rect">
            <a:avLst/>
          </a:prstGeom>
        </p:spPr>
        <p:txBody>
          <a:bodyPr wrap="squar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Random </a:t>
            </a:r>
            <a:r>
              <a:rPr lang="en-US" sz="1400" b="1" dirty="0">
                <a:solidFill>
                  <a:srgbClr val="002060"/>
                </a:solidFill>
                <a:cs typeface="Calibri" panose="020F0502020204030204" pitchFamily="34" charset="0"/>
              </a:rPr>
              <a:t>walk in an ultrametric space</a:t>
            </a:r>
          </a:p>
        </p:txBody>
      </p:sp>
      <p:graphicFrame>
        <p:nvGraphicFramePr>
          <p:cNvPr id="31" name="Объект 30"/>
          <p:cNvGraphicFramePr>
            <a:graphicFrameLocks noChangeAspect="1"/>
          </p:cNvGraphicFramePr>
          <p:nvPr>
            <p:extLst>
              <p:ext uri="{D42A27DB-BD31-4B8C-83A1-F6EECF244321}">
                <p14:modId xmlns:p14="http://schemas.microsoft.com/office/powerpoint/2010/main" val="2681444298"/>
              </p:ext>
            </p:extLst>
          </p:nvPr>
        </p:nvGraphicFramePr>
        <p:xfrm>
          <a:off x="1276807" y="4982737"/>
          <a:ext cx="4397721" cy="736270"/>
        </p:xfrm>
        <a:graphic>
          <a:graphicData uri="http://schemas.openxmlformats.org/presentationml/2006/ole">
            <mc:AlternateContent xmlns:mc="http://schemas.openxmlformats.org/markup-compatibility/2006">
              <mc:Choice xmlns:v="urn:schemas-microsoft-com:vml" Requires="v">
                <p:oleObj spid="_x0000_s69057" name="Equation" r:id="rId9" imgW="2806560" imgH="469800" progId="Equation.DSMT4">
                  <p:embed/>
                </p:oleObj>
              </mc:Choice>
              <mc:Fallback>
                <p:oleObj name="Equation" r:id="rId9" imgW="2806560" imgH="469800" progId="Equation.DSMT4">
                  <p:embed/>
                  <p:pic>
                    <p:nvPicPr>
                      <p:cNvPr id="0" name=""/>
                      <p:cNvPicPr/>
                      <p:nvPr/>
                    </p:nvPicPr>
                    <p:blipFill>
                      <a:blip r:embed="rId10"/>
                      <a:stretch>
                        <a:fillRect/>
                      </a:stretch>
                    </p:blipFill>
                    <p:spPr>
                      <a:xfrm>
                        <a:off x="1276807" y="4982737"/>
                        <a:ext cx="4397721" cy="736270"/>
                      </a:xfrm>
                      <a:prstGeom prst="rect">
                        <a:avLst/>
                      </a:prstGeom>
                    </p:spPr>
                  </p:pic>
                </p:oleObj>
              </mc:Fallback>
            </mc:AlternateContent>
          </a:graphicData>
        </a:graphic>
      </p:graphicFrame>
      <p:sp>
        <p:nvSpPr>
          <p:cNvPr id="60" name="TextBox 59"/>
          <p:cNvSpPr txBox="1"/>
          <p:nvPr/>
        </p:nvSpPr>
        <p:spPr>
          <a:xfrm>
            <a:off x="5983606" y="5493982"/>
            <a:ext cx="2954654" cy="954107"/>
          </a:xfrm>
          <a:prstGeom prst="rect">
            <a:avLst/>
          </a:prstGeom>
          <a:noFill/>
        </p:spPr>
        <p:txBody>
          <a:bodyPr wrap="square" rtlCol="0">
            <a:spAutoFit/>
          </a:bodyPr>
          <a:lstStyle/>
          <a:p>
            <a:r>
              <a:rPr lang="en-US" sz="1400" b="1" dirty="0" smtClean="0">
                <a:solidFill>
                  <a:srgbClr val="7030A0"/>
                </a:solidFill>
                <a:latin typeface="Segoe Print" panose="02000600000000000000" pitchFamily="2" charset="0"/>
                <a:sym typeface="Symbol" panose="05050102010706020507" pitchFamily="18" charset="2"/>
              </a:rPr>
              <a:t>In </a:t>
            </a:r>
            <a:r>
              <a:rPr lang="en-US" sz="1400" b="1" dirty="0">
                <a:solidFill>
                  <a:srgbClr val="7030A0"/>
                </a:solidFill>
                <a:latin typeface="Segoe Print" panose="02000600000000000000" pitchFamily="2" charset="0"/>
                <a:sym typeface="Symbol" panose="05050102010706020507" pitchFamily="18" charset="2"/>
              </a:rPr>
              <a:t>fact, ultrametric random </a:t>
            </a:r>
            <a:r>
              <a:rPr lang="en-US" sz="1400" b="1" dirty="0" smtClean="0">
                <a:solidFill>
                  <a:srgbClr val="7030A0"/>
                </a:solidFill>
                <a:latin typeface="Segoe Print" panose="02000600000000000000" pitchFamily="2" charset="0"/>
                <a:sym typeface="Symbol" panose="05050102010706020507" pitchFamily="18" charset="2"/>
              </a:rPr>
              <a:t>walk is </a:t>
            </a:r>
            <a:r>
              <a:rPr lang="en-US" sz="1400" b="1" dirty="0">
                <a:solidFill>
                  <a:srgbClr val="7030A0"/>
                </a:solidFill>
                <a:latin typeface="Segoe Print" panose="02000600000000000000" pitchFamily="2" charset="0"/>
                <a:sym typeface="Symbol" panose="05050102010706020507" pitchFamily="18" charset="2"/>
              </a:rPr>
              <a:t>a family of </a:t>
            </a:r>
            <a:r>
              <a:rPr lang="en-US" sz="1400" b="1" dirty="0" smtClean="0">
                <a:solidFill>
                  <a:srgbClr val="7030A0"/>
                </a:solidFill>
                <a:latin typeface="Segoe Print" panose="02000600000000000000" pitchFamily="2" charset="0"/>
                <a:sym typeface="Symbol" panose="05050102010706020507" pitchFamily="18" charset="2"/>
              </a:rPr>
              <a:t>random processes specified </a:t>
            </a:r>
            <a:r>
              <a:rPr lang="en-US" sz="1400" b="1" dirty="0">
                <a:solidFill>
                  <a:srgbClr val="7030A0"/>
                </a:solidFill>
                <a:latin typeface="Segoe Print" panose="02000600000000000000" pitchFamily="2" charset="0"/>
                <a:sym typeface="Symbol" panose="05050102010706020507" pitchFamily="18" charset="2"/>
              </a:rPr>
              <a:t>by </a:t>
            </a:r>
            <a:r>
              <a:rPr lang="en-US" sz="1400" b="1" dirty="0" smtClean="0">
                <a:solidFill>
                  <a:srgbClr val="7030A0"/>
                </a:solidFill>
                <a:latin typeface="Segoe Print" panose="02000600000000000000" pitchFamily="2" charset="0"/>
                <a:sym typeface="Symbol" panose="05050102010706020507" pitchFamily="18" charset="2"/>
              </a:rPr>
              <a:t>different </a:t>
            </a:r>
            <a:r>
              <a:rPr lang="en-US" sz="1400" b="1" dirty="0" smtClean="0">
                <a:solidFill>
                  <a:srgbClr val="7030A0"/>
                </a:solidFill>
                <a:latin typeface="Segoe Print" panose="02000600000000000000" pitchFamily="2" charset="0"/>
                <a:sym typeface="Symbol" panose="05050102010706020507" pitchFamily="18" charset="2"/>
              </a:rPr>
              <a:t>functions </a:t>
            </a:r>
            <a:r>
              <a:rPr lang="en-US" sz="1400" b="1" i="1" dirty="0">
                <a:solidFill>
                  <a:srgbClr val="7030A0"/>
                </a:solidFill>
                <a:latin typeface="Segoe Print" panose="02000600000000000000" pitchFamily="2" charset="0"/>
                <a:sym typeface="Symbol" panose="05050102010706020507" pitchFamily="18" charset="2"/>
              </a:rPr>
              <a:t>(</a:t>
            </a:r>
            <a:r>
              <a:rPr lang="en-US" sz="1400" b="1" dirty="0">
                <a:solidFill>
                  <a:srgbClr val="7030A0"/>
                </a:solidFill>
                <a:latin typeface="Segoe Print" panose="02000600000000000000" pitchFamily="2" charset="0"/>
                <a:sym typeface="Symbol" panose="05050102010706020507" pitchFamily="18" charset="2"/>
              </a:rPr>
              <a:t>|</a:t>
            </a:r>
            <a:r>
              <a:rPr lang="en-US" sz="1400" b="1" i="1" dirty="0" err="1">
                <a:solidFill>
                  <a:srgbClr val="7030A0"/>
                </a:solidFill>
                <a:latin typeface="Segoe Print" panose="02000600000000000000" pitchFamily="2" charset="0"/>
                <a:sym typeface="Symbol" panose="05050102010706020507" pitchFamily="18" charset="2"/>
              </a:rPr>
              <a:t>x-y</a:t>
            </a:r>
            <a:r>
              <a:rPr lang="en-US" sz="1400" b="1" dirty="0" err="1">
                <a:solidFill>
                  <a:srgbClr val="7030A0"/>
                </a:solidFill>
                <a:latin typeface="Segoe Print" panose="02000600000000000000" pitchFamily="2" charset="0"/>
                <a:sym typeface="Symbol" panose="05050102010706020507" pitchFamily="18" charset="2"/>
              </a:rPr>
              <a:t>|</a:t>
            </a:r>
            <a:r>
              <a:rPr lang="en-US" sz="1400" b="1" i="1" baseline="-25000" dirty="0" err="1">
                <a:solidFill>
                  <a:srgbClr val="7030A0"/>
                </a:solidFill>
                <a:latin typeface="Segoe Print" panose="02000600000000000000" pitchFamily="2" charset="0"/>
                <a:sym typeface="Symbol" panose="05050102010706020507" pitchFamily="18" charset="2"/>
              </a:rPr>
              <a:t>p</a:t>
            </a:r>
            <a:r>
              <a:rPr lang="en-US" sz="1400" b="1" i="1" dirty="0" smtClean="0">
                <a:solidFill>
                  <a:srgbClr val="7030A0"/>
                </a:solidFill>
                <a:latin typeface="Segoe Print" panose="02000600000000000000" pitchFamily="2" charset="0"/>
                <a:sym typeface="Symbol" panose="05050102010706020507" pitchFamily="18" charset="2"/>
              </a:rPr>
              <a:t>).</a:t>
            </a:r>
            <a:endParaRPr lang="ru-RU" sz="1400" b="1" i="1" dirty="0">
              <a:solidFill>
                <a:srgbClr val="7030A0"/>
              </a:solidFill>
              <a:latin typeface="Segoe Print" panose="02000600000000000000" pitchFamily="2" charset="0"/>
            </a:endParaRPr>
          </a:p>
        </p:txBody>
      </p:sp>
    </p:spTree>
    <p:extLst>
      <p:ext uri="{BB962C8B-B14F-4D97-AF65-F5344CB8AC3E}">
        <p14:creationId xmlns:p14="http://schemas.microsoft.com/office/powerpoint/2010/main" val="8600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27778E-6 -9.25926E-6 C -0.00383 -0.00764 -0.00435 -0.02014 0.00069 -0.02686 C 0.00294 -0.02987 0.00225 -0.02778 0.00485 -0.02964 C 0.00624 -0.03079 0.00902 -0.03334 0.00902 -0.03334 C 0.00972 -0.03612 0.01319 -0.03982 0.01527 -0.04167 C 0.03402 -0.04028 0.02378 -0.04329 0.03194 -0.03241 C 0.03419 -0.02315 0.03524 -0.02107 0.04305 -0.01852 C 0.04583 -0.01297 0.04704 -0.01065 0.0486 -0.00464 C 0.04895 -0.00348 0.05034 -0.00371 0.05069 -0.00278 C 0.05086 -0.00232 0.04982 -0.00278 0.0493 -0.00278 C 0.04843 -0.01019 0.04808 -0.01876 0.04722 -0.02593 C 0.04687 -0.02917 0.0427 -0.03102 0.04166 -0.03241 C 0.03541 -0.04075 0.03072 -0.04329 0.02222 -0.04445 C 0.01371 -0.04376 0.01197 -0.04376 0.00555 -0.04167 C 0.00069 -0.03751 0.0019 -0.04005 0.00069 -0.03519 C 0.00034 -0.02732 0.00225 -0.01528 -0.00348 -0.01019 C -0.00261 -0.00047 -0.00469 -0.003 -5.27778E-6 -9.25926E-6 Z " pathEditMode="relative" ptsTypes="fffffffffffffffff">
                                      <p:cBhvr>
                                        <p:cTn id="6" dur="2000" fill="hold"/>
                                        <p:tgtEl>
                                          <p:spTgt spid="2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1" nodeType="afterEffect">
                                  <p:stCondLst>
                                    <p:cond delay="0"/>
                                  </p:stCondLst>
                                  <p:childTnLst>
                                    <p:animMotion origin="layout" path="M -6.38889E-6 -1.48148E-6 C -0.00122 -0.01436 -0.00435 -0.03079 0.00763 -0.03611 C 0.01475 -0.03588 0.02204 -0.03588 0.02916 -0.03519 C 0.03055 -0.03496 0.03333 -0.03334 0.03333 -0.03334 C 0.03697 -0.02593 0.03871 -0.02084 0.04583 -0.0176 C 0.04861 -0.01227 0.04913 -0.0088 0.05069 -0.00278 C 0.04808 -0.00162 0.04791 -0.00232 0.04999 -0.00093 C 0.04791 -0.00371 0.0467 -0.00556 0.04583 -0.00926 C 0.04618 -0.02732 0.04687 -0.06019 0.04791 -0.07871 C 0.04808 -0.08079 0.05034 -0.08241 0.05138 -0.08334 C 0.05312 -0.09028 0.05052 -0.08195 0.05416 -0.08797 C 0.05642 -0.0919 0.05624 -0.09537 0.06041 -0.09723 C 0.06475 -0.10301 0.07118 -0.10672 0.07708 -0.10926 C 0.08107 -0.1088 0.08611 -0.11111 0.08888 -0.10741 C 0.0894 -0.10672 0.08906 -0.10533 0.08958 -0.10463 C 0.09166 -0.10139 0.09687 -0.10139 0.0993 -0.10093 C 0.10329 -0.09908 0.10677 -0.09537 0.11041 -0.0926 C 0.1118 -0.09144 0.11458 -0.08889 0.11458 -0.08889 C 0.11683 -0.08426 0.11805 -0.08172 0.12152 -0.07871 C 0.12291 -0.07593 0.12708 -0.07223 0.12708 -0.07223 C 0.12812 -0.07014 0.12951 -0.06875 0.13055 -0.06667 C 0.13211 -0.06343 0.13194 -0.06158 0.13472 -0.05926 C 0.13558 -0.05602 0.13576 -0.05255 0.13749 -0.05 C 0.13906 -0.04769 0.14236 -0.04352 0.14236 -0.04352 C 0.14409 -0.03658 0.14756 -0.03125 0.14999 -0.025 C 0.15277 -0.01783 0.15468 -0.01042 0.15902 -0.00463 C 0.15885 -0.00371 0.15833 -0.00186 0.15833 -0.00186 C 0.15572 -0.00695 0.15833 -0.00301 0.15486 -0.00556 C 0.15347 -0.00672 0.15069 -0.00926 0.15069 -0.00926 C 0.14635 -0.01783 0.14479 -0.02801 0.14097 -0.03704 C 0.1401 -0.03889 0.13906 -0.04074 0.13819 -0.0426 C 0.13784 -0.04352 0.13802 -0.04491 0.13749 -0.04537 C 0.13628 -0.04653 0.13472 -0.04653 0.13333 -0.04723 C 0.13263 -0.04746 0.13124 -0.04815 0.13124 -0.04815 C 0.12569 -0.04769 0.11961 -0.04954 0.11458 -0.0463 C 0.10798 -0.0419 0.11909 -0.04746 0.10833 -0.0426 C 0.10763 -0.04236 0.10624 -0.04167 0.10624 -0.04167 C 0.10208 -0.03334 0.10364 -0.03843 0.10277 -0.02593 C 0.10208 -0.00255 0.10208 0.00486 0.10208 -0.00371 C 0.09965 -0.01343 0.10104 -0.00695 0.10208 -0.02871 C 0.1026 -0.04005 0.10798 -0.04005 0.11527 -0.04167 C 0.12413 -0.04954 0.1177 -0.04537 0.13611 -0.04445 C 0.14027 -0.0426 0.1401 -0.03681 0.14236 -0.03241 C 0.14374 -0.0294 0.14722 -0.02408 0.14722 -0.02408 C 0.14826 -0.01829 0.14965 -0.01366 0.15347 -0.01019 C 0.15433 -0.00857 0.15468 -0.00625 0.15555 -0.00463 C 0.15607 -0.00348 0.15763 -0.00186 0.15763 -0.00186 C 0.15711 -0.00278 0.15677 -0.00394 0.15624 -0.00463 C 0.15572 -0.00533 0.15468 -0.00556 0.15416 -0.00648 C 0.14982 -0.01366 0.14947 -0.02686 0.14583 -0.03426 C 0.14079 -0.04422 0.13697 -0.0551 0.12916 -0.06204 C 0.12795 -0.06667 0.12013 -0.07616 0.11666 -0.07778 C 0.11475 -0.08148 0.11249 -0.08542 0.10972 -0.08797 C 0.10572 -0.10371 0.09166 -0.11111 0.08055 -0.11482 C 0.06666 -0.11436 0.05989 -0.11482 0.04861 -0.11204 C 0.04548 -0.11135 0.04166 -0.11111 0.03888 -0.10926 C 0.0368 -0.10787 0.03263 -0.10556 0.03263 -0.10556 C 0.0309 -0.10209 0.02829 -0.09861 0.02569 -0.0963 C 0.02326 -0.09144 0.02239 -0.08635 0.01944 -0.08241 C 0.0184 -0.07824 0.01579 -0.07454 0.01319 -0.07223 C 0.01058 -0.0669 0.00572 -0.06181 0.00416 -0.05556 C 0.00329 -0.05186 0.00277 -0.04815 0.00208 -0.04445 C 0.0019 -0.04074 0.0019 -0.03704 0.00138 -0.03334 C 0.00121 -0.03218 0.00034 -0.03148 -6.38889E-6 -0.03056 C -0.00053 -0.02871 -0.00139 -0.025 -0.00139 -0.025 C -0.00053 -0.00996 -0.00018 -0.0176 -0.00139 -0.00834 C -0.00157 -0.00648 -0.00174 -0.00463 -0.00209 -0.00278 C -0.00226 -0.00186 -0.0033 -0.0007 -0.00278 -1.48148E-6 C -0.00209 0.00092 -0.00087 -1.48148E-6 -6.38889E-6 -1.48148E-6 Z " pathEditMode="relative" ptsTypes="fffffffffffffffffffffffffffffffffffffffffffffffffffffffffffffffffffff">
                                      <p:cBhvr>
                                        <p:cTn id="9" dur="3000" fill="hold"/>
                                        <p:tgtEl>
                                          <p:spTgt spid="27"/>
                                        </p:tgtEl>
                                        <p:attrNameLst>
                                          <p:attrName>ppt_x</p:attrName>
                                          <p:attrName>ppt_y</p:attrName>
                                        </p:attrNameLst>
                                      </p:cBhvr>
                                    </p:animMotion>
                                  </p:childTnLst>
                                </p:cTn>
                              </p:par>
                            </p:childTnLst>
                          </p:cTn>
                        </p:par>
                        <p:par>
                          <p:cTn id="10" fill="hold">
                            <p:stCondLst>
                              <p:cond delay="5000"/>
                            </p:stCondLst>
                            <p:childTnLst>
                              <p:par>
                                <p:cTn id="11" presetID="0" presetClass="path" presetSubtype="0" accel="50000" decel="50000" fill="hold" grpId="2" nodeType="afterEffect">
                                  <p:stCondLst>
                                    <p:cond delay="0"/>
                                  </p:stCondLst>
                                  <p:childTnLst>
                                    <p:animMotion origin="layout" path="M -6.38889E-6 -1.48148E-6 C 0.00018 -0.00741 -0.00035 -0.02523 0.00208 -0.03519 C 0.00312 -0.03912 0.00486 -0.03866 0.00763 -0.03982 C 0.00833 -0.04005 0.00972 -0.04074 0.00972 -0.04074 C 0.01805 -0.04051 0.02881 -0.04676 0.03472 -0.03889 C 0.03732 -0.03542 0.03767 -0.03125 0.03958 -0.02778 C 0.04131 -0.02454 0.04652 -0.02037 0.04652 -0.02037 C 0.04895 -0.01551 0.04878 -0.01019 0.04999 -0.00463 C 0.05138 0.00139 0.05243 -0.00047 0.05069 0.00185 C 0.0427 -0.00533 0.04322 -0.02269 0.03541 -0.02963 C 0.03454 -0.03334 0.03298 -0.03311 0.03055 -0.03519 C 0.02933 -0.03773 0.02743 -0.04167 0.02569 -0.04352 C 0.02447 -0.04491 0.02274 -0.04514 0.02152 -0.0463 C 0.0019 -0.04514 0.00868 -0.04908 -6.38889E-6 -0.03519 C -0.00035 -0.03473 -0.00348 -0.03079 -0.00348 -0.02963 C -0.00278 -0.01968 -0.00122 -0.00996 -6.38889E-6 -1.48148E-6 Z " pathEditMode="relative" ptsTypes="ffffffffffffffff">
                                      <p:cBhvr>
                                        <p:cTn id="12" dur="2000" fill="hold"/>
                                        <p:tgtEl>
                                          <p:spTgt spid="27"/>
                                        </p:tgtEl>
                                        <p:attrNameLst>
                                          <p:attrName>ppt_x</p:attrName>
                                          <p:attrName>ppt_y</p:attrName>
                                        </p:attrNameLst>
                                      </p:cBhvr>
                                    </p:animMotion>
                                  </p:childTnLst>
                                </p:cTn>
                              </p:par>
                            </p:childTnLst>
                          </p:cTn>
                        </p:par>
                        <p:par>
                          <p:cTn id="13" fill="hold">
                            <p:stCondLst>
                              <p:cond delay="7000"/>
                            </p:stCondLst>
                            <p:childTnLst>
                              <p:par>
                                <p:cTn id="14" presetID="0" presetClass="path" presetSubtype="0" accel="50000" decel="50000" fill="hold" grpId="3" nodeType="afterEffect">
                                  <p:stCondLst>
                                    <p:cond delay="0"/>
                                  </p:stCondLst>
                                  <p:childTnLst>
                                    <p:animMotion origin="layout" path="M -8.33333E-7 -1.85185E-6 C 0.00139 -0.00556 0.00364 -0.01111 0.00625 -0.01574 C 0.0066 -0.02292 0.00469 -0.03102 0.00764 -0.03704 C 0.00903 -0.04005 0.01111 -0.04236 0.0125 -0.04537 C 0.01337 -0.04723 0.01528 -0.05093 0.01528 -0.05093 C 0.01667 -0.0581 0.02101 -0.06598 0.025 -0.0713 C 0.02587 -0.075 0.02708 -0.07685 0.02917 -0.07963 C 0.03038 -0.08449 0.0316 -0.08982 0.03472 -0.0926 C 0.03646 -0.09584 0.03871 -0.10093 0.04097 -0.10371 C 0.04219 -0.1051 0.04514 -0.10741 0.04514 -0.10741 C 0.04687 -0.11435 0.05017 -0.11922 0.05347 -0.125 C 0.05486 -0.13264 0.06024 -0.13588 0.06458 -0.14074 C 0.06719 -0.14375 0.06771 -0.14607 0.07083 -0.14815 C 0.07205 -0.15162 0.07205 -0.15232 0.0743 -0.15463 C 0.07569 -0.15602 0.07847 -0.15834 0.07847 -0.15834 C 0.08073 -0.16297 0.08542 -0.16922 0.08889 -0.17223 C 0.0901 -0.17732 0.08958 -0.17986 0.09305 -0.18148 C 0.0941 -0.18588 0.09583 -0.18542 0.09861 -0.18797 C 0.10347 -0.1926 0.11024 -0.19514 0.11458 -0.20093 C 0.11927 -0.20718 0.11684 -0.20556 0.12083 -0.20741 C 0.12205 -0.21204 0.12361 -0.21227 0.12639 -0.21482 C 0.12951 -0.21783 0.13003 -0.2213 0.13403 -0.22315 C 0.13698 -0.22709 0.1401 -0.22732 0.14375 -0.22963 C 0.1467 -0.23148 0.14913 -0.23426 0.15208 -0.23611 C 0.15434 -0.2375 0.15903 -0.23982 0.15903 -0.23982 C 0.17743 -0.23912 0.19583 -0.23935 0.21389 -0.23334 C 0.21892 -0.22894 0.22118 -0.22037 0.22639 -0.21574 C 0.22726 -0.21204 0.22882 -0.21042 0.23125 -0.20834 C 0.23264 -0.20556 0.23333 -0.20278 0.23472 -0.2 C 0.23576 -0.19352 0.23906 -0.18935 0.24097 -0.18334 C 0.24236 -0.17894 0.24444 -0.17477 0.24583 -0.17037 C 0.24757 -0.16528 0.24844 -0.16019 0.25069 -0.15556 C 0.25156 -0.15047 0.2533 -0.14468 0.25486 -0.13982 C 0.25608 -0.13611 0.25851 -0.13449 0.25972 -0.13056 C 0.2618 -0.12385 0.26233 -0.1169 0.26389 -0.11019 C 0.2658 -0.10139 0.2684 -0.09329 0.26944 -0.08426 C 0.26875 -0.07801 0.2691 -0.07385 0.27014 -0.0676 C 0.27049 -0.06574 0.27153 -0.06204 0.27153 -0.06204 C 0.27135 -0.04746 0.27135 -0.0331 0.27083 -0.01852 C 0.27083 -0.01598 0.26597 -0.01389 0.26597 -0.01389 C 0.2658 -0.00903 0.26562 -0.00394 0.26528 0.00092 C 0.26493 0.00671 0.26597 0.00648 0.26389 0.00648 C 0.26267 0.00162 0.2592 -0.00949 0.25625 -0.01204 C 0.25486 -0.01482 0.25347 -0.0176 0.25208 -0.02037 C 0.25121 -0.02223 0.24792 -0.02408 0.24792 -0.02408 C 0.24583 -0.02824 0.23871 -0.03125 0.23542 -0.03426 C 0.2342 -0.03542 0.23264 -0.03542 0.23125 -0.03611 C 0.23055 -0.03635 0.22917 -0.03704 0.22917 -0.03704 C 0.22587 -0.03565 0.22274 -0.03449 0.21944 -0.03334 C 0.21805 -0.03287 0.21528 -0.03148 0.21528 -0.03148 C 0.21441 -0.02778 0.21337 -0.02408 0.2125 -0.02037 C 0.21198 -0.01852 0.21111 -0.01482 0.21111 -0.01482 C 0.21094 -0.00949 0.21042 0.00092 0.21042 0.00092 C 0.21076 -0.00949 0.20851 -0.01991 0.21528 -0.02593 C 0.21719 -0.02963 0.22031 -0.03125 0.22361 -0.03241 C 0.23455 -0.03195 0.24097 -0.03542 0.24861 -0.02871 C 0.25069 -0.02477 0.25087 -0.02107 0.25347 -0.0176 C 0.25486 -0.01204 0.25243 -0.01158 0.25694 -0.00648 C 0.25868 -0.00463 0.26319 -0.00278 0.26319 -0.00278 C 0.26493 0.00046 0.26424 -0.00093 0.26528 0.00185 C 0.26302 -0.00255 0.26424 0.00023 0.2625 -0.00648 C 0.26233 -0.00741 0.2618 -0.00926 0.2618 -0.00926 C 0.26215 -0.02755 0.25885 -0.06111 0.26805 -0.07963 C 0.26875 -0.08496 0.26927 -0.08635 0.27083 -0.09074 C 0.27135 -0.0926 0.27101 -0.09514 0.27222 -0.0963 C 0.27743 -0.10093 0.28281 -0.10556 0.28889 -0.10834 C 0.29028 -0.10764 0.29167 -0.10718 0.29305 -0.10648 C 0.29375 -0.10625 0.29514 -0.10556 0.29514 -0.10556 C 0.2967 -0.10417 0.29861 -0.10348 0.3 -0.10185 C 0.30226 -0.09954 0.30069 -0.09815 0.30278 -0.09537 C 0.30399 -0.09375 0.30694 -0.09167 0.30694 -0.09167 C 0.30903 -0.0875 0.31059 -0.0838 0.3125 -0.07963 C 0.31337 -0.07778 0.31528 -0.07408 0.31528 -0.07408 C 0.31493 -0.06389 0.31215 -0.04584 0.31667 -0.03704 C 0.31719 -0.03195 0.31753 -0.02778 0.31875 -0.02315 C 0.31823 -0.01621 0.31788 -0.00949 0.31667 -0.00278 C 0.3158 0.00301 0.31701 0.00416 0.31528 0.00185 C 0.31545 0.00092 0.3158 -1.85185E-6 0.31597 -0.00093 C 0.31632 -0.00463 0.31614 -0.00834 0.31667 -0.01204 L 0.31805 -0.01482 C 0.31805 -0.01482 0.32014 -0.02315 0.32014 -0.02315 C 0.32552 -0.02662 0.32951 -0.03264 0.33542 -0.03519 C 0.34236 -0.03426 0.34653 -0.03264 0.35208 -0.02778 C 0.35399 -0.02593 0.35694 -0.02593 0.35903 -0.02408 C 0.36354 -0.01505 0.35677 -0.02917 0.36111 -0.01667 C 0.3618 -0.01459 0.36302 -0.01297 0.36389 -0.01111 C 0.36441 -0.01019 0.36528 -0.00834 0.36528 -0.00834 C 0.36562 -0.00648 0.36719 -0.00162 0.36597 -1.85185E-6 C 0.36319 -0.00556 0.35868 -0.00996 0.35694 -0.01667 C 0.35625 -0.01922 0.35295 -0.02662 0.35139 -0.02778 C 0.35017 -0.02871 0.34861 -0.02824 0.34722 -0.02871 C 0.34583 -0.02917 0.34305 -0.03056 0.34305 -0.03056 C 0.33906 -0.0301 0.33246 -0.02986 0.32847 -0.02685 C 0.32708 -0.0257 0.32569 -0.02431 0.3243 -0.02315 C 0.32361 -0.02246 0.32222 -0.0213 0.32222 -0.0213 C 0.32153 -0.01852 0.32083 -0.01574 0.32014 -0.01297 C 0.31996 -0.01204 0.31944 -0.01019 0.31944 -0.01019 C 0.31858 0.00231 0.31979 -0.00232 0.31528 0.0037 C 0.31545 -0.00209 0.31562 -0.0081 0.31597 -0.01389 C 0.31684 -0.02871 0.32257 -0.03148 0.33264 -0.03426 C 0.33663 -0.03403 0.34062 -0.03449 0.34444 -0.03334 C 0.34583 -0.03287 0.3467 -0.03079 0.34792 -0.02963 C 0.34896 -0.02871 0.35278 -0.02801 0.35347 -0.02778 C 0.35469 -0.02616 0.35642 -0.025 0.35764 -0.02315 C 0.36163 -0.01667 0.3625 -0.00486 0.36805 -1.85185E-6 C 0.36892 0.00347 0.3691 0.0037 0.36805 0.00092 C 0.36753 -1.85185E-6 0.36719 -0.00116 0.36667 -0.00185 C 0.36614 -0.00255 0.3651 -0.00278 0.36458 -0.00371 C 0.36354 -0.00556 0.36337 -0.0081 0.3625 -0.01019 C 0.35972 -0.01667 0.35729 -0.02315 0.35278 -0.02778 C 0.35104 -0.03496 0.34045 -0.05116 0.33542 -0.05556 C 0.3316 -0.0632 0.32465 -0.07014 0.31875 -0.075 C 0.3125 -0.08033 0.30642 -0.08681 0.3 -0.09167 C 0.2993 -0.09213 0.29861 -0.09213 0.29792 -0.0926 C 0.29705 -0.09306 0.29601 -0.09375 0.29514 -0.09445 C 0.29288 -0.0963 0.29114 -0.09931 0.28889 -0.10093 C 0.28767 -0.10185 0.28594 -0.10162 0.28472 -0.10278 C 0.28403 -0.10348 0.28333 -0.10394 0.28264 -0.10463 C 0.27101 -0.10348 0.26736 -0.1007 0.25764 -0.0963 C 0.25469 -0.09236 0.25069 -0.0919 0.24722 -0.08889 C 0.24549 -0.08449 0.24288 -0.07986 0.23958 -0.07778 C 0.23715 -0.07292 0.23489 -0.06806 0.23125 -0.06482 C 0.22969 -0.06158 0.22917 -0.05926 0.22708 -0.05648 C 0.22587 -0.05162 0.22674 -0.05463 0.22361 -0.04815 C 0.22309 -0.04723 0.22222 -0.04537 0.22222 -0.04537 C 0.22118 -0.03797 0.21858 -0.0294 0.21458 -0.02408 C 0.21354 -0.01968 0.2092 -0.01667 0.20903 -0.01111 C 0.20885 -0.00648 0.20903 -0.00185 0.20903 0.00277 C 0.2 -0.01528 0.21059 -0.03982 0.20555 -0.06019 C 0.20486 -0.08033 0.20295 -0.1 0.20555 -0.12037 C 0.20503 -0.14306 0.20538 -0.1426 0.20347 -0.15741 C 0.2033 -0.1669 0.2059 -0.19005 0.2 -0.20185 C 0.19705 -0.21806 0.18854 -0.23102 0.17986 -0.2426 C 0.17882 -0.24676 0.17552 -0.24676 0.17292 -0.24908 C 0.16858 -0.24792 0.16441 -0.24815 0.15972 -0.24723 C 0.15295 -0.24121 0.15764 -0.24422 0.14722 -0.2426 C 0.1434 -0.24213 0.13993 -0.24005 0.13611 -0.23889 C 0.13299 -0.23611 0.13125 -0.23148 0.12847 -0.22778 C 0.12691 -0.22153 0.12899 -0.22824 0.12569 -0.22315 C 0.12361 -0.21991 0.12187 -0.21551 0.12014 -0.21204 C 0.11875 -0.20903 0.11389 -0.20556 0.11389 -0.20556 C 0.11285 -0.20162 0.10781 -0.19468 0.10555 -0.19167 C 0.10451 -0.18588 0.10156 -0.18658 0.1 -0.18056 C 0.09826 -0.17361 0.09427 -0.16621 0.08958 -0.16204 C 0.08785 -0.15857 0.08663 -0.15834 0.08403 -0.15648 C 0.08264 -0.15533 0.07986 -0.15278 0.07986 -0.15278 C 0.07812 -0.14931 0.07621 -0.14491 0.07361 -0.1426 C 0.07153 -0.13403 0.05781 -0.12269 0.05208 -0.1176 C 0.05017 -0.11389 0.04792 -0.10996 0.04514 -0.10741 C 0.04444 -0.10463 0.04271 -0.10116 0.04097 -0.09908 C 0.03976 -0.09769 0.0368 -0.09537 0.0368 -0.09537 C 0.03628 -0.09445 0.03611 -0.09329 0.03542 -0.0926 C 0.03489 -0.0919 0.03385 -0.09236 0.03333 -0.09167 C 0.02969 -0.08681 0.02847 -0.07963 0.02569 -0.07408 C 0.025 -0.07014 0.02448 -0.06505 0.02222 -0.06204 C 0.0191 -0.05787 0.02083 -0.06273 0.01805 -0.05741 C 0.01614 -0.05394 0.01545 -0.04908 0.01389 -0.04537 C 0.01389 -0.04537 0.01042 -0.03843 0.00972 -0.03704 C 0.00885 -0.03519 0.00694 -0.03148 0.00694 -0.03148 C 0.00573 -0.025 0.00434 -0.01852 0.00278 -0.01204 L -8.33333E-7 -0.00648 C -8.33333E-7 -0.00648 -0.00208 0.00185 -0.00208 0.00185 C -0.00243 0.00301 -0.0007 0.00069 -8.33333E-7 -1.85185E-6 Z " pathEditMode="relative" ptsTypes="ffffffffffffffffffffffffffffffffffffffffffffffffffffffffffffffffffffffffffffffFffffffffffffffffffffffffffffffffffffffffffffffffffffffffffffffffffffffffffffffffFfff">
                                      <p:cBhvr>
                                        <p:cTn id="15" dur="5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7"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12648" y="398929"/>
            <a:ext cx="4632014" cy="601717"/>
          </a:xfrm>
        </p:spPr>
        <p:txBody>
          <a:bodyPr/>
          <a:lstStyle/>
          <a:p>
            <a:r>
              <a:rPr lang="en-US" sz="2000" b="1" dirty="0" smtClean="0"/>
              <a:t>Cauchy problem and survival probability</a:t>
            </a:r>
            <a:endParaRPr lang="ru-RU" sz="2000" b="1"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2137831204"/>
              </p:ext>
            </p:extLst>
          </p:nvPr>
        </p:nvGraphicFramePr>
        <p:xfrm>
          <a:off x="4514850" y="3338513"/>
          <a:ext cx="114300" cy="177800"/>
        </p:xfrm>
        <a:graphic>
          <a:graphicData uri="http://schemas.openxmlformats.org/presentationml/2006/ole">
            <mc:AlternateContent xmlns:mc="http://schemas.openxmlformats.org/markup-compatibility/2006">
              <mc:Choice xmlns:v="urn:schemas-microsoft-com:vml" Requires="v">
                <p:oleObj spid="_x0000_s70983"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514850" y="3338513"/>
                        <a:ext cx="114300" cy="1778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1117903399"/>
              </p:ext>
            </p:extLst>
          </p:nvPr>
        </p:nvGraphicFramePr>
        <p:xfrm>
          <a:off x="260350" y="1924050"/>
          <a:ext cx="4610100" cy="3625850"/>
        </p:xfrm>
        <a:graphic>
          <a:graphicData uri="http://schemas.openxmlformats.org/presentationml/2006/ole">
            <mc:AlternateContent xmlns:mc="http://schemas.openxmlformats.org/markup-compatibility/2006">
              <mc:Choice xmlns:v="urn:schemas-microsoft-com:vml" Requires="v">
                <p:oleObj spid="_x0000_s70984" name="Equation" r:id="rId5" imgW="4000320" imgH="3149280" progId="Equation.DSMT4">
                  <p:embed/>
                </p:oleObj>
              </mc:Choice>
              <mc:Fallback>
                <p:oleObj name="Equation" r:id="rId5" imgW="4000320" imgH="3149280" progId="Equation.DSMT4">
                  <p:embed/>
                  <p:pic>
                    <p:nvPicPr>
                      <p:cNvPr id="0" name=""/>
                      <p:cNvPicPr/>
                      <p:nvPr/>
                    </p:nvPicPr>
                    <p:blipFill>
                      <a:blip r:embed="rId6"/>
                      <a:stretch>
                        <a:fillRect/>
                      </a:stretch>
                    </p:blipFill>
                    <p:spPr>
                      <a:xfrm>
                        <a:off x="260350" y="1924050"/>
                        <a:ext cx="4610100" cy="3625850"/>
                      </a:xfrm>
                      <a:prstGeom prst="rect">
                        <a:avLst/>
                      </a:prstGeom>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284474810"/>
              </p:ext>
            </p:extLst>
          </p:nvPr>
        </p:nvGraphicFramePr>
        <p:xfrm>
          <a:off x="5181601" y="2524860"/>
          <a:ext cx="3648786" cy="2488573"/>
        </p:xfrm>
        <a:graphic>
          <a:graphicData uri="http://schemas.openxmlformats.org/presentationml/2006/ole">
            <mc:AlternateContent xmlns:mc="http://schemas.openxmlformats.org/markup-compatibility/2006">
              <mc:Choice xmlns:v="urn:schemas-microsoft-com:vml" Requires="v">
                <p:oleObj spid="_x0000_s70985" name="Equation" r:id="rId7" imgW="2755800" imgH="1879560" progId="Equation.DSMT4">
                  <p:embed/>
                </p:oleObj>
              </mc:Choice>
              <mc:Fallback>
                <p:oleObj name="Equation" r:id="rId7" imgW="2755800" imgH="1879560" progId="Equation.DSMT4">
                  <p:embed/>
                  <p:pic>
                    <p:nvPicPr>
                      <p:cNvPr id="0" name=""/>
                      <p:cNvPicPr/>
                      <p:nvPr/>
                    </p:nvPicPr>
                    <p:blipFill>
                      <a:blip r:embed="rId8"/>
                      <a:stretch>
                        <a:fillRect/>
                      </a:stretch>
                    </p:blipFill>
                    <p:spPr>
                      <a:xfrm>
                        <a:off x="5181601" y="2524860"/>
                        <a:ext cx="3648786" cy="2488573"/>
                      </a:xfrm>
                      <a:prstGeom prst="rect">
                        <a:avLst/>
                      </a:prstGeom>
                    </p:spPr>
                  </p:pic>
                </p:oleObj>
              </mc:Fallback>
            </mc:AlternateContent>
          </a:graphicData>
        </a:graphic>
      </p:graphicFrame>
      <p:sp>
        <p:nvSpPr>
          <p:cNvPr id="11"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ourier New" panose="02070309020205020404" pitchFamily="49" charset="0"/>
                <a:cs typeface="Courier New" panose="02070309020205020404" pitchFamily="49" charset="0"/>
              </a:rPr>
              <a:t>22/35</a:t>
            </a:r>
            <a:endParaRPr lang="ru-RU" sz="1200" dirty="0">
              <a:latin typeface="Courier New" panose="02070309020205020404" pitchFamily="49" charset="0"/>
              <a:cs typeface="Courier New" panose="02070309020205020404" pitchFamily="49" charset="0"/>
            </a:endParaRPr>
          </a:p>
        </p:txBody>
      </p:sp>
      <p:sp>
        <p:nvSpPr>
          <p:cNvPr id="8" name="Прямоугольник 7"/>
          <p:cNvSpPr/>
          <p:nvPr/>
        </p:nvSpPr>
        <p:spPr>
          <a:xfrm>
            <a:off x="5526263" y="1231517"/>
            <a:ext cx="3617737" cy="307777"/>
          </a:xfrm>
          <a:prstGeom prst="rect">
            <a:avLst/>
          </a:prstGeom>
        </p:spPr>
        <p:txBody>
          <a:bodyPr wrap="squar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Random </a:t>
            </a:r>
            <a:r>
              <a:rPr lang="en-US" sz="1400" b="1" dirty="0">
                <a:solidFill>
                  <a:srgbClr val="002060"/>
                </a:solidFill>
                <a:cs typeface="Calibri" panose="020F0502020204030204" pitchFamily="34" charset="0"/>
              </a:rPr>
              <a:t>walk in an ultrametric space</a:t>
            </a:r>
          </a:p>
        </p:txBody>
      </p:sp>
      <p:cxnSp>
        <p:nvCxnSpPr>
          <p:cNvPr id="3" name="Прямая со стрелкой 2"/>
          <p:cNvCxnSpPr/>
          <p:nvPr/>
        </p:nvCxnSpPr>
        <p:spPr>
          <a:xfrm flipH="1">
            <a:off x="3628571" y="4209143"/>
            <a:ext cx="1436915" cy="7547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675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345" y="207579"/>
            <a:ext cx="3486386" cy="990600"/>
          </a:xfrm>
        </p:spPr>
        <p:txBody>
          <a:bodyPr/>
          <a:lstStyle/>
          <a:p>
            <a:r>
              <a:rPr lang="en-US" sz="2000" b="1" dirty="0" smtClean="0"/>
              <a:t>Characteristic relaxations</a:t>
            </a:r>
            <a:endParaRPr lang="ru-RU" sz="2000" b="1" dirty="0"/>
          </a:p>
        </p:txBody>
      </p:sp>
      <p:sp>
        <p:nvSpPr>
          <p:cNvPr id="4"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ourier New" panose="02070309020205020404" pitchFamily="49" charset="0"/>
                <a:cs typeface="Courier New" panose="02070309020205020404" pitchFamily="49" charset="0"/>
              </a:rPr>
              <a:t>23/35</a:t>
            </a:r>
            <a:endParaRPr lang="ru-RU" sz="1200" dirty="0">
              <a:latin typeface="Courier New" panose="02070309020205020404" pitchFamily="49" charset="0"/>
              <a:cs typeface="Courier New" panose="02070309020205020404" pitchFamily="49" charset="0"/>
            </a:endParaRPr>
          </a:p>
        </p:txBody>
      </p:sp>
      <p:grpSp>
        <p:nvGrpSpPr>
          <p:cNvPr id="11" name="Группа 10"/>
          <p:cNvGrpSpPr/>
          <p:nvPr/>
        </p:nvGrpSpPr>
        <p:grpSpPr>
          <a:xfrm>
            <a:off x="2989196" y="1876294"/>
            <a:ext cx="4097404" cy="1167787"/>
            <a:chOff x="882868" y="1755228"/>
            <a:chExt cx="4806310" cy="1167787"/>
          </a:xfrm>
        </p:grpSpPr>
        <p:sp>
          <p:nvSpPr>
            <p:cNvPr id="6" name="TextBox 5"/>
            <p:cNvSpPr txBox="1"/>
            <p:nvPr/>
          </p:nvSpPr>
          <p:spPr>
            <a:xfrm>
              <a:off x="882868" y="1755228"/>
              <a:ext cx="4806310" cy="646331"/>
            </a:xfrm>
            <a:prstGeom prst="rect">
              <a:avLst/>
            </a:prstGeom>
            <a:noFill/>
          </p:spPr>
          <p:txBody>
            <a:bodyPr wrap="square" rtlCol="0">
              <a:spAutoFit/>
            </a:bodyPr>
            <a:lstStyle/>
            <a:p>
              <a:r>
                <a:rPr lang="en-US" b="1" dirty="0" smtClean="0"/>
                <a:t>Transition rates decreases </a:t>
              </a:r>
              <a:r>
                <a:rPr lang="en-US" b="1" dirty="0"/>
                <a:t>with ultrametric </a:t>
              </a:r>
              <a:r>
                <a:rPr lang="en-US" b="1" dirty="0" smtClean="0"/>
                <a:t>distance as </a:t>
              </a:r>
              <a:r>
                <a:rPr lang="en-US" b="1" dirty="0" smtClean="0">
                  <a:solidFill>
                    <a:srgbClr val="C00000"/>
                  </a:solidFill>
                </a:rPr>
                <a:t>a power function</a:t>
              </a:r>
              <a:endParaRPr lang="ru-RU" b="1" dirty="0">
                <a:solidFill>
                  <a:srgbClr val="C00000"/>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2945326518"/>
                </p:ext>
              </p:extLst>
            </p:nvPr>
          </p:nvGraphicFramePr>
          <p:xfrm>
            <a:off x="1441057" y="2507834"/>
            <a:ext cx="3259167" cy="415181"/>
          </p:xfrm>
          <a:graphic>
            <a:graphicData uri="http://schemas.openxmlformats.org/presentationml/2006/ole">
              <mc:AlternateContent xmlns:mc="http://schemas.openxmlformats.org/markup-compatibility/2006">
                <mc:Choice xmlns:v="urn:schemas-microsoft-com:vml" Requires="v">
                  <p:oleObj spid="_x0000_s72016" name="Equation" r:id="rId3" imgW="1993680" imgH="253800" progId="Equation.DSMT4">
                    <p:embed/>
                  </p:oleObj>
                </mc:Choice>
                <mc:Fallback>
                  <p:oleObj name="Equation" r:id="rId3" imgW="1993680" imgH="253800" progId="Equation.DSMT4">
                    <p:embed/>
                    <p:pic>
                      <p:nvPicPr>
                        <p:cNvPr id="0" name=""/>
                        <p:cNvPicPr/>
                        <p:nvPr/>
                      </p:nvPicPr>
                      <p:blipFill>
                        <a:blip r:embed="rId4"/>
                        <a:stretch>
                          <a:fillRect/>
                        </a:stretch>
                      </p:blipFill>
                      <p:spPr>
                        <a:xfrm>
                          <a:off x="1441057" y="2507834"/>
                          <a:ext cx="3259167" cy="415181"/>
                        </a:xfrm>
                        <a:prstGeom prst="rect">
                          <a:avLst/>
                        </a:prstGeom>
                      </p:spPr>
                    </p:pic>
                  </p:oleObj>
                </mc:Fallback>
              </mc:AlternateContent>
            </a:graphicData>
          </a:graphic>
        </p:graphicFrame>
      </p:grpSp>
      <p:sp>
        <p:nvSpPr>
          <p:cNvPr id="9" name="Прямоугольник 8"/>
          <p:cNvSpPr/>
          <p:nvPr/>
        </p:nvSpPr>
        <p:spPr>
          <a:xfrm>
            <a:off x="2114075" y="5763226"/>
            <a:ext cx="5783016" cy="400110"/>
          </a:xfrm>
          <a:prstGeom prst="rect">
            <a:avLst/>
          </a:prstGeom>
        </p:spPr>
        <p:txBody>
          <a:bodyPr wrap="square">
            <a:spAutoFit/>
          </a:bodyPr>
          <a:lstStyle/>
          <a:p>
            <a:pPr algn="ctr"/>
            <a:r>
              <a:rPr lang="en-US" sz="2000" b="1" dirty="0">
                <a:solidFill>
                  <a:schemeClr val="bg1">
                    <a:lumMod val="50000"/>
                  </a:schemeClr>
                </a:solidFill>
              </a:rPr>
              <a:t>L</a:t>
            </a:r>
            <a:r>
              <a:rPr lang="en-US" sz="2000" b="1" dirty="0" smtClean="0">
                <a:solidFill>
                  <a:schemeClr val="bg1">
                    <a:lumMod val="50000"/>
                  </a:schemeClr>
                </a:solidFill>
              </a:rPr>
              <a:t>ong-time  behavior </a:t>
            </a:r>
            <a:r>
              <a:rPr lang="en-US" sz="2000" b="1" dirty="0" smtClean="0">
                <a:solidFill>
                  <a:schemeClr val="bg1">
                    <a:lumMod val="50000"/>
                  </a:schemeClr>
                </a:solidFill>
              </a:rPr>
              <a:t>obeys  </a:t>
            </a:r>
            <a:r>
              <a:rPr lang="en-US" sz="2000" b="1" dirty="0" smtClean="0">
                <a:solidFill>
                  <a:srgbClr val="C00000"/>
                </a:solidFill>
              </a:rPr>
              <a:t>the </a:t>
            </a:r>
            <a:r>
              <a:rPr lang="en-US" sz="2000" b="1" dirty="0">
                <a:solidFill>
                  <a:srgbClr val="C00000"/>
                </a:solidFill>
              </a:rPr>
              <a:t>power </a:t>
            </a:r>
            <a:r>
              <a:rPr lang="en-US" sz="2000" b="1" dirty="0" smtClean="0">
                <a:solidFill>
                  <a:srgbClr val="C00000"/>
                </a:solidFill>
              </a:rPr>
              <a:t>relaxation</a:t>
            </a:r>
            <a:endParaRPr lang="ru-RU" sz="2000" b="1" dirty="0"/>
          </a:p>
        </p:txBody>
      </p:sp>
      <p:grpSp>
        <p:nvGrpSpPr>
          <p:cNvPr id="10" name="Группа 9"/>
          <p:cNvGrpSpPr/>
          <p:nvPr/>
        </p:nvGrpSpPr>
        <p:grpSpPr>
          <a:xfrm>
            <a:off x="1147482" y="3323063"/>
            <a:ext cx="3424518" cy="574205"/>
            <a:chOff x="1272988" y="3595928"/>
            <a:chExt cx="3424518" cy="574205"/>
          </a:xfrm>
        </p:grpSpPr>
        <p:graphicFrame>
          <p:nvGraphicFramePr>
            <p:cNvPr id="8" name="Объект 7"/>
            <p:cNvGraphicFramePr>
              <a:graphicFrameLocks noChangeAspect="1"/>
            </p:cNvGraphicFramePr>
            <p:nvPr>
              <p:extLst>
                <p:ext uri="{D42A27DB-BD31-4B8C-83A1-F6EECF244321}">
                  <p14:modId xmlns:p14="http://schemas.microsoft.com/office/powerpoint/2010/main" val="3251850193"/>
                </p:ext>
              </p:extLst>
            </p:nvPr>
          </p:nvGraphicFramePr>
          <p:xfrm>
            <a:off x="3615351" y="3595928"/>
            <a:ext cx="1082155" cy="574205"/>
          </p:xfrm>
          <a:graphic>
            <a:graphicData uri="http://schemas.openxmlformats.org/presentationml/2006/ole">
              <mc:AlternateContent xmlns:mc="http://schemas.openxmlformats.org/markup-compatibility/2006">
                <mc:Choice xmlns:v="urn:schemas-microsoft-com:vml" Requires="v">
                  <p:oleObj spid="_x0000_s72017" name="Equation" r:id="rId5" imgW="622080" imgH="330120" progId="Equation.DSMT4">
                    <p:embed/>
                  </p:oleObj>
                </mc:Choice>
                <mc:Fallback>
                  <p:oleObj name="Equation" r:id="rId5" imgW="622080" imgH="330120" progId="Equation.DSMT4">
                    <p:embed/>
                    <p:pic>
                      <p:nvPicPr>
                        <p:cNvPr id="0" name=""/>
                        <p:cNvPicPr/>
                        <p:nvPr/>
                      </p:nvPicPr>
                      <p:blipFill>
                        <a:blip r:embed="rId6"/>
                        <a:stretch>
                          <a:fillRect/>
                        </a:stretch>
                      </p:blipFill>
                      <p:spPr>
                        <a:xfrm>
                          <a:off x="3615351" y="3595928"/>
                          <a:ext cx="1082155" cy="574205"/>
                        </a:xfrm>
                        <a:prstGeom prst="rect">
                          <a:avLst/>
                        </a:prstGeom>
                      </p:spPr>
                    </p:pic>
                  </p:oleObj>
                </mc:Fallback>
              </mc:AlternateContent>
            </a:graphicData>
          </a:graphic>
        </p:graphicFrame>
        <p:sp>
          <p:nvSpPr>
            <p:cNvPr id="12" name="TextBox 11"/>
            <p:cNvSpPr txBox="1"/>
            <p:nvPr/>
          </p:nvSpPr>
          <p:spPr>
            <a:xfrm>
              <a:off x="1272988" y="3823910"/>
              <a:ext cx="1945342" cy="338554"/>
            </a:xfrm>
            <a:prstGeom prst="rect">
              <a:avLst/>
            </a:prstGeom>
            <a:noFill/>
          </p:spPr>
          <p:txBody>
            <a:bodyPr wrap="square" rtlCol="0">
              <a:spAutoFit/>
            </a:bodyPr>
            <a:lstStyle/>
            <a:p>
              <a:r>
                <a:rPr lang="en-US" sz="1600" b="1" dirty="0" smtClean="0">
                  <a:solidFill>
                    <a:srgbClr val="0033CC"/>
                  </a:solidFill>
                </a:rPr>
                <a:t>Survival probability:</a:t>
              </a:r>
              <a:endParaRPr lang="ru-RU" sz="1600" b="1" dirty="0">
                <a:solidFill>
                  <a:srgbClr val="0033CC"/>
                </a:solidFill>
              </a:endParaRPr>
            </a:p>
          </p:txBody>
        </p:sp>
      </p:grpSp>
      <mc:AlternateContent xmlns:mc="http://schemas.openxmlformats.org/markup-compatibility/2006" xmlns:a14="http://schemas.microsoft.com/office/drawing/2010/main">
        <mc:Choice Requires="a14">
          <p:sp>
            <p:nvSpPr>
              <p:cNvPr id="5" name="TextBox 4"/>
              <p:cNvSpPr txBox="1"/>
              <p:nvPr/>
            </p:nvSpPr>
            <p:spPr>
              <a:xfrm>
                <a:off x="6149787" y="3682425"/>
                <a:ext cx="2784663" cy="584775"/>
              </a:xfrm>
              <a:prstGeom prst="rect">
                <a:avLst/>
              </a:prstGeom>
              <a:noFill/>
            </p:spPr>
            <p:txBody>
              <a:bodyPr wrap="square" rtlCol="0">
                <a:spAutoFit/>
              </a:bodyPr>
              <a:lstStyle/>
              <a:p>
                <a:r>
                  <a:rPr lang="en-US" sz="1400" b="1" dirty="0" smtClean="0"/>
                  <a:t>In the case of thermally activated transitions,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𝛼</m:t>
                    </m:r>
                    <m:r>
                      <a:rPr lang="en-US"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i="1" smtClean="0">
                            <a:solidFill>
                              <a:srgbClr val="FF0000"/>
                            </a:solidFill>
                            <a:latin typeface="Cambria Math"/>
                            <a:ea typeface="Cambria Math" panose="02040503050406030204" pitchFamily="18" charset="0"/>
                            <a:sym typeface="Symbol" panose="05050102010706020507" pitchFamily="18" charset="2"/>
                          </a:rPr>
                        </m:ctrlPr>
                      </m:sSupPr>
                      <m:e>
                        <m:r>
                          <a:rPr lang="en-US"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𝑇</m:t>
                        </m:r>
                      </m:e>
                      <m:sup>
                        <m:r>
                          <a:rPr lang="en-US"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−1</m:t>
                        </m:r>
                      </m:sup>
                    </m:sSup>
                  </m:oMath>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6149787" y="3682425"/>
                <a:ext cx="2784663" cy="584775"/>
              </a:xfrm>
              <a:prstGeom prst="rect">
                <a:avLst/>
              </a:prstGeom>
              <a:blipFill rotWithShape="0">
                <a:blip r:embed="rId7"/>
                <a:stretch>
                  <a:fillRect l="-656" t="-2083" b="-8333"/>
                </a:stretch>
              </a:blipFill>
            </p:spPr>
            <p:txBody>
              <a:bodyPr/>
              <a:lstStyle/>
              <a:p>
                <a:r>
                  <a:rPr lang="ru-RU">
                    <a:noFill/>
                  </a:rPr>
                  <a:t> </a:t>
                </a:r>
              </a:p>
            </p:txBody>
          </p:sp>
        </mc:Fallback>
      </mc:AlternateContent>
      <p:sp>
        <p:nvSpPr>
          <p:cNvPr id="13" name="TextBox 12"/>
          <p:cNvSpPr txBox="1"/>
          <p:nvPr/>
        </p:nvSpPr>
        <p:spPr>
          <a:xfrm>
            <a:off x="497542" y="4655483"/>
            <a:ext cx="2883833" cy="338554"/>
          </a:xfrm>
          <a:prstGeom prst="rect">
            <a:avLst/>
          </a:prstGeom>
          <a:noFill/>
        </p:spPr>
        <p:txBody>
          <a:bodyPr wrap="square" rtlCol="0">
            <a:spAutoFit/>
          </a:bodyPr>
          <a:lstStyle/>
          <a:p>
            <a:r>
              <a:rPr lang="en-US" sz="1600" b="1" dirty="0" smtClean="0">
                <a:solidFill>
                  <a:srgbClr val="0033CC"/>
                </a:solidFill>
              </a:rPr>
              <a:t>First passage time distribution:</a:t>
            </a:r>
            <a:endParaRPr lang="ru-RU" sz="1600" b="1" dirty="0">
              <a:solidFill>
                <a:srgbClr val="0033CC"/>
              </a:solidFill>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1157932189"/>
              </p:ext>
            </p:extLst>
          </p:nvPr>
        </p:nvGraphicFramePr>
        <p:xfrm>
          <a:off x="3521074" y="3940175"/>
          <a:ext cx="2074655" cy="1689100"/>
        </p:xfrm>
        <a:graphic>
          <a:graphicData uri="http://schemas.openxmlformats.org/presentationml/2006/ole">
            <mc:AlternateContent xmlns:mc="http://schemas.openxmlformats.org/markup-compatibility/2006">
              <mc:Choice xmlns:v="urn:schemas-microsoft-com:vml" Requires="v">
                <p:oleObj spid="_x0000_s72018" name="Equation" r:id="rId8" imgW="1434960" imgH="1168200" progId="Equation.DSMT4">
                  <p:embed/>
                </p:oleObj>
              </mc:Choice>
              <mc:Fallback>
                <p:oleObj name="Equation" r:id="rId8" imgW="1434960" imgH="1168200" progId="Equation.DSMT4">
                  <p:embed/>
                  <p:pic>
                    <p:nvPicPr>
                      <p:cNvPr id="0" name=""/>
                      <p:cNvPicPr/>
                      <p:nvPr/>
                    </p:nvPicPr>
                    <p:blipFill>
                      <a:blip r:embed="rId9"/>
                      <a:stretch>
                        <a:fillRect/>
                      </a:stretch>
                    </p:blipFill>
                    <p:spPr>
                      <a:xfrm>
                        <a:off x="3521074" y="3940175"/>
                        <a:ext cx="2074655" cy="1689100"/>
                      </a:xfrm>
                      <a:prstGeom prst="rect">
                        <a:avLst/>
                      </a:prstGeom>
                    </p:spPr>
                  </p:pic>
                </p:oleObj>
              </mc:Fallback>
            </mc:AlternateContent>
          </a:graphicData>
        </a:graphic>
      </p:graphicFrame>
      <p:sp>
        <p:nvSpPr>
          <p:cNvPr id="16" name="Прямоугольник 15"/>
          <p:cNvSpPr/>
          <p:nvPr/>
        </p:nvSpPr>
        <p:spPr>
          <a:xfrm>
            <a:off x="5526263" y="1231517"/>
            <a:ext cx="3617737" cy="307777"/>
          </a:xfrm>
          <a:prstGeom prst="rect">
            <a:avLst/>
          </a:prstGeom>
        </p:spPr>
        <p:txBody>
          <a:bodyPr wrap="squar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Random </a:t>
            </a:r>
            <a:r>
              <a:rPr lang="en-US" sz="1400" b="1" dirty="0">
                <a:solidFill>
                  <a:srgbClr val="002060"/>
                </a:solidFill>
                <a:cs typeface="Calibri" panose="020F0502020204030204" pitchFamily="34" charset="0"/>
              </a:rPr>
              <a:t>walk in an ultrametric space</a:t>
            </a:r>
          </a:p>
        </p:txBody>
      </p:sp>
    </p:spTree>
    <p:extLst>
      <p:ext uri="{BB962C8B-B14F-4D97-AF65-F5344CB8AC3E}">
        <p14:creationId xmlns:p14="http://schemas.microsoft.com/office/powerpoint/2010/main" val="4095067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345" y="207579"/>
            <a:ext cx="3486386" cy="990600"/>
          </a:xfrm>
        </p:spPr>
        <p:txBody>
          <a:bodyPr/>
          <a:lstStyle/>
          <a:p>
            <a:r>
              <a:rPr lang="en-US" sz="2000" b="1" dirty="0" smtClean="0"/>
              <a:t>Characteristic relaxations</a:t>
            </a:r>
            <a:endParaRPr lang="ru-RU" sz="2000" b="1" dirty="0"/>
          </a:p>
        </p:txBody>
      </p:sp>
      <p:sp>
        <p:nvSpPr>
          <p:cNvPr id="4"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ourier New" panose="02070309020205020404" pitchFamily="49" charset="0"/>
                <a:cs typeface="Courier New" panose="02070309020205020404" pitchFamily="49" charset="0"/>
              </a:rPr>
              <a:t>24/35</a:t>
            </a:r>
            <a:endParaRPr lang="ru-RU" sz="1200" dirty="0">
              <a:latin typeface="Courier New" panose="02070309020205020404" pitchFamily="49" charset="0"/>
              <a:cs typeface="Courier New" panose="02070309020205020404" pitchFamily="49" charset="0"/>
            </a:endParaRPr>
          </a:p>
        </p:txBody>
      </p:sp>
      <p:grpSp>
        <p:nvGrpSpPr>
          <p:cNvPr id="11" name="Группа 10"/>
          <p:cNvGrpSpPr/>
          <p:nvPr/>
        </p:nvGrpSpPr>
        <p:grpSpPr>
          <a:xfrm>
            <a:off x="2895852" y="1864864"/>
            <a:ext cx="4305048" cy="1126939"/>
            <a:chOff x="507456" y="1823808"/>
            <a:chExt cx="5049879" cy="1126939"/>
          </a:xfrm>
        </p:grpSpPr>
        <p:sp>
          <p:nvSpPr>
            <p:cNvPr id="6" name="TextBox 5"/>
            <p:cNvSpPr txBox="1"/>
            <p:nvPr/>
          </p:nvSpPr>
          <p:spPr>
            <a:xfrm>
              <a:off x="507456" y="1823808"/>
              <a:ext cx="5049879" cy="646331"/>
            </a:xfrm>
            <a:prstGeom prst="rect">
              <a:avLst/>
            </a:prstGeom>
            <a:noFill/>
          </p:spPr>
          <p:txBody>
            <a:bodyPr wrap="square" rtlCol="0">
              <a:spAutoFit/>
            </a:bodyPr>
            <a:lstStyle/>
            <a:p>
              <a:r>
                <a:rPr lang="en-US" b="1" dirty="0" smtClean="0"/>
                <a:t>Transition rates decreases </a:t>
              </a:r>
              <a:r>
                <a:rPr lang="en-US" b="1" dirty="0"/>
                <a:t>with ultrametric </a:t>
              </a:r>
              <a:r>
                <a:rPr lang="en-US" b="1" dirty="0" smtClean="0"/>
                <a:t>distance </a:t>
              </a:r>
              <a:r>
                <a:rPr lang="en-US" b="1" dirty="0" smtClean="0">
                  <a:solidFill>
                    <a:srgbClr val="C00000"/>
                  </a:solidFill>
                </a:rPr>
                <a:t>logarithmically</a:t>
              </a:r>
              <a:endParaRPr lang="ru-RU" b="1" dirty="0">
                <a:solidFill>
                  <a:srgbClr val="C00000"/>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3280571825"/>
                </p:ext>
              </p:extLst>
            </p:nvPr>
          </p:nvGraphicFramePr>
          <p:xfrm>
            <a:off x="793562" y="2484974"/>
            <a:ext cx="4642929" cy="465773"/>
          </p:xfrm>
          <a:graphic>
            <a:graphicData uri="http://schemas.openxmlformats.org/presentationml/2006/ole">
              <mc:AlternateContent xmlns:mc="http://schemas.openxmlformats.org/markup-compatibility/2006">
                <mc:Choice xmlns:v="urn:schemas-microsoft-com:vml" Requires="v">
                  <p:oleObj spid="_x0000_s73937" name="Equation" r:id="rId3" imgW="3035160" imgH="304560" progId="Equation.DSMT4">
                    <p:embed/>
                  </p:oleObj>
                </mc:Choice>
                <mc:Fallback>
                  <p:oleObj name="Equation" r:id="rId3" imgW="3035160" imgH="304560" progId="Equation.DSMT4">
                    <p:embed/>
                    <p:pic>
                      <p:nvPicPr>
                        <p:cNvPr id="0" name=""/>
                        <p:cNvPicPr/>
                        <p:nvPr/>
                      </p:nvPicPr>
                      <p:blipFill>
                        <a:blip r:embed="rId4"/>
                        <a:stretch>
                          <a:fillRect/>
                        </a:stretch>
                      </p:blipFill>
                      <p:spPr>
                        <a:xfrm>
                          <a:off x="793562" y="2484974"/>
                          <a:ext cx="4642929" cy="465773"/>
                        </a:xfrm>
                        <a:prstGeom prst="rect">
                          <a:avLst/>
                        </a:prstGeom>
                      </p:spPr>
                    </p:pic>
                  </p:oleObj>
                </mc:Fallback>
              </mc:AlternateContent>
            </a:graphicData>
          </a:graphic>
        </p:graphicFrame>
      </p:grpSp>
      <p:sp>
        <p:nvSpPr>
          <p:cNvPr id="9" name="Прямоугольник 8"/>
          <p:cNvSpPr/>
          <p:nvPr/>
        </p:nvSpPr>
        <p:spPr>
          <a:xfrm>
            <a:off x="1888072" y="4756174"/>
            <a:ext cx="6389030" cy="1015663"/>
          </a:xfrm>
          <a:prstGeom prst="rect">
            <a:avLst/>
          </a:prstGeom>
        </p:spPr>
        <p:txBody>
          <a:bodyPr wrap="square">
            <a:spAutoFit/>
          </a:bodyPr>
          <a:lstStyle/>
          <a:p>
            <a:pPr algn="ctr"/>
            <a:r>
              <a:rPr lang="en-US" sz="2000" b="1" dirty="0">
                <a:solidFill>
                  <a:schemeClr val="bg1">
                    <a:lumMod val="50000"/>
                  </a:schemeClr>
                </a:solidFill>
              </a:rPr>
              <a:t>L</a:t>
            </a:r>
            <a:r>
              <a:rPr lang="en-US" sz="2000" b="1" dirty="0" smtClean="0">
                <a:solidFill>
                  <a:schemeClr val="bg1">
                    <a:lumMod val="50000"/>
                  </a:schemeClr>
                </a:solidFill>
              </a:rPr>
              <a:t>ong-time  behavior obeys </a:t>
            </a:r>
            <a:r>
              <a:rPr lang="en-US" sz="2000" b="1" dirty="0" smtClean="0">
                <a:solidFill>
                  <a:srgbClr val="C00000"/>
                </a:solidFill>
              </a:rPr>
              <a:t> the stretched exponent relaxation </a:t>
            </a:r>
          </a:p>
          <a:p>
            <a:pPr algn="ctr"/>
            <a:r>
              <a:rPr lang="en-US" b="1" dirty="0" smtClean="0">
                <a:solidFill>
                  <a:schemeClr val="bg1">
                    <a:lumMod val="50000"/>
                  </a:schemeClr>
                </a:solidFill>
              </a:rPr>
              <a:t>(the </a:t>
            </a:r>
            <a:r>
              <a:rPr lang="en-US" b="1" dirty="0" err="1" smtClean="0">
                <a:solidFill>
                  <a:schemeClr val="bg1">
                    <a:lumMod val="50000"/>
                  </a:schemeClr>
                </a:solidFill>
              </a:rPr>
              <a:t>Kohlrausch</a:t>
            </a:r>
            <a:r>
              <a:rPr lang="en-US" b="1" dirty="0" smtClean="0">
                <a:solidFill>
                  <a:schemeClr val="bg1">
                    <a:lumMod val="50000"/>
                  </a:schemeClr>
                </a:solidFill>
              </a:rPr>
              <a:t>-Williams-Watts law)</a:t>
            </a:r>
            <a:endParaRPr lang="ru-RU" b="1" dirty="0"/>
          </a:p>
        </p:txBody>
      </p:sp>
      <p:grpSp>
        <p:nvGrpSpPr>
          <p:cNvPr id="10" name="Группа 9"/>
          <p:cNvGrpSpPr/>
          <p:nvPr/>
        </p:nvGrpSpPr>
        <p:grpSpPr>
          <a:xfrm>
            <a:off x="2528607" y="3319549"/>
            <a:ext cx="5386669" cy="1007975"/>
            <a:chOff x="1396813" y="3830539"/>
            <a:chExt cx="5386669" cy="1007975"/>
          </a:xfrm>
        </p:grpSpPr>
        <p:graphicFrame>
          <p:nvGraphicFramePr>
            <p:cNvPr id="8" name="Объект 7"/>
            <p:cNvGraphicFramePr>
              <a:graphicFrameLocks noChangeAspect="1"/>
            </p:cNvGraphicFramePr>
            <p:nvPr>
              <p:extLst>
                <p:ext uri="{D42A27DB-BD31-4B8C-83A1-F6EECF244321}">
                  <p14:modId xmlns:p14="http://schemas.microsoft.com/office/powerpoint/2010/main" val="159857312"/>
                </p:ext>
              </p:extLst>
            </p:nvPr>
          </p:nvGraphicFramePr>
          <p:xfrm>
            <a:off x="3818032" y="3830539"/>
            <a:ext cx="2965450" cy="1007975"/>
          </p:xfrm>
          <a:graphic>
            <a:graphicData uri="http://schemas.openxmlformats.org/presentationml/2006/ole">
              <mc:AlternateContent xmlns:mc="http://schemas.openxmlformats.org/markup-compatibility/2006">
                <mc:Choice xmlns:v="urn:schemas-microsoft-com:vml" Requires="v">
                  <p:oleObj spid="_x0000_s73938" name="Equation" r:id="rId5" imgW="1942920" imgH="660240" progId="Equation.DSMT4">
                    <p:embed/>
                  </p:oleObj>
                </mc:Choice>
                <mc:Fallback>
                  <p:oleObj name="Equation" r:id="rId5" imgW="1942920" imgH="660240" progId="Equation.DSMT4">
                    <p:embed/>
                    <p:pic>
                      <p:nvPicPr>
                        <p:cNvPr id="0" name=""/>
                        <p:cNvPicPr/>
                        <p:nvPr/>
                      </p:nvPicPr>
                      <p:blipFill>
                        <a:blip r:embed="rId6"/>
                        <a:stretch>
                          <a:fillRect/>
                        </a:stretch>
                      </p:blipFill>
                      <p:spPr>
                        <a:xfrm>
                          <a:off x="3818032" y="3830539"/>
                          <a:ext cx="2965450" cy="1007975"/>
                        </a:xfrm>
                        <a:prstGeom prst="rect">
                          <a:avLst/>
                        </a:prstGeom>
                      </p:spPr>
                    </p:pic>
                  </p:oleObj>
                </mc:Fallback>
              </mc:AlternateContent>
            </a:graphicData>
          </a:graphic>
        </p:graphicFrame>
        <p:sp>
          <p:nvSpPr>
            <p:cNvPr id="12" name="TextBox 11"/>
            <p:cNvSpPr txBox="1"/>
            <p:nvPr/>
          </p:nvSpPr>
          <p:spPr>
            <a:xfrm>
              <a:off x="1396813" y="4166810"/>
              <a:ext cx="1945342" cy="338554"/>
            </a:xfrm>
            <a:prstGeom prst="rect">
              <a:avLst/>
            </a:prstGeom>
            <a:noFill/>
          </p:spPr>
          <p:txBody>
            <a:bodyPr wrap="square" rtlCol="0">
              <a:spAutoFit/>
            </a:bodyPr>
            <a:lstStyle/>
            <a:p>
              <a:r>
                <a:rPr lang="en-US" sz="1600" b="1" dirty="0" smtClean="0">
                  <a:solidFill>
                    <a:srgbClr val="0033CC"/>
                  </a:solidFill>
                </a:rPr>
                <a:t>Survival probability:</a:t>
              </a:r>
              <a:endParaRPr lang="ru-RU" sz="1600" b="1" dirty="0">
                <a:solidFill>
                  <a:srgbClr val="0033CC"/>
                </a:solidFill>
              </a:endParaRPr>
            </a:p>
          </p:txBody>
        </p:sp>
      </p:grpSp>
      <p:sp>
        <p:nvSpPr>
          <p:cNvPr id="14" name="Прямоугольник 13"/>
          <p:cNvSpPr/>
          <p:nvPr/>
        </p:nvSpPr>
        <p:spPr>
          <a:xfrm>
            <a:off x="5526263" y="1231517"/>
            <a:ext cx="3617737" cy="307777"/>
          </a:xfrm>
          <a:prstGeom prst="rect">
            <a:avLst/>
          </a:prstGeom>
        </p:spPr>
        <p:txBody>
          <a:bodyPr wrap="squar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Random </a:t>
            </a:r>
            <a:r>
              <a:rPr lang="en-US" sz="1400" b="1" dirty="0">
                <a:solidFill>
                  <a:srgbClr val="002060"/>
                </a:solidFill>
                <a:cs typeface="Calibri" panose="020F0502020204030204" pitchFamily="34" charset="0"/>
              </a:rPr>
              <a:t>walk in an ultrametric space</a:t>
            </a:r>
          </a:p>
        </p:txBody>
      </p:sp>
    </p:spTree>
    <p:extLst>
      <p:ext uri="{BB962C8B-B14F-4D97-AF65-F5344CB8AC3E}">
        <p14:creationId xmlns:p14="http://schemas.microsoft.com/office/powerpoint/2010/main" val="3246366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345" y="207579"/>
            <a:ext cx="3486386" cy="990600"/>
          </a:xfrm>
        </p:spPr>
        <p:txBody>
          <a:bodyPr/>
          <a:lstStyle/>
          <a:p>
            <a:r>
              <a:rPr lang="en-US" sz="2000" b="1" dirty="0" smtClean="0"/>
              <a:t>Characteristic relaxations</a:t>
            </a:r>
            <a:endParaRPr lang="ru-RU" sz="2000" b="1" dirty="0"/>
          </a:p>
        </p:txBody>
      </p:sp>
      <p:sp>
        <p:nvSpPr>
          <p:cNvPr id="4"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ourier New" panose="02070309020205020404" pitchFamily="49" charset="0"/>
                <a:cs typeface="Courier New" panose="02070309020205020404" pitchFamily="49" charset="0"/>
              </a:rPr>
              <a:t>25/35</a:t>
            </a:r>
            <a:endParaRPr lang="ru-RU" sz="1200" dirty="0">
              <a:latin typeface="Courier New" panose="02070309020205020404" pitchFamily="49" charset="0"/>
              <a:cs typeface="Courier New" panose="02070309020205020404" pitchFamily="49" charset="0"/>
            </a:endParaRPr>
          </a:p>
        </p:txBody>
      </p:sp>
      <p:grpSp>
        <p:nvGrpSpPr>
          <p:cNvPr id="11" name="Группа 10"/>
          <p:cNvGrpSpPr/>
          <p:nvPr/>
        </p:nvGrpSpPr>
        <p:grpSpPr>
          <a:xfrm>
            <a:off x="2598671" y="2097274"/>
            <a:ext cx="4065019" cy="1263146"/>
            <a:chOff x="882868" y="1698078"/>
            <a:chExt cx="4768323" cy="1263146"/>
          </a:xfrm>
        </p:grpSpPr>
        <p:sp>
          <p:nvSpPr>
            <p:cNvPr id="6" name="TextBox 5"/>
            <p:cNvSpPr txBox="1"/>
            <p:nvPr/>
          </p:nvSpPr>
          <p:spPr>
            <a:xfrm>
              <a:off x="882868" y="1698078"/>
              <a:ext cx="4768323" cy="646331"/>
            </a:xfrm>
            <a:prstGeom prst="rect">
              <a:avLst/>
            </a:prstGeom>
            <a:noFill/>
          </p:spPr>
          <p:txBody>
            <a:bodyPr wrap="square" rtlCol="0">
              <a:spAutoFit/>
            </a:bodyPr>
            <a:lstStyle/>
            <a:p>
              <a:r>
                <a:rPr lang="en-US" b="1" dirty="0" smtClean="0"/>
                <a:t>Transition rates decreases with </a:t>
              </a:r>
              <a:r>
                <a:rPr lang="en-US" b="1" dirty="0"/>
                <a:t>ultrametric </a:t>
              </a:r>
              <a:r>
                <a:rPr lang="en-US" b="1" dirty="0" smtClean="0"/>
                <a:t>distance  </a:t>
              </a:r>
              <a:r>
                <a:rPr lang="en-US" b="1" dirty="0" smtClean="0">
                  <a:solidFill>
                    <a:srgbClr val="C00000"/>
                  </a:solidFill>
                </a:rPr>
                <a:t>exponentially</a:t>
              </a:r>
              <a:endParaRPr lang="ru-RU" b="1" dirty="0">
                <a:solidFill>
                  <a:srgbClr val="C00000"/>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2869328103"/>
                </p:ext>
              </p:extLst>
            </p:nvPr>
          </p:nvGraphicFramePr>
          <p:xfrm>
            <a:off x="902313" y="2483069"/>
            <a:ext cx="4082855" cy="478155"/>
          </p:xfrm>
          <a:graphic>
            <a:graphicData uri="http://schemas.openxmlformats.org/presentationml/2006/ole">
              <mc:AlternateContent xmlns:mc="http://schemas.openxmlformats.org/markup-compatibility/2006">
                <mc:Choice xmlns:v="urn:schemas-microsoft-com:vml" Requires="v">
                  <p:oleObj spid="_x0000_s74960" name="Equation" r:id="rId3" imgW="2273040" imgH="266400" progId="Equation.DSMT4">
                    <p:embed/>
                  </p:oleObj>
                </mc:Choice>
                <mc:Fallback>
                  <p:oleObj name="Equation" r:id="rId3" imgW="2273040" imgH="266400" progId="Equation.DSMT4">
                    <p:embed/>
                    <p:pic>
                      <p:nvPicPr>
                        <p:cNvPr id="0" name=""/>
                        <p:cNvPicPr/>
                        <p:nvPr/>
                      </p:nvPicPr>
                      <p:blipFill>
                        <a:blip r:embed="rId4"/>
                        <a:stretch>
                          <a:fillRect/>
                        </a:stretch>
                      </p:blipFill>
                      <p:spPr>
                        <a:xfrm>
                          <a:off x="902313" y="2483069"/>
                          <a:ext cx="4082855" cy="478155"/>
                        </a:xfrm>
                        <a:prstGeom prst="rect">
                          <a:avLst/>
                        </a:prstGeom>
                      </p:spPr>
                    </p:pic>
                  </p:oleObj>
                </mc:Fallback>
              </mc:AlternateContent>
            </a:graphicData>
          </a:graphic>
        </p:graphicFrame>
      </p:grpSp>
      <p:sp>
        <p:nvSpPr>
          <p:cNvPr id="9" name="Прямоугольник 8"/>
          <p:cNvSpPr/>
          <p:nvPr/>
        </p:nvSpPr>
        <p:spPr>
          <a:xfrm>
            <a:off x="2087601" y="5038460"/>
            <a:ext cx="5846724" cy="400110"/>
          </a:xfrm>
          <a:prstGeom prst="rect">
            <a:avLst/>
          </a:prstGeom>
        </p:spPr>
        <p:txBody>
          <a:bodyPr wrap="square">
            <a:spAutoFit/>
          </a:bodyPr>
          <a:lstStyle/>
          <a:p>
            <a:pPr algn="ctr"/>
            <a:r>
              <a:rPr lang="en-US" sz="2000" b="1" dirty="0">
                <a:solidFill>
                  <a:schemeClr val="bg1">
                    <a:lumMod val="50000"/>
                  </a:schemeClr>
                </a:solidFill>
              </a:rPr>
              <a:t>L</a:t>
            </a:r>
            <a:r>
              <a:rPr lang="en-US" sz="2000" b="1" dirty="0" smtClean="0">
                <a:solidFill>
                  <a:schemeClr val="bg1">
                    <a:lumMod val="50000"/>
                  </a:schemeClr>
                </a:solidFill>
              </a:rPr>
              <a:t>ong-time  behavior obeys </a:t>
            </a:r>
            <a:r>
              <a:rPr lang="en-US" sz="2000" b="1" dirty="0" smtClean="0">
                <a:solidFill>
                  <a:srgbClr val="C00000"/>
                </a:solidFill>
              </a:rPr>
              <a:t>the logarithmic relaxation</a:t>
            </a:r>
            <a:r>
              <a:rPr lang="en-US" sz="2000" b="1" dirty="0" smtClean="0"/>
              <a:t>.</a:t>
            </a:r>
            <a:endParaRPr lang="ru-RU" sz="2000" b="1" dirty="0"/>
          </a:p>
        </p:txBody>
      </p:sp>
      <p:grpSp>
        <p:nvGrpSpPr>
          <p:cNvPr id="10" name="Группа 9"/>
          <p:cNvGrpSpPr/>
          <p:nvPr/>
        </p:nvGrpSpPr>
        <p:grpSpPr>
          <a:xfrm>
            <a:off x="1968537" y="3847783"/>
            <a:ext cx="4808818" cy="354236"/>
            <a:chOff x="1442533" y="4128268"/>
            <a:chExt cx="4808818" cy="354236"/>
          </a:xfrm>
        </p:grpSpPr>
        <p:graphicFrame>
          <p:nvGraphicFramePr>
            <p:cNvPr id="8" name="Объект 7"/>
            <p:cNvGraphicFramePr>
              <a:graphicFrameLocks noChangeAspect="1"/>
            </p:cNvGraphicFramePr>
            <p:nvPr>
              <p:extLst>
                <p:ext uri="{D42A27DB-BD31-4B8C-83A1-F6EECF244321}">
                  <p14:modId xmlns:p14="http://schemas.microsoft.com/office/powerpoint/2010/main" val="2676513201"/>
                </p:ext>
              </p:extLst>
            </p:nvPr>
          </p:nvGraphicFramePr>
          <p:xfrm>
            <a:off x="4041551" y="4128268"/>
            <a:ext cx="2209800" cy="347662"/>
          </p:xfrm>
          <a:graphic>
            <a:graphicData uri="http://schemas.openxmlformats.org/presentationml/2006/ole">
              <mc:AlternateContent xmlns:mc="http://schemas.openxmlformats.org/markup-compatibility/2006">
                <mc:Choice xmlns:v="urn:schemas-microsoft-com:vml" Requires="v">
                  <p:oleObj spid="_x0000_s74961" name="Equation" r:id="rId5" imgW="1447560" imgH="228600" progId="Equation.DSMT4">
                    <p:embed/>
                  </p:oleObj>
                </mc:Choice>
                <mc:Fallback>
                  <p:oleObj name="Equation" r:id="rId5" imgW="1447560" imgH="228600" progId="Equation.DSMT4">
                    <p:embed/>
                    <p:pic>
                      <p:nvPicPr>
                        <p:cNvPr id="0" name=""/>
                        <p:cNvPicPr/>
                        <p:nvPr/>
                      </p:nvPicPr>
                      <p:blipFill>
                        <a:blip r:embed="rId6"/>
                        <a:stretch>
                          <a:fillRect/>
                        </a:stretch>
                      </p:blipFill>
                      <p:spPr>
                        <a:xfrm>
                          <a:off x="4041551" y="4128268"/>
                          <a:ext cx="2209800" cy="347662"/>
                        </a:xfrm>
                        <a:prstGeom prst="rect">
                          <a:avLst/>
                        </a:prstGeom>
                      </p:spPr>
                    </p:pic>
                  </p:oleObj>
                </mc:Fallback>
              </mc:AlternateContent>
            </a:graphicData>
          </a:graphic>
        </p:graphicFrame>
        <p:sp>
          <p:nvSpPr>
            <p:cNvPr id="12" name="TextBox 11"/>
            <p:cNvSpPr txBox="1"/>
            <p:nvPr/>
          </p:nvSpPr>
          <p:spPr>
            <a:xfrm>
              <a:off x="1442533" y="4143950"/>
              <a:ext cx="1945342" cy="338554"/>
            </a:xfrm>
            <a:prstGeom prst="rect">
              <a:avLst/>
            </a:prstGeom>
            <a:noFill/>
          </p:spPr>
          <p:txBody>
            <a:bodyPr wrap="square" rtlCol="0">
              <a:spAutoFit/>
            </a:bodyPr>
            <a:lstStyle/>
            <a:p>
              <a:r>
                <a:rPr lang="en-US" sz="1600" b="1" dirty="0" smtClean="0">
                  <a:solidFill>
                    <a:srgbClr val="0033CC"/>
                  </a:solidFill>
                </a:rPr>
                <a:t>Survival probability:</a:t>
              </a:r>
              <a:endParaRPr lang="ru-RU" sz="1600" b="1" dirty="0">
                <a:solidFill>
                  <a:srgbClr val="0033CC"/>
                </a:solidFill>
              </a:endParaRPr>
            </a:p>
          </p:txBody>
        </p:sp>
      </p:grpSp>
      <p:sp>
        <p:nvSpPr>
          <p:cNvPr id="14" name="Прямоугольник 13"/>
          <p:cNvSpPr/>
          <p:nvPr/>
        </p:nvSpPr>
        <p:spPr>
          <a:xfrm>
            <a:off x="5526263" y="1231517"/>
            <a:ext cx="3617737" cy="307777"/>
          </a:xfrm>
          <a:prstGeom prst="rect">
            <a:avLst/>
          </a:prstGeom>
        </p:spPr>
        <p:txBody>
          <a:bodyPr wrap="squar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Random </a:t>
            </a:r>
            <a:r>
              <a:rPr lang="en-US" sz="1400" b="1" dirty="0">
                <a:solidFill>
                  <a:srgbClr val="002060"/>
                </a:solidFill>
                <a:cs typeface="Calibri" panose="020F0502020204030204" pitchFamily="34" charset="0"/>
              </a:rPr>
              <a:t>walk in an ultrametric space</a:t>
            </a:r>
          </a:p>
        </p:txBody>
      </p:sp>
    </p:spTree>
    <p:extLst>
      <p:ext uri="{BB962C8B-B14F-4D97-AF65-F5344CB8AC3E}">
        <p14:creationId xmlns:p14="http://schemas.microsoft.com/office/powerpoint/2010/main" val="3242613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1907" y="653143"/>
            <a:ext cx="1163782" cy="369332"/>
          </a:xfrm>
          <a:prstGeom prst="rect">
            <a:avLst/>
          </a:prstGeom>
          <a:noFill/>
        </p:spPr>
        <p:txBody>
          <a:bodyPr wrap="square" rtlCol="0">
            <a:spAutoFit/>
          </a:bodyPr>
          <a:lstStyle/>
          <a:p>
            <a:r>
              <a:rPr lang="en-US" b="1" dirty="0" smtClean="0">
                <a:solidFill>
                  <a:srgbClr val="734F29"/>
                </a:solidFill>
              </a:rPr>
              <a:t>Remark</a:t>
            </a:r>
            <a:endParaRPr lang="ru-RU" b="1" dirty="0">
              <a:solidFill>
                <a:srgbClr val="734F29"/>
              </a:solidFill>
            </a:endParaRPr>
          </a:p>
        </p:txBody>
      </p:sp>
      <p:sp>
        <p:nvSpPr>
          <p:cNvPr id="6" name="Номер слайда 3"/>
          <p:cNvSpPr txBox="1">
            <a:spLocks/>
          </p:cNvSpPr>
          <p:nvPr/>
        </p:nvSpPr>
        <p:spPr>
          <a:xfrm>
            <a:off x="0" y="1271588"/>
            <a:ext cx="533400" cy="244475"/>
          </a:xfrm>
          <a:prstGeom prst="rect">
            <a:avLst/>
          </a:prstGeom>
        </p:spPr>
        <p:txBody>
          <a:bodyPr vert="horz" anchor="ctr" anchorCtr="0">
            <a:normAutofit fontScale="77500" lnSpcReduction="20000"/>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ourier New" panose="02070309020205020404" pitchFamily="49" charset="0"/>
                <a:cs typeface="Courier New" panose="02070309020205020404" pitchFamily="49" charset="0"/>
              </a:rPr>
              <a:t>26/35</a:t>
            </a:r>
            <a:endParaRPr lang="ru-RU" sz="1200" dirty="0">
              <a:latin typeface="Courier New" panose="02070309020205020404" pitchFamily="49" charset="0"/>
              <a:cs typeface="Courier New" panose="02070309020205020404" pitchFamily="49" charset="0"/>
            </a:endParaRPr>
          </a:p>
        </p:txBody>
      </p:sp>
      <p:sp>
        <p:nvSpPr>
          <p:cNvPr id="9" name="TextBox 8"/>
          <p:cNvSpPr txBox="1"/>
          <p:nvPr/>
        </p:nvSpPr>
        <p:spPr>
          <a:xfrm>
            <a:off x="2006930" y="3131128"/>
            <a:ext cx="5723907" cy="646331"/>
          </a:xfrm>
          <a:prstGeom prst="rect">
            <a:avLst/>
          </a:prstGeom>
          <a:noFill/>
        </p:spPr>
        <p:txBody>
          <a:bodyPr wrap="square" rtlCol="0">
            <a:spAutoFit/>
          </a:bodyPr>
          <a:lstStyle/>
          <a:p>
            <a:r>
              <a:rPr lang="en-US" b="1" dirty="0" smtClean="0">
                <a:solidFill>
                  <a:schemeClr val="accent6">
                    <a:lumMod val="50000"/>
                  </a:schemeClr>
                </a:solidFill>
              </a:rPr>
              <a:t>"</a:t>
            </a:r>
            <a:r>
              <a:rPr lang="en-US" b="1" dirty="0" smtClean="0">
                <a:solidFill>
                  <a:schemeClr val="accent6">
                    <a:lumMod val="50000"/>
                  </a:schemeClr>
                </a:solidFill>
              </a:rPr>
              <a:t>Ultrametric </a:t>
            </a:r>
            <a:r>
              <a:rPr lang="en-US" b="1" dirty="0" smtClean="0">
                <a:solidFill>
                  <a:schemeClr val="accent6">
                    <a:lumMod val="50000"/>
                  </a:schemeClr>
                </a:solidFill>
              </a:rPr>
              <a:t>random </a:t>
            </a:r>
            <a:r>
              <a:rPr lang="en-US" b="1" dirty="0" smtClean="0">
                <a:solidFill>
                  <a:schemeClr val="accent6">
                    <a:lumMod val="50000"/>
                  </a:schemeClr>
                </a:solidFill>
              </a:rPr>
              <a:t>walk" may be used for modelling the random processes with </a:t>
            </a:r>
            <a:r>
              <a:rPr lang="en-US" b="1" dirty="0" smtClean="0">
                <a:solidFill>
                  <a:schemeClr val="accent6">
                    <a:lumMod val="50000"/>
                  </a:schemeClr>
                </a:solidFill>
              </a:rPr>
              <a:t>different long-time behavior</a:t>
            </a:r>
            <a:r>
              <a:rPr lang="en-US" b="1" dirty="0" smtClean="0">
                <a:solidFill>
                  <a:schemeClr val="accent6">
                    <a:lumMod val="50000"/>
                  </a:schemeClr>
                </a:solidFill>
              </a:rPr>
              <a:t>.</a:t>
            </a:r>
            <a:endParaRPr lang="en-US" b="1" dirty="0" smtClean="0">
              <a:solidFill>
                <a:schemeClr val="accent6">
                  <a:lumMod val="50000"/>
                </a:schemeClr>
              </a:solidFill>
            </a:endParaRPr>
          </a:p>
        </p:txBody>
      </p:sp>
      <p:sp>
        <p:nvSpPr>
          <p:cNvPr id="7" name="Прямоугольник 6"/>
          <p:cNvSpPr/>
          <p:nvPr/>
        </p:nvSpPr>
        <p:spPr>
          <a:xfrm>
            <a:off x="5526263" y="1231517"/>
            <a:ext cx="3617737" cy="307777"/>
          </a:xfrm>
          <a:prstGeom prst="rect">
            <a:avLst/>
          </a:prstGeom>
        </p:spPr>
        <p:txBody>
          <a:bodyPr wrap="squar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Random </a:t>
            </a:r>
            <a:r>
              <a:rPr lang="en-US" sz="1400" b="1" dirty="0">
                <a:solidFill>
                  <a:srgbClr val="002060"/>
                </a:solidFill>
                <a:cs typeface="Calibri" panose="020F0502020204030204" pitchFamily="34" charset="0"/>
              </a:rPr>
              <a:t>walk in an ultrametric space</a:t>
            </a:r>
          </a:p>
        </p:txBody>
      </p:sp>
    </p:spTree>
    <p:extLst>
      <p:ext uri="{BB962C8B-B14F-4D97-AF65-F5344CB8AC3E}">
        <p14:creationId xmlns:p14="http://schemas.microsoft.com/office/powerpoint/2010/main" val="2135502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39" y="239323"/>
            <a:ext cx="5962551" cy="820878"/>
          </a:xfrm>
        </p:spPr>
        <p:txBody>
          <a:bodyPr>
            <a:normAutofit/>
          </a:bodyPr>
          <a:lstStyle/>
          <a:p>
            <a:pPr lvl="0" fontAlgn="base">
              <a:lnSpc>
                <a:spcPct val="100000"/>
              </a:lnSpc>
              <a:spcAft>
                <a:spcPct val="0"/>
              </a:spcAft>
            </a:pPr>
            <a:r>
              <a:rPr lang="en-US" sz="2200" b="1" dirty="0">
                <a:solidFill>
                  <a:srgbClr val="734F29"/>
                </a:solidFill>
                <a:ea typeface="+mn-ea"/>
                <a:cs typeface="+mn-cs"/>
              </a:rPr>
              <a:t>C</a:t>
            </a:r>
            <a:r>
              <a:rPr lang="en-US" sz="2200" b="1" dirty="0" smtClean="0">
                <a:solidFill>
                  <a:srgbClr val="734F29"/>
                </a:solidFill>
                <a:ea typeface="+mn-ea"/>
                <a:cs typeface="+mn-cs"/>
              </a:rPr>
              <a:t>omplex landscape as a tree of basins of minima  </a:t>
            </a:r>
            <a:endParaRPr lang="ru-RU" dirty="0"/>
          </a:p>
        </p:txBody>
      </p:sp>
      <p:sp>
        <p:nvSpPr>
          <p:cNvPr id="4" name="Номер слайда 3"/>
          <p:cNvSpPr>
            <a:spLocks noGrp="1"/>
          </p:cNvSpPr>
          <p:nvPr>
            <p:ph type="sldNum" sz="quarter" idx="12"/>
          </p:nvPr>
        </p:nvSpPr>
        <p:spPr/>
        <p:txBody>
          <a:bodyPr>
            <a:normAutofit fontScale="62500" lnSpcReduction="20000"/>
          </a:bodyPr>
          <a:lstStyle/>
          <a:p>
            <a:r>
              <a:rPr lang="en-US" dirty="0" smtClean="0">
                <a:latin typeface="Courier New" panose="02070309020205020404" pitchFamily="49" charset="0"/>
                <a:cs typeface="Courier New" panose="02070309020205020404" pitchFamily="49" charset="0"/>
              </a:rPr>
              <a:t>27/35</a:t>
            </a:r>
            <a:endParaRPr lang="ru-RU" dirty="0">
              <a:latin typeface="Courier New" panose="02070309020205020404" pitchFamily="49" charset="0"/>
              <a:cs typeface="Courier New" panose="02070309020205020404" pitchFamily="49" charset="0"/>
            </a:endParaRPr>
          </a:p>
        </p:txBody>
      </p:sp>
      <p:sp>
        <p:nvSpPr>
          <p:cNvPr id="31" name="Text Box 40"/>
          <p:cNvSpPr txBox="1">
            <a:spLocks noChangeArrowheads="1"/>
          </p:cNvSpPr>
          <p:nvPr/>
        </p:nvSpPr>
        <p:spPr bwMode="auto">
          <a:xfrm>
            <a:off x="644776" y="1993381"/>
            <a:ext cx="2829944" cy="954107"/>
          </a:xfrm>
          <a:prstGeom prst="rect">
            <a:avLst/>
          </a:prstGeom>
          <a:noFill/>
          <a:ln>
            <a:noFill/>
          </a:ln>
          <a:effectLs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fontAlgn="base">
              <a:spcBef>
                <a:spcPct val="50000"/>
              </a:spcBef>
              <a:spcAft>
                <a:spcPct val="0"/>
              </a:spcAft>
            </a:pPr>
            <a:r>
              <a:rPr lang="en-US" sz="1400" b="1" dirty="0" smtClean="0">
                <a:solidFill>
                  <a:srgbClr val="000000"/>
                </a:solidFill>
                <a:latin typeface="+mn-lt"/>
              </a:rPr>
              <a:t>Clustering </a:t>
            </a:r>
            <a:r>
              <a:rPr lang="en-US" sz="1400" b="1" dirty="0">
                <a:solidFill>
                  <a:srgbClr val="000000"/>
                </a:solidFill>
                <a:latin typeface="+mn-lt"/>
              </a:rPr>
              <a:t>the local minima into hierarchically nested basins of minima with respect to the barriers </a:t>
            </a:r>
            <a:r>
              <a:rPr lang="en-US" sz="1400" b="1" dirty="0" smtClean="0">
                <a:solidFill>
                  <a:srgbClr val="000000"/>
                </a:solidFill>
                <a:latin typeface="+mn-lt"/>
              </a:rPr>
              <a:t>(transition rates) between </a:t>
            </a:r>
            <a:r>
              <a:rPr lang="en-US" sz="1400" b="1" dirty="0">
                <a:solidFill>
                  <a:srgbClr val="000000"/>
                </a:solidFill>
                <a:latin typeface="+mn-lt"/>
              </a:rPr>
              <a:t>them </a:t>
            </a:r>
            <a:endParaRPr lang="en-US" sz="1400" b="1" dirty="0" smtClean="0">
              <a:solidFill>
                <a:srgbClr val="000000"/>
              </a:solidFill>
              <a:latin typeface="+mn-lt"/>
            </a:endParaRPr>
          </a:p>
        </p:txBody>
      </p:sp>
      <p:sp>
        <p:nvSpPr>
          <p:cNvPr id="3" name="Прямоугольник 2"/>
          <p:cNvSpPr/>
          <p:nvPr/>
        </p:nvSpPr>
        <p:spPr>
          <a:xfrm>
            <a:off x="4619974" y="1881051"/>
            <a:ext cx="4047776" cy="307777"/>
          </a:xfrm>
          <a:prstGeom prst="rect">
            <a:avLst/>
          </a:prstGeom>
        </p:spPr>
        <p:txBody>
          <a:bodyPr wrap="square">
            <a:spAutoFit/>
          </a:bodyPr>
          <a:lstStyle/>
          <a:p>
            <a:pPr lvl="0" fontAlgn="base">
              <a:spcAft>
                <a:spcPct val="0"/>
              </a:spcAft>
              <a:buClr>
                <a:srgbClr val="DD8047"/>
              </a:buClr>
              <a:buSzPct val="60000"/>
            </a:pPr>
            <a:r>
              <a:rPr lang="en-US" sz="1400" b="1" dirty="0" smtClean="0">
                <a:solidFill>
                  <a:srgbClr val="002060"/>
                </a:solidFill>
                <a:cs typeface="Calibri" panose="020F0502020204030204" pitchFamily="34" charset="0"/>
              </a:rPr>
              <a:t>Tree-like "skeleton" of basins on complex landscape</a:t>
            </a:r>
            <a:endParaRPr lang="en-US" sz="1400" b="1" dirty="0">
              <a:solidFill>
                <a:srgbClr val="002060"/>
              </a:solidFill>
              <a:cs typeface="Calibri" panose="020F0502020204030204" pitchFamily="34" charset="0"/>
            </a:endParaRPr>
          </a:p>
        </p:txBody>
      </p:sp>
      <p:sp>
        <p:nvSpPr>
          <p:cNvPr id="74" name="Freeform 22"/>
          <p:cNvSpPr>
            <a:spLocks/>
          </p:cNvSpPr>
          <p:nvPr/>
        </p:nvSpPr>
        <p:spPr bwMode="auto">
          <a:xfrm>
            <a:off x="4516340" y="2809848"/>
            <a:ext cx="3875573" cy="2747523"/>
          </a:xfrm>
          <a:custGeom>
            <a:avLst/>
            <a:gdLst>
              <a:gd name="T0" fmla="*/ 0 w 2900"/>
              <a:gd name="T1" fmla="*/ 7 h 2431"/>
              <a:gd name="T2" fmla="*/ 261 w 2900"/>
              <a:gd name="T3" fmla="*/ 2137 h 2431"/>
              <a:gd name="T4" fmla="*/ 450 w 2900"/>
              <a:gd name="T5" fmla="*/ 1774 h 2431"/>
              <a:gd name="T6" fmla="*/ 695 w 2900"/>
              <a:gd name="T7" fmla="*/ 2153 h 2431"/>
              <a:gd name="T8" fmla="*/ 821 w 2900"/>
              <a:gd name="T9" fmla="*/ 1214 h 2431"/>
              <a:gd name="T10" fmla="*/ 971 w 2900"/>
              <a:gd name="T11" fmla="*/ 2145 h 2431"/>
              <a:gd name="T12" fmla="*/ 1105 w 2900"/>
              <a:gd name="T13" fmla="*/ 1782 h 2431"/>
              <a:gd name="T14" fmla="*/ 1247 w 2900"/>
              <a:gd name="T15" fmla="*/ 2122 h 2431"/>
              <a:gd name="T16" fmla="*/ 1421 w 2900"/>
              <a:gd name="T17" fmla="*/ 757 h 2431"/>
              <a:gd name="T18" fmla="*/ 1531 w 2900"/>
              <a:gd name="T19" fmla="*/ 2106 h 2431"/>
              <a:gd name="T20" fmla="*/ 1728 w 2900"/>
              <a:gd name="T21" fmla="*/ 1869 h 2431"/>
              <a:gd name="T22" fmla="*/ 1910 w 2900"/>
              <a:gd name="T23" fmla="*/ 2169 h 2431"/>
              <a:gd name="T24" fmla="*/ 2099 w 2900"/>
              <a:gd name="T25" fmla="*/ 1325 h 2431"/>
              <a:gd name="T26" fmla="*/ 2296 w 2900"/>
              <a:gd name="T27" fmla="*/ 2232 h 2431"/>
              <a:gd name="T28" fmla="*/ 2462 w 2900"/>
              <a:gd name="T29" fmla="*/ 1964 h 2431"/>
              <a:gd name="T30" fmla="*/ 2636 w 2900"/>
              <a:gd name="T31" fmla="*/ 2137 h 2431"/>
              <a:gd name="T32" fmla="*/ 2809 w 2900"/>
              <a:gd name="T33" fmla="*/ 315 h 2431"/>
              <a:gd name="T34" fmla="*/ 2900 w 2900"/>
              <a:gd name="T35" fmla="*/ 247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0" h="2431">
                <a:moveTo>
                  <a:pt x="0" y="7"/>
                </a:moveTo>
                <a:cubicBezTo>
                  <a:pt x="44" y="362"/>
                  <a:pt x="186" y="1843"/>
                  <a:pt x="261" y="2137"/>
                </a:cubicBezTo>
                <a:cubicBezTo>
                  <a:pt x="336" y="2431"/>
                  <a:pt x="378" y="1771"/>
                  <a:pt x="450" y="1774"/>
                </a:cubicBezTo>
                <a:cubicBezTo>
                  <a:pt x="522" y="1777"/>
                  <a:pt x="633" y="2246"/>
                  <a:pt x="695" y="2153"/>
                </a:cubicBezTo>
                <a:cubicBezTo>
                  <a:pt x="757" y="2060"/>
                  <a:pt x="775" y="1215"/>
                  <a:pt x="821" y="1214"/>
                </a:cubicBezTo>
                <a:cubicBezTo>
                  <a:pt x="867" y="1213"/>
                  <a:pt x="924" y="2050"/>
                  <a:pt x="971" y="2145"/>
                </a:cubicBezTo>
                <a:cubicBezTo>
                  <a:pt x="1018" y="2240"/>
                  <a:pt x="1059" y="1786"/>
                  <a:pt x="1105" y="1782"/>
                </a:cubicBezTo>
                <a:cubicBezTo>
                  <a:pt x="1151" y="1778"/>
                  <a:pt x="1194" y="2293"/>
                  <a:pt x="1247" y="2122"/>
                </a:cubicBezTo>
                <a:cubicBezTo>
                  <a:pt x="1300" y="1951"/>
                  <a:pt x="1374" y="760"/>
                  <a:pt x="1421" y="757"/>
                </a:cubicBezTo>
                <a:cubicBezTo>
                  <a:pt x="1468" y="754"/>
                  <a:pt x="1480" y="1921"/>
                  <a:pt x="1531" y="2106"/>
                </a:cubicBezTo>
                <a:cubicBezTo>
                  <a:pt x="1582" y="2291"/>
                  <a:pt x="1665" y="1859"/>
                  <a:pt x="1728" y="1869"/>
                </a:cubicBezTo>
                <a:cubicBezTo>
                  <a:pt x="1791" y="1879"/>
                  <a:pt x="1848" y="2260"/>
                  <a:pt x="1910" y="2169"/>
                </a:cubicBezTo>
                <a:cubicBezTo>
                  <a:pt x="1972" y="2078"/>
                  <a:pt x="2035" y="1315"/>
                  <a:pt x="2099" y="1325"/>
                </a:cubicBezTo>
                <a:cubicBezTo>
                  <a:pt x="2163" y="1335"/>
                  <a:pt x="2236" y="2126"/>
                  <a:pt x="2296" y="2232"/>
                </a:cubicBezTo>
                <a:cubicBezTo>
                  <a:pt x="2356" y="2338"/>
                  <a:pt x="2405" y="1980"/>
                  <a:pt x="2462" y="1964"/>
                </a:cubicBezTo>
                <a:cubicBezTo>
                  <a:pt x="2519" y="1948"/>
                  <a:pt x="2578" y="2412"/>
                  <a:pt x="2636" y="2137"/>
                </a:cubicBezTo>
                <a:cubicBezTo>
                  <a:pt x="2694" y="1862"/>
                  <a:pt x="2765" y="630"/>
                  <a:pt x="2809" y="315"/>
                </a:cubicBezTo>
                <a:cubicBezTo>
                  <a:pt x="2853" y="0"/>
                  <a:pt x="2881" y="261"/>
                  <a:pt x="2900" y="247"/>
                </a:cubicBezTo>
              </a:path>
            </a:pathLst>
          </a:custGeom>
          <a:noFill/>
          <a:ln w="38100" cap="flat">
            <a:solidFill>
              <a:srgbClr val="0070C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sz="2400">
              <a:solidFill>
                <a:srgbClr val="000000"/>
              </a:solidFill>
            </a:endParaRPr>
          </a:p>
        </p:txBody>
      </p:sp>
      <p:grpSp>
        <p:nvGrpSpPr>
          <p:cNvPr id="75" name="Group 33"/>
          <p:cNvGrpSpPr>
            <a:grpSpLocks/>
          </p:cNvGrpSpPr>
          <p:nvPr/>
        </p:nvGrpSpPr>
        <p:grpSpPr bwMode="auto">
          <a:xfrm>
            <a:off x="3563594" y="2484350"/>
            <a:ext cx="4867074" cy="3438078"/>
            <a:chOff x="2554" y="1056"/>
            <a:chExt cx="3014" cy="3042"/>
          </a:xfrm>
        </p:grpSpPr>
        <p:sp>
          <p:nvSpPr>
            <p:cNvPr id="92" name="Line 34"/>
            <p:cNvSpPr>
              <a:spLocks noChangeShapeType="1"/>
            </p:cNvSpPr>
            <p:nvPr/>
          </p:nvSpPr>
          <p:spPr bwMode="auto">
            <a:xfrm flipV="1">
              <a:off x="2880" y="1056"/>
              <a:ext cx="0" cy="2736"/>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sz="2400">
                <a:solidFill>
                  <a:srgbClr val="000000"/>
                </a:solidFill>
              </a:endParaRPr>
            </a:p>
          </p:txBody>
        </p:sp>
        <p:sp>
          <p:nvSpPr>
            <p:cNvPr id="93" name="Line 35"/>
            <p:cNvSpPr>
              <a:spLocks noChangeShapeType="1"/>
            </p:cNvSpPr>
            <p:nvPr/>
          </p:nvSpPr>
          <p:spPr bwMode="auto">
            <a:xfrm>
              <a:off x="2880" y="3768"/>
              <a:ext cx="2688"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sz="2400">
                <a:solidFill>
                  <a:srgbClr val="000000"/>
                </a:solidFill>
              </a:endParaRPr>
            </a:p>
          </p:txBody>
        </p:sp>
        <p:sp>
          <p:nvSpPr>
            <p:cNvPr id="94" name="Text Box 36"/>
            <p:cNvSpPr txBox="1">
              <a:spLocks noChangeArrowheads="1"/>
            </p:cNvSpPr>
            <p:nvPr/>
          </p:nvSpPr>
          <p:spPr bwMode="auto">
            <a:xfrm rot="16200000">
              <a:off x="2301" y="1863"/>
              <a:ext cx="69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600" b="1" dirty="0" smtClean="0">
                  <a:solidFill>
                    <a:srgbClr val="000000"/>
                  </a:solidFill>
                  <a:latin typeface="Courier New" panose="02070309020205020404" pitchFamily="49" charset="0"/>
                  <a:cs typeface="Courier New" panose="02070309020205020404" pitchFamily="49" charset="0"/>
                  <a:sym typeface="Symbol" pitchFamily="18" charset="2"/>
                </a:rPr>
                <a:t>energy</a:t>
              </a:r>
              <a:endParaRPr lang="ru-RU" sz="1600" b="1" dirty="0">
                <a:solidFill>
                  <a:srgbClr val="000000"/>
                </a:solidFill>
                <a:latin typeface="Courier New" panose="02070309020205020404" pitchFamily="49" charset="0"/>
                <a:cs typeface="Courier New" panose="02070309020205020404" pitchFamily="49" charset="0"/>
                <a:sym typeface="Symbol" pitchFamily="18" charset="2"/>
              </a:endParaRPr>
            </a:p>
          </p:txBody>
        </p:sp>
        <p:sp>
          <p:nvSpPr>
            <p:cNvPr id="95" name="Text Box 37"/>
            <p:cNvSpPr txBox="1">
              <a:spLocks noChangeArrowheads="1"/>
            </p:cNvSpPr>
            <p:nvPr/>
          </p:nvSpPr>
          <p:spPr bwMode="auto">
            <a:xfrm>
              <a:off x="3780" y="3798"/>
              <a:ext cx="1235"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1600" b="1" dirty="0" smtClean="0">
                  <a:solidFill>
                    <a:srgbClr val="000000"/>
                  </a:solidFill>
                  <a:latin typeface="Courier New" panose="02070309020205020404" pitchFamily="49" charset="0"/>
                  <a:cs typeface="Courier New" panose="02070309020205020404" pitchFamily="49" charset="0"/>
                </a:rPr>
                <a:t>states</a:t>
              </a:r>
              <a:endParaRPr lang="ru-RU" sz="1600" b="1" dirty="0">
                <a:solidFill>
                  <a:srgbClr val="000000"/>
                </a:solidFill>
                <a:latin typeface="Courier New" panose="02070309020205020404" pitchFamily="49" charset="0"/>
                <a:cs typeface="Courier New" panose="02070309020205020404" pitchFamily="49" charset="0"/>
              </a:endParaRPr>
            </a:p>
          </p:txBody>
        </p:sp>
      </p:grpSp>
      <p:cxnSp>
        <p:nvCxnSpPr>
          <p:cNvPr id="77" name="Прямая соединительная линия 76"/>
          <p:cNvCxnSpPr/>
          <p:nvPr/>
        </p:nvCxnSpPr>
        <p:spPr>
          <a:xfrm>
            <a:off x="6415187" y="2346486"/>
            <a:ext cx="0" cy="9537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flipH="1">
            <a:off x="5611195" y="3310405"/>
            <a:ext cx="792977" cy="7204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6402337" y="3308717"/>
            <a:ext cx="893936" cy="8235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flipH="1">
            <a:off x="5104571" y="4040954"/>
            <a:ext cx="484597" cy="6392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5598345" y="4029118"/>
            <a:ext cx="365285" cy="68150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flipH="1">
            <a:off x="6778635" y="4111979"/>
            <a:ext cx="506624" cy="710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7274245" y="4111979"/>
            <a:ext cx="517638" cy="8320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flipH="1">
            <a:off x="4939367" y="4670037"/>
            <a:ext cx="176217" cy="3957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5124763" y="4658201"/>
            <a:ext cx="288188" cy="4785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flipH="1">
            <a:off x="5831468" y="4700477"/>
            <a:ext cx="110135" cy="4363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5961796" y="4678495"/>
            <a:ext cx="189065" cy="39740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flipH="1">
            <a:off x="6657484" y="4822235"/>
            <a:ext cx="121150" cy="2841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6798825" y="4790109"/>
            <a:ext cx="244135" cy="3263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flipH="1">
            <a:off x="7637694" y="4933847"/>
            <a:ext cx="143176" cy="2536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7779035" y="4922014"/>
            <a:ext cx="178052" cy="2249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61257" y="4680184"/>
            <a:ext cx="3605349" cy="1600438"/>
          </a:xfrm>
          <a:prstGeom prst="rect">
            <a:avLst/>
          </a:prstGeom>
        </p:spPr>
        <p:txBody>
          <a:bodyPr wrap="square">
            <a:spAutoFit/>
          </a:bodyPr>
          <a:lstStyle/>
          <a:p>
            <a:pPr lvl="0">
              <a:spcBef>
                <a:spcPts val="600"/>
              </a:spcBef>
            </a:pPr>
            <a:r>
              <a:rPr lang="en-US" sz="1400" b="1" dirty="0">
                <a:solidFill>
                  <a:srgbClr val="7030A0"/>
                </a:solidFill>
                <a:latin typeface="Segoe Print" panose="02000600000000000000" pitchFamily="2" charset="0"/>
              </a:rPr>
              <a:t>The </a:t>
            </a:r>
            <a:r>
              <a:rPr lang="en-US" sz="1400" b="1" dirty="0" smtClean="0">
                <a:solidFill>
                  <a:srgbClr val="7030A0"/>
                </a:solidFill>
                <a:latin typeface="Segoe Print" panose="02000600000000000000" pitchFamily="2" charset="0"/>
              </a:rPr>
              <a:t>leaves on the boundary of a three (the local </a:t>
            </a:r>
            <a:r>
              <a:rPr lang="en-US" sz="1400" b="1" dirty="0">
                <a:solidFill>
                  <a:srgbClr val="7030A0"/>
                </a:solidFill>
                <a:latin typeface="Segoe Print" panose="02000600000000000000" pitchFamily="2" charset="0"/>
              </a:rPr>
              <a:t>energy </a:t>
            </a:r>
            <a:r>
              <a:rPr lang="en-US" sz="1400" b="1" dirty="0" smtClean="0">
                <a:solidFill>
                  <a:srgbClr val="7030A0"/>
                </a:solidFill>
                <a:latin typeface="Segoe Print" panose="02000600000000000000" pitchFamily="2" charset="0"/>
              </a:rPr>
              <a:t>minima) are the </a:t>
            </a:r>
            <a:r>
              <a:rPr lang="en-US" sz="1400" b="1" dirty="0">
                <a:solidFill>
                  <a:srgbClr val="7030A0"/>
                </a:solidFill>
                <a:latin typeface="Segoe Print" panose="02000600000000000000" pitchFamily="2" charset="0"/>
              </a:rPr>
              <a:t>system </a:t>
            </a:r>
            <a:r>
              <a:rPr lang="en-US" sz="1400" b="1" dirty="0" smtClean="0">
                <a:solidFill>
                  <a:srgbClr val="7030A0"/>
                </a:solidFill>
                <a:latin typeface="Segoe Print" panose="02000600000000000000" pitchFamily="2" charset="0"/>
              </a:rPr>
              <a:t>states. Any subtree is a basins </a:t>
            </a:r>
            <a:r>
              <a:rPr lang="en-US" sz="1400" b="1" dirty="0">
                <a:solidFill>
                  <a:srgbClr val="7030A0"/>
                </a:solidFill>
                <a:latin typeface="Segoe Print" panose="02000600000000000000" pitchFamily="2" charset="0"/>
              </a:rPr>
              <a:t>of minima, and the branching points </a:t>
            </a:r>
            <a:r>
              <a:rPr lang="en-US" sz="1400" b="1" dirty="0" smtClean="0">
                <a:solidFill>
                  <a:srgbClr val="7030A0"/>
                </a:solidFill>
                <a:latin typeface="Segoe Print" panose="02000600000000000000" pitchFamily="2" charset="0"/>
              </a:rPr>
              <a:t>specify the distances between the states, as well as the </a:t>
            </a:r>
            <a:r>
              <a:rPr lang="en-US" sz="1400" b="1" dirty="0">
                <a:solidFill>
                  <a:srgbClr val="7030A0"/>
                </a:solidFill>
                <a:latin typeface="Segoe Print" panose="02000600000000000000" pitchFamily="2" charset="0"/>
              </a:rPr>
              <a:t>barriers between the basins. </a:t>
            </a:r>
          </a:p>
        </p:txBody>
      </p:sp>
      <p:sp>
        <p:nvSpPr>
          <p:cNvPr id="6" name="Прямоугольник 5"/>
          <p:cNvSpPr/>
          <p:nvPr/>
        </p:nvSpPr>
        <p:spPr>
          <a:xfrm>
            <a:off x="4572000" y="1229410"/>
            <a:ext cx="4572000" cy="307777"/>
          </a:xfrm>
          <a:prstGeom prst="rect">
            <a:avLst/>
          </a:prstGeom>
        </p:spPr>
        <p:txBody>
          <a:bodyPr>
            <a:spAutoFit/>
          </a:bodyPr>
          <a:lstStyle/>
          <a:p>
            <a:pPr>
              <a:spcBef>
                <a:spcPts val="0"/>
              </a:spcBef>
            </a:pPr>
            <a:r>
              <a:rPr lang="en-US" sz="1400" b="1" dirty="0" smtClean="0">
                <a:solidFill>
                  <a:srgbClr val="C00000"/>
                </a:solidFill>
                <a:cs typeface="Calibri" panose="020F0502020204030204" pitchFamily="34" charset="0"/>
              </a:rPr>
              <a:t>Models: </a:t>
            </a:r>
            <a:r>
              <a:rPr lang="en-US" sz="1400" b="1" dirty="0" smtClean="0">
                <a:solidFill>
                  <a:srgbClr val="002060"/>
                </a:solidFill>
                <a:cs typeface="Calibri" panose="020F0502020204030204" pitchFamily="34" charset="0"/>
              </a:rPr>
              <a:t>Ultrametric </a:t>
            </a:r>
            <a:r>
              <a:rPr lang="en-US" sz="1400" b="1" dirty="0">
                <a:solidFill>
                  <a:srgbClr val="002060"/>
                </a:solidFill>
                <a:cs typeface="Calibri" panose="020F0502020204030204" pitchFamily="34" charset="0"/>
              </a:rPr>
              <a:t>representation of complex landscapes</a:t>
            </a:r>
          </a:p>
        </p:txBody>
      </p:sp>
    </p:spTree>
    <p:extLst>
      <p:ext uri="{BB962C8B-B14F-4D97-AF65-F5344CB8AC3E}">
        <p14:creationId xmlns:p14="http://schemas.microsoft.com/office/powerpoint/2010/main" val="184201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up)">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up)">
                                      <p:cBhvr>
                                        <p:cTn id="12" dur="500"/>
                                        <p:tgtEl>
                                          <p:spTgt spid="78"/>
                                        </p:tgtEl>
                                      </p:cBhvr>
                                    </p:animEffect>
                                  </p:childTnLst>
                                </p:cTn>
                              </p:par>
                              <p:par>
                                <p:cTn id="13" presetID="22" presetClass="entr" presetSubtype="1"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up)">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up)">
                                      <p:cBhvr>
                                        <p:cTn id="20" dur="500"/>
                                        <p:tgtEl>
                                          <p:spTgt spid="80"/>
                                        </p:tgtEl>
                                      </p:cBhvr>
                                    </p:animEffect>
                                  </p:childTnLst>
                                </p:cTn>
                              </p:par>
                              <p:par>
                                <p:cTn id="21" presetID="22" presetClass="entr" presetSubtype="1"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up)">
                                      <p:cBhvr>
                                        <p:cTn id="23" dur="500"/>
                                        <p:tgtEl>
                                          <p:spTgt spid="81"/>
                                        </p:tgtEl>
                                      </p:cBhvr>
                                    </p:animEffect>
                                  </p:childTnLst>
                                </p:cTn>
                              </p:par>
                              <p:par>
                                <p:cTn id="24" presetID="22" presetClass="entr" presetSubtype="1" fill="hold"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up)">
                                      <p:cBhvr>
                                        <p:cTn id="26" dur="500"/>
                                        <p:tgtEl>
                                          <p:spTgt spid="82"/>
                                        </p:tgtEl>
                                      </p:cBhvr>
                                    </p:animEffect>
                                  </p:childTnLst>
                                </p:cTn>
                              </p:par>
                              <p:par>
                                <p:cTn id="27" presetID="22" presetClass="entr" presetSubtype="1"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up)">
                                      <p:cBhvr>
                                        <p:cTn id="34" dur="500"/>
                                        <p:tgtEl>
                                          <p:spTgt spid="84"/>
                                        </p:tgtEl>
                                      </p:cBhvr>
                                    </p:animEffect>
                                  </p:childTnLst>
                                </p:cTn>
                              </p:par>
                              <p:par>
                                <p:cTn id="35" presetID="22" presetClass="entr" presetSubtype="1"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up)">
                                      <p:cBhvr>
                                        <p:cTn id="37" dur="500"/>
                                        <p:tgtEl>
                                          <p:spTgt spid="85"/>
                                        </p:tgtEl>
                                      </p:cBhvr>
                                    </p:animEffect>
                                  </p:childTnLst>
                                </p:cTn>
                              </p:par>
                              <p:par>
                                <p:cTn id="38" presetID="22" presetClass="entr" presetSubtype="1" fill="hold"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up)">
                                      <p:cBhvr>
                                        <p:cTn id="40" dur="500"/>
                                        <p:tgtEl>
                                          <p:spTgt spid="86"/>
                                        </p:tgtEl>
                                      </p:cBhvr>
                                    </p:animEffect>
                                  </p:childTnLst>
                                </p:cTn>
                              </p:par>
                              <p:par>
                                <p:cTn id="41" presetID="22" presetClass="entr" presetSubtype="1" fill="hold"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up)">
                                      <p:cBhvr>
                                        <p:cTn id="43" dur="500"/>
                                        <p:tgtEl>
                                          <p:spTgt spid="87"/>
                                        </p:tgtEl>
                                      </p:cBhvr>
                                    </p:animEffect>
                                  </p:childTnLst>
                                </p:cTn>
                              </p:par>
                              <p:par>
                                <p:cTn id="44" presetID="22" presetClass="entr" presetSubtype="1" fill="hold"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up)">
                                      <p:cBhvr>
                                        <p:cTn id="46" dur="500"/>
                                        <p:tgtEl>
                                          <p:spTgt spid="88"/>
                                        </p:tgtEl>
                                      </p:cBhvr>
                                    </p:animEffect>
                                  </p:childTnLst>
                                </p:cTn>
                              </p:par>
                              <p:par>
                                <p:cTn id="47" presetID="22" presetClass="entr" presetSubtype="1"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up)">
                                      <p:cBhvr>
                                        <p:cTn id="49" dur="500"/>
                                        <p:tgtEl>
                                          <p:spTgt spid="89"/>
                                        </p:tgtEl>
                                      </p:cBhvr>
                                    </p:animEffect>
                                  </p:childTnLst>
                                </p:cTn>
                              </p:par>
                              <p:par>
                                <p:cTn id="50" presetID="22" presetClass="entr" presetSubtype="1" fill="hold"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up)">
                                      <p:cBhvr>
                                        <p:cTn id="52" dur="500"/>
                                        <p:tgtEl>
                                          <p:spTgt spid="91"/>
                                        </p:tgtEl>
                                      </p:cBhvr>
                                    </p:animEffect>
                                  </p:childTnLst>
                                </p:cTn>
                              </p:par>
                              <p:par>
                                <p:cTn id="53" presetID="22" presetClass="entr" presetSubtype="1"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up)">
                                      <p:cBhvr>
                                        <p:cTn id="5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9175" y="438150"/>
            <a:ext cx="1200150" cy="369332"/>
          </a:xfrm>
          <a:prstGeom prst="rect">
            <a:avLst/>
          </a:prstGeom>
          <a:noFill/>
        </p:spPr>
        <p:txBody>
          <a:bodyPr wrap="square" rtlCol="0">
            <a:spAutoFit/>
          </a:bodyPr>
          <a:lstStyle/>
          <a:p>
            <a:r>
              <a:rPr lang="en-US" b="1" dirty="0"/>
              <a:t>R</a:t>
            </a:r>
            <a:r>
              <a:rPr lang="en-US" b="1" dirty="0" smtClean="0"/>
              <a:t>emark</a:t>
            </a:r>
            <a:endParaRPr lang="ru-RU" b="1" dirty="0"/>
          </a:p>
        </p:txBody>
      </p:sp>
      <p:grpSp>
        <p:nvGrpSpPr>
          <p:cNvPr id="34" name="Группа 33"/>
          <p:cNvGrpSpPr/>
          <p:nvPr/>
        </p:nvGrpSpPr>
        <p:grpSpPr>
          <a:xfrm>
            <a:off x="1030631" y="2481944"/>
            <a:ext cx="2992730" cy="2051635"/>
            <a:chOff x="541688" y="2567054"/>
            <a:chExt cx="3253839" cy="2224021"/>
          </a:xfrm>
        </p:grpSpPr>
        <p:grpSp>
          <p:nvGrpSpPr>
            <p:cNvPr id="5" name="Группа 4"/>
            <p:cNvGrpSpPr/>
            <p:nvPr/>
          </p:nvGrpSpPr>
          <p:grpSpPr>
            <a:xfrm>
              <a:off x="541688" y="2567054"/>
              <a:ext cx="3253839" cy="2198910"/>
              <a:chOff x="3705101" y="3275615"/>
              <a:chExt cx="3253839" cy="2198910"/>
            </a:xfrm>
          </p:grpSpPr>
          <p:cxnSp>
            <p:nvCxnSpPr>
              <p:cNvPr id="7" name="Прямая соединительная линия 6"/>
              <p:cNvCxnSpPr/>
              <p:nvPr/>
            </p:nvCxnSpPr>
            <p:spPr>
              <a:xfrm flipH="1">
                <a:off x="4429496" y="3277590"/>
                <a:ext cx="855023" cy="843148"/>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282540" y="3275615"/>
                <a:ext cx="963881" cy="963876"/>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3883231" y="4132613"/>
                <a:ext cx="522514" cy="748145"/>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415640" y="4118761"/>
                <a:ext cx="393866" cy="797623"/>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5688281" y="4215740"/>
                <a:ext cx="546264" cy="831273"/>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222670" y="4215740"/>
                <a:ext cx="558140" cy="973777"/>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a:off x="3705101" y="4868883"/>
                <a:ext cx="190005" cy="463138"/>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3905003" y="4855030"/>
                <a:ext cx="310737" cy="560118"/>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4667004" y="4904509"/>
                <a:ext cx="118752" cy="510639"/>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807529" y="4878782"/>
                <a:ext cx="203858" cy="465114"/>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5557651" y="5047013"/>
                <a:ext cx="130629" cy="332509"/>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710051" y="5009413"/>
                <a:ext cx="263237" cy="381984"/>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6614556" y="5177642"/>
                <a:ext cx="154379" cy="296883"/>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6766956" y="5163792"/>
                <a:ext cx="191984" cy="263231"/>
              </a:xfrm>
              <a:prstGeom prst="line">
                <a:avLst/>
              </a:prstGeom>
              <a:ln w="3810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cxnSp>
          <p:nvCxnSpPr>
            <p:cNvPr id="22" name="Прямая соединительная линия 21"/>
            <p:cNvCxnSpPr/>
            <p:nvPr/>
          </p:nvCxnSpPr>
          <p:spPr>
            <a:xfrm>
              <a:off x="2114550" y="2590800"/>
              <a:ext cx="0" cy="2047875"/>
            </a:xfrm>
            <a:prstGeom prst="line">
              <a:avLst/>
            </a:prstGeom>
            <a:ln w="5715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076575" y="3552825"/>
              <a:ext cx="9525" cy="1209675"/>
            </a:xfrm>
            <a:prstGeom prst="line">
              <a:avLst/>
            </a:prstGeom>
            <a:ln w="5715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247775" y="3476625"/>
              <a:ext cx="9525" cy="1209675"/>
            </a:xfrm>
            <a:prstGeom prst="line">
              <a:avLst/>
            </a:prstGeom>
            <a:ln w="5715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47289" y="4190135"/>
              <a:ext cx="9525" cy="495300"/>
            </a:xfrm>
            <a:prstGeom prst="line">
              <a:avLst/>
            </a:prstGeom>
            <a:ln w="5715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661672" y="4203985"/>
              <a:ext cx="9525" cy="495300"/>
            </a:xfrm>
            <a:prstGeom prst="line">
              <a:avLst/>
            </a:prstGeom>
            <a:ln w="5715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80000">
              <a:off x="2543175" y="4333875"/>
              <a:ext cx="19050" cy="390525"/>
            </a:xfrm>
            <a:prstGeom prst="line">
              <a:avLst/>
            </a:prstGeom>
            <a:ln w="5715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3600450" y="4495800"/>
              <a:ext cx="0" cy="295275"/>
            </a:xfrm>
            <a:prstGeom prst="line">
              <a:avLst/>
            </a:prstGeom>
            <a:ln w="57150">
              <a:solidFill>
                <a:srgbClr val="3366CC"/>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114697" y="4672101"/>
            <a:ext cx="3200400" cy="523220"/>
          </a:xfrm>
          <a:prstGeom prst="rect">
            <a:avLst/>
          </a:prstGeom>
          <a:noFill/>
        </p:spPr>
        <p:txBody>
          <a:bodyPr wrap="square" rtlCol="0">
            <a:spAutoFit/>
          </a:bodyPr>
          <a:lstStyle/>
          <a:p>
            <a:r>
              <a:rPr lang="ru-RU" sz="1400" b="1" dirty="0"/>
              <a:t>"</a:t>
            </a:r>
            <a:r>
              <a:rPr lang="en-US" sz="1400" b="1" dirty="0" smtClean="0"/>
              <a:t>Energy landscape</a:t>
            </a:r>
            <a:r>
              <a:rPr lang="ru-RU" sz="1400" b="1" dirty="0" smtClean="0"/>
              <a:t>"</a:t>
            </a:r>
            <a:r>
              <a:rPr lang="en-US" sz="1400" b="1" dirty="0" smtClean="0"/>
              <a:t> with regularly branching tree of basins. </a:t>
            </a:r>
            <a:endParaRPr lang="ru-RU" sz="1400" b="1" dirty="0"/>
          </a:p>
        </p:txBody>
      </p:sp>
      <p:grpSp>
        <p:nvGrpSpPr>
          <p:cNvPr id="40" name="Группа 39"/>
          <p:cNvGrpSpPr/>
          <p:nvPr/>
        </p:nvGrpSpPr>
        <p:grpSpPr>
          <a:xfrm>
            <a:off x="5081453" y="2293438"/>
            <a:ext cx="3696788" cy="3710688"/>
            <a:chOff x="5081453" y="2293438"/>
            <a:chExt cx="3696788" cy="3710688"/>
          </a:xfrm>
        </p:grpSpPr>
        <p:pic>
          <p:nvPicPr>
            <p:cNvPr id="36" name="Рисунок 35"/>
            <p:cNvPicPr>
              <a:picLocks noChangeAspect="1"/>
            </p:cNvPicPr>
            <p:nvPr/>
          </p:nvPicPr>
          <p:blipFill>
            <a:blip r:embed="rId2"/>
            <a:stretch>
              <a:fillRect/>
            </a:stretch>
          </p:blipFill>
          <p:spPr>
            <a:xfrm>
              <a:off x="5276207" y="2293438"/>
              <a:ext cx="2861953" cy="2440365"/>
            </a:xfrm>
            <a:prstGeom prst="rect">
              <a:avLst/>
            </a:prstGeom>
          </p:spPr>
        </p:pic>
        <mc:AlternateContent xmlns:mc="http://schemas.openxmlformats.org/markup-compatibility/2006" xmlns:a14="http://schemas.microsoft.com/office/drawing/2010/main">
          <mc:Choice Requires="a14">
            <p:sp>
              <p:nvSpPr>
                <p:cNvPr id="38" name="TextBox 37"/>
                <p:cNvSpPr txBox="1"/>
                <p:nvPr/>
              </p:nvSpPr>
              <p:spPr>
                <a:xfrm>
                  <a:off x="5081453" y="4807132"/>
                  <a:ext cx="3696788" cy="738664"/>
                </a:xfrm>
                <a:prstGeom prst="rect">
                  <a:avLst/>
                </a:prstGeom>
                <a:noFill/>
              </p:spPr>
              <p:txBody>
                <a:bodyPr wrap="square" rtlCol="0">
                  <a:spAutoFit/>
                </a:bodyPr>
                <a:lstStyle/>
                <a:p>
                  <a:r>
                    <a:rPr lang="en-US" sz="1400" b="1" dirty="0" smtClean="0"/>
                    <a:t>Spectral density </a:t>
                  </a:r>
                  <a14:m>
                    <m:oMath xmlns:m="http://schemas.openxmlformats.org/officeDocument/2006/math">
                      <m:sSub>
                        <m:sSubPr>
                          <m:ctrlPr>
                            <a:rPr lang="en-US" sz="1400" b="1" i="1" smtClean="0">
                              <a:latin typeface="Cambria Math"/>
                            </a:rPr>
                          </m:ctrlPr>
                        </m:sSubPr>
                        <m:e>
                          <m:r>
                            <a:rPr lang="en-US" sz="1400" b="1" i="1" smtClean="0">
                              <a:latin typeface="Cambria Math" panose="02040503050406030204" pitchFamily="18" charset="0"/>
                              <a:ea typeface="Cambria Math" panose="02040503050406030204" pitchFamily="18" charset="0"/>
                            </a:rPr>
                            <m:t>𝝆</m:t>
                          </m:r>
                        </m:e>
                        <m:sub>
                          <m:r>
                            <a:rPr lang="en-US" sz="1400" b="1" i="1" smtClean="0">
                              <a:latin typeface="Cambria Math" panose="02040503050406030204" pitchFamily="18" charset="0"/>
                            </a:rPr>
                            <m:t>𝒍𝒊𝒏</m:t>
                          </m:r>
                        </m:sub>
                      </m:sSub>
                      <m:d>
                        <m:dPr>
                          <m:ctrlPr>
                            <a:rPr lang="en-US" sz="1400" b="1" i="1" smtClean="0">
                              <a:latin typeface="Cambria Math"/>
                            </a:rPr>
                          </m:ctrlPr>
                        </m:dPr>
                        <m:e>
                          <m:r>
                            <a:rPr lang="en-US" sz="1400" b="1" i="1" smtClean="0">
                              <a:latin typeface="Cambria Math" panose="02040503050406030204" pitchFamily="18" charset="0"/>
                              <a:ea typeface="Cambria Math" panose="02040503050406030204" pitchFamily="18" charset="0"/>
                            </a:rPr>
                            <m:t>𝝀</m:t>
                          </m:r>
                        </m:e>
                      </m:d>
                    </m:oMath>
                  </a14:m>
                  <a:r>
                    <a:rPr lang="en-US" sz="1400" b="1" dirty="0" smtClean="0"/>
                    <a:t> of  an ensemble  of sparse adjacency matrixes of random networks generated above the percolation point </a:t>
                  </a:r>
                  <a:endParaRPr lang="ru-RU" sz="14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5081453" y="4807132"/>
                  <a:ext cx="3696788" cy="738664"/>
                </a:xfrm>
                <a:prstGeom prst="rect">
                  <a:avLst/>
                </a:prstGeom>
                <a:blipFill rotWithShape="1">
                  <a:blip r:embed="rId3"/>
                  <a:stretch>
                    <a:fillRect l="-495" t="-826" r="-165" b="-7438"/>
                  </a:stretch>
                </a:blipFill>
              </p:spPr>
              <p:txBody>
                <a:bodyPr/>
                <a:lstStyle/>
                <a:p>
                  <a:r>
                    <a:rPr lang="ru-RU">
                      <a:noFill/>
                    </a:rPr>
                    <a:t> </a:t>
                  </a:r>
                </a:p>
              </p:txBody>
            </p:sp>
          </mc:Fallback>
        </mc:AlternateContent>
        <p:sp>
          <p:nvSpPr>
            <p:cNvPr id="39" name="TextBox 38"/>
            <p:cNvSpPr txBox="1"/>
            <p:nvPr/>
          </p:nvSpPr>
          <p:spPr>
            <a:xfrm>
              <a:off x="5409111" y="5542461"/>
              <a:ext cx="2820489" cy="461665"/>
            </a:xfrm>
            <a:prstGeom prst="rect">
              <a:avLst/>
            </a:prstGeom>
            <a:noFill/>
          </p:spPr>
          <p:txBody>
            <a:bodyPr wrap="square" rtlCol="0">
              <a:spAutoFit/>
            </a:bodyPr>
            <a:lstStyle/>
            <a:p>
              <a:r>
                <a:rPr lang="en-US" sz="1200" b="1" dirty="0" err="1" smtClean="0">
                  <a:solidFill>
                    <a:srgbClr val="000099"/>
                  </a:solidFill>
                </a:rPr>
                <a:t>Krapivsky</a:t>
              </a:r>
              <a:r>
                <a:rPr lang="en-US" sz="1200" b="1" dirty="0" smtClean="0">
                  <a:solidFill>
                    <a:srgbClr val="000099"/>
                  </a:solidFill>
                </a:rPr>
                <a:t> P., </a:t>
              </a:r>
              <a:r>
                <a:rPr lang="en-US" sz="1200" b="1" dirty="0" err="1" smtClean="0">
                  <a:solidFill>
                    <a:srgbClr val="000099"/>
                  </a:solidFill>
                </a:rPr>
                <a:t>Nechaev</a:t>
              </a:r>
              <a:r>
                <a:rPr lang="en-US" sz="1200" b="1" dirty="0" smtClean="0">
                  <a:solidFill>
                    <a:srgbClr val="000099"/>
                  </a:solidFill>
                </a:rPr>
                <a:t> S., and A. V., </a:t>
              </a:r>
            </a:p>
            <a:p>
              <a:r>
                <a:rPr lang="en-US" sz="1200" b="1" dirty="0" smtClean="0">
                  <a:solidFill>
                    <a:srgbClr val="000099"/>
                  </a:solidFill>
                </a:rPr>
                <a:t>J. Phys. A. 49 (2016), 0335101 </a:t>
              </a:r>
              <a:endParaRPr lang="ru-RU" sz="1200" b="1" dirty="0">
                <a:solidFill>
                  <a:srgbClr val="000099"/>
                </a:solidFill>
              </a:endParaRPr>
            </a:p>
          </p:txBody>
        </p:sp>
      </p:grpSp>
      <p:sp>
        <p:nvSpPr>
          <p:cNvPr id="32" name="Номер слайда 3"/>
          <p:cNvSpPr>
            <a:spLocks noGrp="1"/>
          </p:cNvSpPr>
          <p:nvPr>
            <p:ph type="sldNum" sz="quarter" idx="12"/>
          </p:nvPr>
        </p:nvSpPr>
        <p:spPr>
          <a:xfrm>
            <a:off x="0" y="1271588"/>
            <a:ext cx="533400" cy="244475"/>
          </a:xfrm>
        </p:spPr>
        <p:txBody>
          <a:bodyPr>
            <a:normAutofit fontScale="62500" lnSpcReduction="20000"/>
          </a:bodyPr>
          <a:lstStyle/>
          <a:p>
            <a:r>
              <a:rPr lang="en-US" dirty="0" smtClean="0">
                <a:latin typeface="Courier New" panose="02070309020205020404" pitchFamily="49" charset="0"/>
                <a:cs typeface="Courier New" panose="02070309020205020404" pitchFamily="49" charset="0"/>
              </a:rPr>
              <a:t>28/35</a:t>
            </a:r>
            <a:endParaRPr lang="ru-RU" dirty="0">
              <a:latin typeface="Courier New" panose="02070309020205020404" pitchFamily="49" charset="0"/>
              <a:cs typeface="Courier New" panose="02070309020205020404" pitchFamily="49" charset="0"/>
            </a:endParaRPr>
          </a:p>
        </p:txBody>
      </p:sp>
      <p:sp>
        <p:nvSpPr>
          <p:cNvPr id="33" name="Прямоугольник 32"/>
          <p:cNvSpPr/>
          <p:nvPr/>
        </p:nvSpPr>
        <p:spPr>
          <a:xfrm>
            <a:off x="5229225" y="1229410"/>
            <a:ext cx="3981451" cy="307777"/>
          </a:xfrm>
          <a:prstGeom prst="rect">
            <a:avLst/>
          </a:prstGeom>
        </p:spPr>
        <p:txBody>
          <a:bodyPr wrap="square">
            <a:spAutoFit/>
          </a:bodyPr>
          <a:lstStyle/>
          <a:p>
            <a:r>
              <a:rPr lang="en-US" sz="1400" b="1" dirty="0" smtClean="0">
                <a:solidFill>
                  <a:srgbClr val="C00000"/>
                </a:solidFill>
                <a:cs typeface="Calibri" panose="020F0502020204030204" pitchFamily="34" charset="0"/>
              </a:rPr>
              <a:t>Models: </a:t>
            </a:r>
            <a:r>
              <a:rPr lang="en-US" sz="1400" b="1" dirty="0">
                <a:solidFill>
                  <a:srgbClr val="002060"/>
                </a:solidFill>
                <a:cs typeface="Calibri" panose="020F0502020204030204" pitchFamily="34" charset="0"/>
              </a:rPr>
              <a:t>Ultrametrics of </a:t>
            </a:r>
            <a:r>
              <a:rPr lang="en-US" sz="1400" b="1" dirty="0" smtClean="0">
                <a:solidFill>
                  <a:srgbClr val="002060"/>
                </a:solidFill>
                <a:cs typeface="Calibri" panose="020F0502020204030204" pitchFamily="34" charset="0"/>
              </a:rPr>
              <a:t>sparse random networks</a:t>
            </a:r>
            <a:endParaRPr lang="en-US" sz="1400" b="1" dirty="0">
              <a:solidFill>
                <a:srgbClr val="002060"/>
              </a:solidFill>
              <a:cs typeface="Calibri" panose="020F0502020204030204" pitchFamily="34" charset="0"/>
            </a:endParaRPr>
          </a:p>
        </p:txBody>
      </p:sp>
      <p:sp>
        <p:nvSpPr>
          <p:cNvPr id="37" name="Прямоугольник 36"/>
          <p:cNvSpPr/>
          <p:nvPr/>
        </p:nvSpPr>
        <p:spPr>
          <a:xfrm>
            <a:off x="1132685" y="5697322"/>
            <a:ext cx="3132610" cy="523220"/>
          </a:xfrm>
          <a:prstGeom prst="rect">
            <a:avLst/>
          </a:prstGeom>
        </p:spPr>
        <p:txBody>
          <a:bodyPr wrap="square">
            <a:spAutoFit/>
          </a:bodyPr>
          <a:lstStyle/>
          <a:p>
            <a:pPr algn="ctr"/>
            <a:r>
              <a:rPr lang="en-US" sz="1400" b="1" dirty="0" smtClean="0">
                <a:solidFill>
                  <a:srgbClr val="7030A0"/>
                </a:solidFill>
                <a:latin typeface="Segoe Print" panose="02000600000000000000" pitchFamily="2" charset="0"/>
                <a:cs typeface="Calibri" panose="020F0502020204030204" pitchFamily="34" charset="0"/>
              </a:rPr>
              <a:t>Randomly generated sparse sets typically show ultrametricity.</a:t>
            </a:r>
            <a:endParaRPr lang="ru-RU" sz="1400" dirty="0">
              <a:solidFill>
                <a:srgbClr val="7030A0"/>
              </a:solidFill>
              <a:latin typeface="Segoe Print" panose="02000600000000000000" pitchFamily="2" charset="0"/>
            </a:endParaRPr>
          </a:p>
        </p:txBody>
      </p:sp>
    </p:spTree>
    <p:extLst>
      <p:ext uri="{BB962C8B-B14F-4D97-AF65-F5344CB8AC3E}">
        <p14:creationId xmlns:p14="http://schemas.microsoft.com/office/powerpoint/2010/main" val="37153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0992" y="303482"/>
            <a:ext cx="5515655" cy="711993"/>
          </a:xfrm>
        </p:spPr>
        <p:txBody>
          <a:bodyPr>
            <a:normAutofit/>
          </a:bodyPr>
          <a:lstStyle/>
          <a:p>
            <a:r>
              <a:rPr lang="en-US" sz="1800" b="1" dirty="0">
                <a:solidFill>
                  <a:srgbClr val="734F29"/>
                </a:solidFill>
              </a:rPr>
              <a:t>"</a:t>
            </a:r>
            <a:r>
              <a:rPr lang="en-US" sz="1800" b="1" dirty="0" smtClean="0">
                <a:solidFill>
                  <a:srgbClr val="734F29"/>
                </a:solidFill>
              </a:rPr>
              <a:t>Basin-to-basin kinetics"</a:t>
            </a:r>
            <a:endParaRPr lang="ru-RU" sz="1800" dirty="0">
              <a:solidFill>
                <a:srgbClr val="734F29"/>
              </a:solidFill>
            </a:endParaRPr>
          </a:p>
        </p:txBody>
      </p:sp>
      <p:sp>
        <p:nvSpPr>
          <p:cNvPr id="4" name="Номер слайда 3"/>
          <p:cNvSpPr>
            <a:spLocks noGrp="1"/>
          </p:cNvSpPr>
          <p:nvPr>
            <p:ph type="sldNum" sz="quarter" idx="12"/>
          </p:nvPr>
        </p:nvSpPr>
        <p:spPr/>
        <p:txBody>
          <a:bodyPr>
            <a:normAutofit fontScale="77500" lnSpcReduction="20000"/>
          </a:bodyPr>
          <a:lstStyle/>
          <a:p>
            <a:fld id="{9860EDB8-5305-433F-BE41-D7A86D811DB3}" type="slidenum">
              <a:rPr lang="ru-RU" sz="1200" b="1">
                <a:latin typeface="Courier New" panose="02070309020205020404" pitchFamily="49" charset="0"/>
                <a:cs typeface="Courier New" panose="02070309020205020404" pitchFamily="49" charset="0"/>
              </a:rPr>
              <a:pPr/>
              <a:t>29</a:t>
            </a:fld>
            <a:r>
              <a:rPr lang="en-US" sz="1200" b="1" dirty="0" smtClean="0">
                <a:latin typeface="Courier New" panose="02070309020205020404" pitchFamily="49" charset="0"/>
                <a:cs typeface="Courier New" panose="02070309020205020404" pitchFamily="49" charset="0"/>
              </a:rPr>
              <a:t>/35</a:t>
            </a:r>
            <a:endParaRPr lang="ru-RU" sz="1200" b="1" dirty="0">
              <a:latin typeface="Courier New" panose="02070309020205020404" pitchFamily="49" charset="0"/>
              <a:cs typeface="Courier New" panose="02070309020205020404" pitchFamily="49" charset="0"/>
            </a:endParaRPr>
          </a:p>
        </p:txBody>
      </p:sp>
      <p:grpSp>
        <p:nvGrpSpPr>
          <p:cNvPr id="23" name="Группа 22"/>
          <p:cNvGrpSpPr/>
          <p:nvPr/>
        </p:nvGrpSpPr>
        <p:grpSpPr>
          <a:xfrm>
            <a:off x="354719" y="4263817"/>
            <a:ext cx="6117537" cy="2324022"/>
            <a:chOff x="354719" y="4233479"/>
            <a:chExt cx="6117537" cy="2324022"/>
          </a:xfrm>
        </p:grpSpPr>
        <p:sp>
          <p:nvSpPr>
            <p:cNvPr id="126" name="Штриховая стрелка вправо 125"/>
            <p:cNvSpPr/>
            <p:nvPr/>
          </p:nvSpPr>
          <p:spPr>
            <a:xfrm rot="10800000">
              <a:off x="5089600" y="5654329"/>
              <a:ext cx="1382656" cy="257175"/>
            </a:xfrm>
            <a:prstGeom prst="stripedRightArrow">
              <a:avLst/>
            </a:prstGeom>
            <a:gradFill>
              <a:gsLst>
                <a:gs pos="0">
                  <a:srgbClr val="660033"/>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35" name="TextBox 134"/>
            <p:cNvSpPr txBox="1"/>
            <p:nvPr/>
          </p:nvSpPr>
          <p:spPr>
            <a:xfrm>
              <a:off x="354719" y="4233479"/>
              <a:ext cx="2843776" cy="2056973"/>
            </a:xfrm>
            <a:prstGeom prst="rect">
              <a:avLst/>
            </a:prstGeom>
            <a:noFill/>
          </p:spPr>
          <p:txBody>
            <a:bodyPr wrap="square" rtlCol="0">
              <a:spAutoFit/>
            </a:bodyPr>
            <a:lstStyle/>
            <a:p>
              <a:pPr>
                <a:lnSpc>
                  <a:spcPct val="114000"/>
                </a:lnSpc>
              </a:pPr>
              <a:r>
                <a:rPr lang="en-US" sz="1400" b="1" dirty="0">
                  <a:solidFill>
                    <a:srgbClr val="000099"/>
                  </a:solidFill>
                </a:rPr>
                <a:t>If the transitions are specified by </a:t>
              </a:r>
              <a:r>
                <a:rPr lang="en-US" sz="1400" b="1" dirty="0" smtClean="0">
                  <a:solidFill>
                    <a:srgbClr val="000099"/>
                  </a:solidFill>
                </a:rPr>
                <a:t>the branching </a:t>
              </a:r>
              <a:r>
                <a:rPr lang="en-US" sz="1400" b="1" dirty="0">
                  <a:solidFill>
                    <a:srgbClr val="000099"/>
                  </a:solidFill>
                </a:rPr>
                <a:t>points, </a:t>
              </a:r>
              <a:r>
                <a:rPr lang="en-US" sz="1400" b="1" dirty="0" smtClean="0">
                  <a:solidFill>
                    <a:srgbClr val="000099"/>
                  </a:solidFill>
                </a:rPr>
                <a:t>then, the triangles </a:t>
              </a:r>
              <a:r>
                <a:rPr lang="en-US" sz="1400" b="1" dirty="0">
                  <a:solidFill>
                    <a:srgbClr val="000099"/>
                  </a:solidFill>
                </a:rPr>
                <a:t>of kinetic distances </a:t>
              </a:r>
              <a:r>
                <a:rPr lang="en-US" sz="1400" b="1" dirty="0" smtClean="0">
                  <a:solidFill>
                    <a:srgbClr val="000099"/>
                  </a:solidFill>
                </a:rPr>
                <a:t>between the </a:t>
              </a:r>
              <a:r>
                <a:rPr lang="en-US" sz="1400" b="1" dirty="0">
                  <a:solidFill>
                    <a:srgbClr val="000099"/>
                  </a:solidFill>
                </a:rPr>
                <a:t>states </a:t>
              </a:r>
              <a:r>
                <a:rPr lang="en-US" sz="1400" b="1" dirty="0" smtClean="0">
                  <a:solidFill>
                    <a:srgbClr val="000099"/>
                  </a:solidFill>
                </a:rPr>
                <a:t>are  </a:t>
              </a:r>
              <a:r>
                <a:rPr lang="en-US" sz="1400" b="1" dirty="0">
                  <a:solidFill>
                    <a:srgbClr val="000099"/>
                  </a:solidFill>
                </a:rPr>
                <a:t>isosceles or equilateral. This means that the </a:t>
              </a:r>
              <a:r>
                <a:rPr lang="en-US" sz="1400" b="1" dirty="0" smtClean="0">
                  <a:solidFill>
                    <a:srgbClr val="000099"/>
                  </a:solidFill>
                </a:rPr>
                <a:t>kinetic distances </a:t>
              </a:r>
              <a:r>
                <a:rPr lang="en-US" sz="1400" b="1" dirty="0">
                  <a:solidFill>
                    <a:srgbClr val="000099"/>
                  </a:solidFill>
                </a:rPr>
                <a:t>obey the strong triangle inequality, i.e. the space of states is an ultrametric space. </a:t>
              </a:r>
              <a:endParaRPr lang="ru-RU" sz="1400" b="1" dirty="0">
                <a:solidFill>
                  <a:srgbClr val="000099"/>
                </a:solidFill>
              </a:endParaRPr>
            </a:p>
          </p:txBody>
        </p:sp>
        <p:grpSp>
          <p:nvGrpSpPr>
            <p:cNvPr id="17" name="Группа 16"/>
            <p:cNvGrpSpPr/>
            <p:nvPr/>
          </p:nvGrpSpPr>
          <p:grpSpPr>
            <a:xfrm>
              <a:off x="3430642" y="4644341"/>
              <a:ext cx="1443038" cy="1913160"/>
              <a:chOff x="1182742" y="3634691"/>
              <a:chExt cx="1443038" cy="1913160"/>
            </a:xfrm>
          </p:grpSpPr>
          <p:grpSp>
            <p:nvGrpSpPr>
              <p:cNvPr id="127" name="Группа 126"/>
              <p:cNvGrpSpPr/>
              <p:nvPr/>
            </p:nvGrpSpPr>
            <p:grpSpPr>
              <a:xfrm>
                <a:off x="1182742" y="3634691"/>
                <a:ext cx="1443038" cy="1635919"/>
                <a:chOff x="4862033" y="4555772"/>
                <a:chExt cx="1385599" cy="1901881"/>
              </a:xfrm>
            </p:grpSpPr>
            <p:sp>
              <p:nvSpPr>
                <p:cNvPr id="128" name="Равнобедренный треугольник 127"/>
                <p:cNvSpPr/>
                <p:nvPr/>
              </p:nvSpPr>
              <p:spPr>
                <a:xfrm>
                  <a:off x="5080000" y="4944536"/>
                  <a:ext cx="965200" cy="127000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9" name="TextBox 128"/>
                <p:cNvSpPr txBox="1"/>
                <p:nvPr/>
              </p:nvSpPr>
              <p:spPr>
                <a:xfrm>
                  <a:off x="4862033" y="6079132"/>
                  <a:ext cx="254000" cy="322033"/>
                </a:xfrm>
                <a:prstGeom prst="rect">
                  <a:avLst/>
                </a:prstGeom>
                <a:noFill/>
              </p:spPr>
              <p:txBody>
                <a:bodyPr wrap="square" rtlCol="0">
                  <a:spAutoFit/>
                </a:bodyPr>
                <a:lstStyle/>
                <a:p>
                  <a:r>
                    <a:rPr lang="en-US" sz="1200" b="1" dirty="0"/>
                    <a:t>A</a:t>
                  </a:r>
                  <a:endParaRPr lang="ru-RU" sz="1200" b="1" dirty="0"/>
                </a:p>
              </p:txBody>
            </p:sp>
            <p:sp>
              <p:nvSpPr>
                <p:cNvPr id="130" name="TextBox 129"/>
                <p:cNvSpPr txBox="1"/>
                <p:nvPr/>
              </p:nvSpPr>
              <p:spPr>
                <a:xfrm>
                  <a:off x="6024337" y="6071020"/>
                  <a:ext cx="223295" cy="322033"/>
                </a:xfrm>
                <a:prstGeom prst="rect">
                  <a:avLst/>
                </a:prstGeom>
                <a:noFill/>
              </p:spPr>
              <p:txBody>
                <a:bodyPr wrap="square" rtlCol="0">
                  <a:spAutoFit/>
                </a:bodyPr>
                <a:lstStyle/>
                <a:p>
                  <a:r>
                    <a:rPr lang="en-US" sz="1200" b="1" dirty="0"/>
                    <a:t>C</a:t>
                  </a:r>
                  <a:endParaRPr lang="ru-RU" sz="1200" b="1" dirty="0"/>
                </a:p>
              </p:txBody>
            </p:sp>
            <p:sp>
              <p:nvSpPr>
                <p:cNvPr id="131" name="TextBox 130"/>
                <p:cNvSpPr txBox="1"/>
                <p:nvPr/>
              </p:nvSpPr>
              <p:spPr>
                <a:xfrm>
                  <a:off x="5412511" y="4555772"/>
                  <a:ext cx="279370" cy="322033"/>
                </a:xfrm>
                <a:prstGeom prst="rect">
                  <a:avLst/>
                </a:prstGeom>
                <a:noFill/>
              </p:spPr>
              <p:txBody>
                <a:bodyPr wrap="square" rtlCol="0">
                  <a:spAutoFit/>
                </a:bodyPr>
                <a:lstStyle/>
                <a:p>
                  <a:r>
                    <a:rPr lang="en-US" sz="1200" b="1" dirty="0"/>
                    <a:t>B</a:t>
                  </a:r>
                  <a:endParaRPr lang="ru-RU" sz="1200" b="1" dirty="0"/>
                </a:p>
              </p:txBody>
            </p:sp>
            <p:graphicFrame>
              <p:nvGraphicFramePr>
                <p:cNvPr id="132" name="Объект 131"/>
                <p:cNvGraphicFramePr>
                  <a:graphicFrameLocks noChangeAspect="1"/>
                </p:cNvGraphicFramePr>
                <p:nvPr/>
              </p:nvGraphicFramePr>
              <p:xfrm>
                <a:off x="4925541" y="5499093"/>
                <a:ext cx="309034" cy="309035"/>
              </p:xfrm>
              <a:graphic>
                <a:graphicData uri="http://schemas.openxmlformats.org/presentationml/2006/ole">
                  <mc:AlternateContent xmlns:mc="http://schemas.openxmlformats.org/markup-compatibility/2006">
                    <mc:Choice xmlns:v="urn:schemas-microsoft-com:vml" Requires="v">
                      <p:oleObj spid="_x0000_s81939" name="Equation" r:id="rId3" imgW="228600" imgH="228600" progId="Equation.DSMT4">
                        <p:embed/>
                      </p:oleObj>
                    </mc:Choice>
                    <mc:Fallback>
                      <p:oleObj name="Equation" r:id="rId3" imgW="2286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541" y="5499093"/>
                              <a:ext cx="309034" cy="309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 name="Object 4"/>
                <p:cNvGraphicFramePr>
                  <a:graphicFrameLocks noChangeAspect="1"/>
                </p:cNvGraphicFramePr>
                <p:nvPr/>
              </p:nvGraphicFramePr>
              <p:xfrm>
                <a:off x="5884863" y="5485873"/>
                <a:ext cx="300037" cy="301625"/>
              </p:xfrm>
              <a:graphic>
                <a:graphicData uri="http://schemas.openxmlformats.org/presentationml/2006/ole">
                  <mc:AlternateContent xmlns:mc="http://schemas.openxmlformats.org/markup-compatibility/2006">
                    <mc:Choice xmlns:v="urn:schemas-microsoft-com:vml" Requires="v">
                      <p:oleObj spid="_x0000_s81940" name="Equation" r:id="rId5" imgW="228600" imgH="228600" progId="Equation.DSMT4">
                        <p:embed/>
                      </p:oleObj>
                    </mc:Choice>
                    <mc:Fallback>
                      <p:oleObj name="Equation" r:id="rId5" imgW="2286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4863" y="5485873"/>
                              <a:ext cx="300037"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 name="Object 5"/>
                <p:cNvGraphicFramePr>
                  <a:graphicFrameLocks noChangeAspect="1"/>
                </p:cNvGraphicFramePr>
                <p:nvPr/>
              </p:nvGraphicFramePr>
              <p:xfrm>
                <a:off x="5435642" y="6156028"/>
                <a:ext cx="315912" cy="301625"/>
              </p:xfrm>
              <a:graphic>
                <a:graphicData uri="http://schemas.openxmlformats.org/presentationml/2006/ole">
                  <mc:AlternateContent xmlns:mc="http://schemas.openxmlformats.org/markup-compatibility/2006">
                    <mc:Choice xmlns:v="urn:schemas-microsoft-com:vml" Requires="v">
                      <p:oleObj spid="_x0000_s81941" name="Equation" r:id="rId7" imgW="241200" imgH="228600" progId="Equation.DSMT4">
                        <p:embed/>
                      </p:oleObj>
                    </mc:Choice>
                    <mc:Fallback>
                      <p:oleObj name="Equation" r:id="rId7" imgW="2412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42" y="6156028"/>
                              <a:ext cx="315912"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6" name="Объект 135"/>
              <p:cNvGraphicFramePr>
                <a:graphicFrameLocks noChangeAspect="1"/>
              </p:cNvGraphicFramePr>
              <p:nvPr>
                <p:extLst>
                  <p:ext uri="{D42A27DB-BD31-4B8C-83A1-F6EECF244321}">
                    <p14:modId xmlns:p14="http://schemas.microsoft.com/office/powerpoint/2010/main" val="1691053170"/>
                  </p:ext>
                </p:extLst>
              </p:nvPr>
            </p:nvGraphicFramePr>
            <p:xfrm>
              <a:off x="1267677" y="5283120"/>
              <a:ext cx="1310422" cy="264731"/>
            </p:xfrm>
            <a:graphic>
              <a:graphicData uri="http://schemas.openxmlformats.org/presentationml/2006/ole">
                <mc:AlternateContent xmlns:mc="http://schemas.openxmlformats.org/markup-compatibility/2006">
                  <mc:Choice xmlns:v="urn:schemas-microsoft-com:vml" Requires="v">
                    <p:oleObj spid="_x0000_s81942" name="Equation" r:id="rId9" imgW="1257120" imgH="253800" progId="Equation.DSMT4">
                      <p:embed/>
                    </p:oleObj>
                  </mc:Choice>
                  <mc:Fallback>
                    <p:oleObj name="Equation" r:id="rId9" imgW="12571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7677" y="5283120"/>
                            <a:ext cx="1310422" cy="2647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22" name="Группа 21"/>
          <p:cNvGrpSpPr/>
          <p:nvPr/>
        </p:nvGrpSpPr>
        <p:grpSpPr>
          <a:xfrm>
            <a:off x="2000250" y="2157233"/>
            <a:ext cx="6962775" cy="3884414"/>
            <a:chOff x="2000250" y="2157233"/>
            <a:chExt cx="6962775" cy="3884414"/>
          </a:xfrm>
        </p:grpSpPr>
        <p:sp>
          <p:nvSpPr>
            <p:cNvPr id="86" name="Штриховая стрелка вправо 85"/>
            <p:cNvSpPr/>
            <p:nvPr/>
          </p:nvSpPr>
          <p:spPr>
            <a:xfrm rot="5400000">
              <a:off x="7480697" y="3789762"/>
              <a:ext cx="945358" cy="257175"/>
            </a:xfrm>
            <a:prstGeom prst="stripedRightArrow">
              <a:avLst/>
            </a:prstGeom>
            <a:gradFill>
              <a:gsLst>
                <a:gs pos="0">
                  <a:srgbClr val="660033"/>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nvGrpSpPr>
            <p:cNvPr id="87" name="Группа 86"/>
            <p:cNvGrpSpPr/>
            <p:nvPr/>
          </p:nvGrpSpPr>
          <p:grpSpPr>
            <a:xfrm>
              <a:off x="6584156" y="4619625"/>
              <a:ext cx="2378869" cy="1422022"/>
              <a:chOff x="847725" y="2051050"/>
              <a:chExt cx="4542097" cy="2869578"/>
            </a:xfrm>
          </p:grpSpPr>
          <p:sp>
            <p:nvSpPr>
              <p:cNvPr id="89" name="Овал 88"/>
              <p:cNvSpPr/>
              <p:nvPr/>
            </p:nvSpPr>
            <p:spPr>
              <a:xfrm rot="576684">
                <a:off x="1026408" y="4445337"/>
                <a:ext cx="731855" cy="341409"/>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0" name="Овал 89"/>
              <p:cNvSpPr/>
              <p:nvPr/>
            </p:nvSpPr>
            <p:spPr>
              <a:xfrm rot="20740020">
                <a:off x="1971694" y="4445337"/>
                <a:ext cx="697106" cy="341409"/>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1" name="Овал 90"/>
              <p:cNvSpPr/>
              <p:nvPr/>
            </p:nvSpPr>
            <p:spPr>
              <a:xfrm>
                <a:off x="847725" y="4295290"/>
                <a:ext cx="2051963" cy="610084"/>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2" name="Овал 91"/>
              <p:cNvSpPr/>
              <p:nvPr/>
            </p:nvSpPr>
            <p:spPr>
              <a:xfrm>
                <a:off x="3337859" y="4287940"/>
                <a:ext cx="2051963" cy="610084"/>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3" name="Выгнутая вверх стрелка 92"/>
              <p:cNvSpPr/>
              <p:nvPr/>
            </p:nvSpPr>
            <p:spPr>
              <a:xfrm>
                <a:off x="1428078" y="3957171"/>
                <a:ext cx="953437" cy="290979"/>
              </a:xfrm>
              <a:prstGeom prst="curvedDownArrow">
                <a:avLst/>
              </a:prstGeom>
              <a:solidFill>
                <a:srgbClr val="D247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
            <p:nvSpPr>
              <p:cNvPr id="94" name="Выгнутая вверх стрелка 93"/>
              <p:cNvSpPr/>
              <p:nvPr/>
            </p:nvSpPr>
            <p:spPr>
              <a:xfrm>
                <a:off x="1745890" y="2438401"/>
                <a:ext cx="2853402" cy="558438"/>
              </a:xfrm>
              <a:prstGeom prst="curvedDownArrow">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
            <p:nvSpPr>
              <p:cNvPr id="95" name="Прямоугольник 94"/>
              <p:cNvSpPr/>
              <p:nvPr/>
            </p:nvSpPr>
            <p:spPr>
              <a:xfrm>
                <a:off x="1808071" y="4045376"/>
                <a:ext cx="138179" cy="588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6" name="Прямоугольник 95"/>
              <p:cNvSpPr/>
              <p:nvPr/>
            </p:nvSpPr>
            <p:spPr>
              <a:xfrm>
                <a:off x="2934232" y="2581526"/>
                <a:ext cx="345448" cy="2065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7" name="Овал 96"/>
              <p:cNvSpPr/>
              <p:nvPr/>
            </p:nvSpPr>
            <p:spPr>
              <a:xfrm>
                <a:off x="1448805" y="4581956"/>
                <a:ext cx="110543" cy="7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8" name="Овал 97"/>
              <p:cNvSpPr/>
              <p:nvPr/>
            </p:nvSpPr>
            <p:spPr>
              <a:xfrm>
                <a:off x="2270972" y="4567255"/>
                <a:ext cx="110543" cy="7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9" name="Овал 98"/>
              <p:cNvSpPr/>
              <p:nvPr/>
            </p:nvSpPr>
            <p:spPr>
              <a:xfrm>
                <a:off x="4343661" y="4611358"/>
                <a:ext cx="110543" cy="7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0" name="TextBox 99"/>
              <p:cNvSpPr txBox="1"/>
              <p:nvPr/>
            </p:nvSpPr>
            <p:spPr>
              <a:xfrm>
                <a:off x="1135602" y="4444751"/>
                <a:ext cx="276360" cy="465809"/>
              </a:xfrm>
              <a:prstGeom prst="rect">
                <a:avLst/>
              </a:prstGeom>
              <a:noFill/>
            </p:spPr>
            <p:txBody>
              <a:bodyPr wrap="square" rtlCol="0">
                <a:spAutoFit/>
              </a:bodyPr>
              <a:lstStyle/>
              <a:p>
                <a:r>
                  <a:rPr lang="en-US" sz="900" b="1" dirty="0"/>
                  <a:t>A</a:t>
                </a:r>
                <a:endParaRPr lang="ru-RU" sz="900" b="1" dirty="0"/>
              </a:p>
            </p:txBody>
          </p:sp>
          <p:sp>
            <p:nvSpPr>
              <p:cNvPr id="101" name="TextBox 100"/>
              <p:cNvSpPr txBox="1"/>
              <p:nvPr/>
            </p:nvSpPr>
            <p:spPr>
              <a:xfrm>
                <a:off x="2019977" y="4454544"/>
                <a:ext cx="276360" cy="465809"/>
              </a:xfrm>
              <a:prstGeom prst="rect">
                <a:avLst/>
              </a:prstGeom>
              <a:noFill/>
            </p:spPr>
            <p:txBody>
              <a:bodyPr wrap="square" rtlCol="0">
                <a:spAutoFit/>
              </a:bodyPr>
              <a:lstStyle/>
              <a:p>
                <a:r>
                  <a:rPr lang="en-US" sz="900" b="1" dirty="0"/>
                  <a:t>C</a:t>
                </a:r>
                <a:endParaRPr lang="ru-RU" sz="900" b="1" dirty="0"/>
              </a:p>
            </p:txBody>
          </p:sp>
          <p:sp>
            <p:nvSpPr>
              <p:cNvPr id="102" name="TextBox 101"/>
              <p:cNvSpPr txBox="1"/>
              <p:nvPr/>
            </p:nvSpPr>
            <p:spPr>
              <a:xfrm>
                <a:off x="4066141" y="4454819"/>
                <a:ext cx="303965" cy="465809"/>
              </a:xfrm>
              <a:prstGeom prst="rect">
                <a:avLst/>
              </a:prstGeom>
              <a:noFill/>
            </p:spPr>
            <p:txBody>
              <a:bodyPr wrap="square" rtlCol="0">
                <a:spAutoFit/>
              </a:bodyPr>
              <a:lstStyle/>
              <a:p>
                <a:r>
                  <a:rPr lang="en-US" sz="900" b="1" dirty="0"/>
                  <a:t>B</a:t>
                </a:r>
                <a:endParaRPr lang="ru-RU" sz="900" b="1" dirty="0"/>
              </a:p>
            </p:txBody>
          </p:sp>
          <p:graphicFrame>
            <p:nvGraphicFramePr>
              <p:cNvPr id="103" name="Объект 102"/>
              <p:cNvGraphicFramePr>
                <a:graphicFrameLocks noChangeAspect="1"/>
              </p:cNvGraphicFramePr>
              <p:nvPr>
                <p:extLst>
                  <p:ext uri="{D42A27DB-BD31-4B8C-83A1-F6EECF244321}">
                    <p14:modId xmlns:p14="http://schemas.microsoft.com/office/powerpoint/2010/main" val="3273882382"/>
                  </p:ext>
                </p:extLst>
              </p:nvPr>
            </p:nvGraphicFramePr>
            <p:xfrm>
              <a:off x="2586038" y="2051050"/>
              <a:ext cx="1266825" cy="307975"/>
            </p:xfrm>
            <a:graphic>
              <a:graphicData uri="http://schemas.openxmlformats.org/presentationml/2006/ole">
                <mc:AlternateContent xmlns:mc="http://schemas.openxmlformats.org/markup-compatibility/2006">
                  <mc:Choice xmlns:v="urn:schemas-microsoft-com:vml" Requires="v">
                    <p:oleObj spid="_x0000_s81943" name="Equation" r:id="rId11" imgW="939600" imgH="228600" progId="Equation.DSMT4">
                      <p:embed/>
                    </p:oleObj>
                  </mc:Choice>
                  <mc:Fallback>
                    <p:oleObj name="Equation" r:id="rId11" imgW="939600" imgH="228600" progId="Equation.DSMT4">
                      <p:embed/>
                      <p:pic>
                        <p:nvPicPr>
                          <p:cNvPr id="0" name=""/>
                          <p:cNvPicPr>
                            <a:picLocks noChangeAspect="1" noChangeArrowheads="1"/>
                          </p:cNvPicPr>
                          <p:nvPr/>
                        </p:nvPicPr>
                        <p:blipFill>
                          <a:blip r:embed="rId12"/>
                          <a:srcRect/>
                          <a:stretch>
                            <a:fillRect/>
                          </a:stretch>
                        </p:blipFill>
                        <p:spPr bwMode="auto">
                          <a:xfrm>
                            <a:off x="2586038" y="2051050"/>
                            <a:ext cx="1266825"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 name="Объект 103"/>
              <p:cNvGraphicFramePr>
                <a:graphicFrameLocks noChangeAspect="1"/>
              </p:cNvGraphicFramePr>
              <p:nvPr>
                <p:extLst>
                  <p:ext uri="{D42A27DB-BD31-4B8C-83A1-F6EECF244321}">
                    <p14:modId xmlns:p14="http://schemas.microsoft.com/office/powerpoint/2010/main" val="1194968979"/>
                  </p:ext>
                </p:extLst>
              </p:nvPr>
            </p:nvGraphicFramePr>
            <p:xfrm>
              <a:off x="1503363" y="3622675"/>
              <a:ext cx="325437" cy="307975"/>
            </p:xfrm>
            <a:graphic>
              <a:graphicData uri="http://schemas.openxmlformats.org/presentationml/2006/ole">
                <mc:AlternateContent xmlns:mc="http://schemas.openxmlformats.org/markup-compatibility/2006">
                  <mc:Choice xmlns:v="urn:schemas-microsoft-com:vml" Requires="v">
                    <p:oleObj spid="_x0000_s81944" name="Equation" r:id="rId13" imgW="241200" imgH="228600" progId="Equation.DSMT4">
                      <p:embed/>
                    </p:oleObj>
                  </mc:Choice>
                  <mc:Fallback>
                    <p:oleObj name="Equation" r:id="rId13" imgW="241200" imgH="228600" progId="Equation.DSMT4">
                      <p:embed/>
                      <p:pic>
                        <p:nvPicPr>
                          <p:cNvPr id="0" name=""/>
                          <p:cNvPicPr>
                            <a:picLocks noChangeAspect="1" noChangeArrowheads="1"/>
                          </p:cNvPicPr>
                          <p:nvPr/>
                        </p:nvPicPr>
                        <p:blipFill>
                          <a:blip r:embed="rId14"/>
                          <a:srcRect/>
                          <a:stretch>
                            <a:fillRect/>
                          </a:stretch>
                        </p:blipFill>
                        <p:spPr bwMode="auto">
                          <a:xfrm>
                            <a:off x="1503363" y="3622675"/>
                            <a:ext cx="325437"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 name="Овал 104"/>
              <p:cNvSpPr/>
              <p:nvPr/>
            </p:nvSpPr>
            <p:spPr>
              <a:xfrm>
                <a:off x="4772286" y="4458958"/>
                <a:ext cx="110543" cy="7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6" name="Овал 105"/>
              <p:cNvSpPr/>
              <p:nvPr/>
            </p:nvSpPr>
            <p:spPr>
              <a:xfrm>
                <a:off x="3857886" y="4420858"/>
                <a:ext cx="110543" cy="7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7" name="Прямоугольник 106"/>
              <p:cNvSpPr/>
              <p:nvPr/>
            </p:nvSpPr>
            <p:spPr>
              <a:xfrm>
                <a:off x="4530712" y="3867149"/>
                <a:ext cx="160326"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8" name="Овал 107"/>
              <p:cNvSpPr/>
              <p:nvPr/>
            </p:nvSpPr>
            <p:spPr>
              <a:xfrm rot="829528">
                <a:off x="3747756" y="4381984"/>
                <a:ext cx="789156" cy="353919"/>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9" name="Овал 108"/>
              <p:cNvSpPr/>
              <p:nvPr/>
            </p:nvSpPr>
            <p:spPr>
              <a:xfrm>
                <a:off x="4724418" y="4391025"/>
                <a:ext cx="447657" cy="252846"/>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sp>
          <p:nvSpPr>
            <p:cNvPr id="5" name="Прямоугольник 4"/>
            <p:cNvSpPr/>
            <p:nvPr/>
          </p:nvSpPr>
          <p:spPr>
            <a:xfrm>
              <a:off x="2000250" y="2157233"/>
              <a:ext cx="4858863" cy="1815882"/>
            </a:xfrm>
            <a:prstGeom prst="rect">
              <a:avLst/>
            </a:prstGeom>
          </p:spPr>
          <p:txBody>
            <a:bodyPr wrap="square">
              <a:spAutoFit/>
            </a:bodyPr>
            <a:lstStyle/>
            <a:p>
              <a:r>
                <a:rPr lang="en-US" sz="1400" b="1" dirty="0" smtClean="0"/>
                <a:t>It is expected that </a:t>
              </a:r>
              <a:r>
                <a:rPr lang="en-US" sz="1400" b="1" dirty="0"/>
                <a:t>the </a:t>
              </a:r>
              <a:r>
                <a:rPr lang="en-US" sz="1400" b="1" dirty="0" smtClean="0"/>
                <a:t>internal distribution within </a:t>
              </a:r>
              <a:r>
                <a:rPr lang="en-US" sz="1400" b="1" dirty="0" smtClean="0"/>
                <a:t>any </a:t>
              </a:r>
              <a:r>
                <a:rPr lang="en-US" sz="1400" b="1" dirty="0" smtClean="0"/>
                <a:t>basin approaches equilibrium earlier then the system go beyond the basin. In such a case, the transition rates between the basins do not depend </a:t>
              </a:r>
              <a:r>
                <a:rPr lang="en-US" sz="1400" b="1" dirty="0"/>
                <a:t>on the </a:t>
              </a:r>
              <a:r>
                <a:rPr lang="en-US" sz="1400" b="1" dirty="0" smtClean="0"/>
                <a:t>energy barriers inside </a:t>
              </a:r>
              <a:r>
                <a:rPr lang="en-US" sz="1400" b="1" dirty="0"/>
                <a:t>the </a:t>
              </a:r>
              <a:r>
                <a:rPr lang="en-US" sz="1400" b="1" dirty="0" smtClean="0"/>
                <a:t>basins. They </a:t>
              </a:r>
              <a:r>
                <a:rPr lang="en-US" sz="1400" b="1" dirty="0" smtClean="0"/>
                <a:t>depend only </a:t>
              </a:r>
              <a:r>
                <a:rPr lang="en-US" sz="1400" b="1" dirty="0" smtClean="0"/>
                <a:t>on the scales of basins and the barriers separated them. In other words, the transition </a:t>
              </a:r>
              <a:r>
                <a:rPr lang="en-US" sz="1400" b="1" dirty="0" smtClean="0"/>
                <a:t>rate </a:t>
              </a:r>
              <a:r>
                <a:rPr lang="en-US" sz="1400" b="1" dirty="0" smtClean="0"/>
                <a:t>is</a:t>
              </a:r>
              <a:r>
                <a:rPr lang="en-US" sz="1400" b="1" dirty="0" smtClean="0"/>
                <a:t> </a:t>
              </a:r>
              <a:r>
                <a:rPr lang="en-US" sz="1400" b="1" dirty="0" smtClean="0"/>
                <a:t>specified by </a:t>
              </a:r>
              <a:r>
                <a:rPr lang="en-US" sz="1400" b="1" dirty="0" smtClean="0"/>
                <a:t>particular </a:t>
              </a:r>
              <a:r>
                <a:rPr lang="en-US" sz="1400" b="1" dirty="0" smtClean="0"/>
                <a:t>branching point, namely by the vertex of a minimal basin </a:t>
              </a:r>
              <a:r>
                <a:rPr lang="en-US" sz="1400" b="1" dirty="0" smtClean="0"/>
                <a:t>in which the transition occurs.  </a:t>
              </a:r>
              <a:endParaRPr lang="ru-RU" sz="1400" b="1" dirty="0"/>
            </a:p>
          </p:txBody>
        </p:sp>
      </p:grpSp>
      <p:pic>
        <p:nvPicPr>
          <p:cNvPr id="20" name="Рисунок 19"/>
          <p:cNvPicPr>
            <a:picLocks noChangeAspect="1"/>
          </p:cNvPicPr>
          <p:nvPr/>
        </p:nvPicPr>
        <p:blipFill>
          <a:blip r:embed="rId15"/>
          <a:stretch>
            <a:fillRect/>
          </a:stretch>
        </p:blipFill>
        <p:spPr>
          <a:xfrm>
            <a:off x="7058026" y="1658431"/>
            <a:ext cx="1821622" cy="1837326"/>
          </a:xfrm>
          <a:prstGeom prst="rect">
            <a:avLst/>
          </a:prstGeom>
        </p:spPr>
      </p:pic>
      <p:sp>
        <p:nvSpPr>
          <p:cNvPr id="45" name="Прямоугольник 44"/>
          <p:cNvSpPr/>
          <p:nvPr/>
        </p:nvSpPr>
        <p:spPr>
          <a:xfrm>
            <a:off x="4572000" y="1229410"/>
            <a:ext cx="4572000" cy="307777"/>
          </a:xfrm>
          <a:prstGeom prst="rect">
            <a:avLst/>
          </a:prstGeom>
        </p:spPr>
        <p:txBody>
          <a:bodyPr>
            <a:spAutoFit/>
          </a:bodyPr>
          <a:lstStyle/>
          <a:p>
            <a:pPr>
              <a:spcBef>
                <a:spcPts val="0"/>
              </a:spcBef>
            </a:pPr>
            <a:r>
              <a:rPr lang="en-US" sz="1400" b="1" dirty="0" smtClean="0">
                <a:solidFill>
                  <a:srgbClr val="C00000"/>
                </a:solidFill>
                <a:cs typeface="Calibri" panose="020F0502020204030204" pitchFamily="34" charset="0"/>
              </a:rPr>
              <a:t>Models: </a:t>
            </a:r>
            <a:r>
              <a:rPr lang="en-US" sz="1400" b="1" dirty="0" smtClean="0">
                <a:solidFill>
                  <a:srgbClr val="002060"/>
                </a:solidFill>
                <a:cs typeface="Calibri" panose="020F0502020204030204" pitchFamily="34" charset="0"/>
              </a:rPr>
              <a:t>Ultrametric </a:t>
            </a:r>
            <a:r>
              <a:rPr lang="en-US" sz="1400" b="1" dirty="0">
                <a:solidFill>
                  <a:srgbClr val="002060"/>
                </a:solidFill>
                <a:cs typeface="Calibri" panose="020F0502020204030204" pitchFamily="34" charset="0"/>
              </a:rPr>
              <a:t>representation of complex landscapes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094" y="395244"/>
            <a:ext cx="2958220" cy="543247"/>
          </a:xfrm>
        </p:spPr>
        <p:txBody>
          <a:bodyPr>
            <a:noAutofit/>
          </a:bodyPr>
          <a:lstStyle/>
          <a:p>
            <a:r>
              <a:rPr lang="en-US" sz="2000" b="1" dirty="0" smtClean="0">
                <a:solidFill>
                  <a:srgbClr val="734F29"/>
                </a:solidFill>
              </a:rPr>
              <a:t>What I'll </a:t>
            </a:r>
            <a:r>
              <a:rPr lang="en-US" sz="2000" b="1" dirty="0">
                <a:solidFill>
                  <a:srgbClr val="734F29"/>
                </a:solidFill>
              </a:rPr>
              <a:t>talk about.</a:t>
            </a:r>
            <a:endParaRPr lang="ru-RU" sz="2000" b="1" dirty="0">
              <a:solidFill>
                <a:srgbClr val="734F29"/>
              </a:solidFill>
            </a:endParaRPr>
          </a:p>
        </p:txBody>
      </p:sp>
      <p:sp>
        <p:nvSpPr>
          <p:cNvPr id="3" name="Объект 2"/>
          <p:cNvSpPr>
            <a:spLocks noGrp="1" noChangeAspect="1"/>
          </p:cNvSpPr>
          <p:nvPr>
            <p:ph sz="quarter" idx="1"/>
          </p:nvPr>
        </p:nvSpPr>
        <p:spPr>
          <a:xfrm>
            <a:off x="2137415" y="2413720"/>
            <a:ext cx="5797261" cy="2419537"/>
          </a:xfrm>
        </p:spPr>
        <p:txBody>
          <a:bodyPr>
            <a:normAutofit lnSpcReduction="10000"/>
          </a:bodyPr>
          <a:lstStyle/>
          <a:p>
            <a:pPr marL="0" indent="0">
              <a:spcBef>
                <a:spcPts val="0"/>
              </a:spcBef>
              <a:buNone/>
            </a:pPr>
            <a:r>
              <a:rPr lang="en-US" sz="1600" b="1" dirty="0" smtClean="0">
                <a:solidFill>
                  <a:srgbClr val="C00000"/>
                </a:solidFill>
                <a:cs typeface="Calibri" panose="020F0502020204030204" pitchFamily="34" charset="0"/>
              </a:rPr>
              <a:t>General </a:t>
            </a:r>
          </a:p>
          <a:p>
            <a:pPr>
              <a:spcBef>
                <a:spcPts val="0"/>
              </a:spcBef>
            </a:pPr>
            <a:r>
              <a:rPr lang="en-US" sz="1600" b="1" dirty="0" smtClean="0">
                <a:solidFill>
                  <a:srgbClr val="002060"/>
                </a:solidFill>
                <a:cs typeface="Calibri" panose="020F0502020204030204" pitchFamily="34" charset="0"/>
              </a:rPr>
              <a:t>Metric and ultrametric </a:t>
            </a:r>
          </a:p>
          <a:p>
            <a:pPr>
              <a:spcBef>
                <a:spcPts val="0"/>
              </a:spcBef>
            </a:pPr>
            <a:r>
              <a:rPr lang="en-US" sz="1600" b="1" dirty="0" smtClean="0">
                <a:solidFill>
                  <a:srgbClr val="002060"/>
                </a:solidFill>
                <a:cs typeface="Calibri" panose="020F0502020204030204" pitchFamily="34" charset="0"/>
              </a:rPr>
              <a:t>Random walk </a:t>
            </a:r>
            <a:r>
              <a:rPr lang="en-US" sz="1600" b="1" dirty="0">
                <a:solidFill>
                  <a:srgbClr val="002060"/>
                </a:solidFill>
                <a:cs typeface="Calibri" panose="020F0502020204030204" pitchFamily="34" charset="0"/>
              </a:rPr>
              <a:t>in an ultrametric </a:t>
            </a:r>
            <a:r>
              <a:rPr lang="en-US" sz="1600" b="1" dirty="0" smtClean="0">
                <a:solidFill>
                  <a:srgbClr val="002060"/>
                </a:solidFill>
                <a:cs typeface="Calibri" panose="020F0502020204030204" pitchFamily="34" charset="0"/>
              </a:rPr>
              <a:t>space</a:t>
            </a:r>
          </a:p>
          <a:p>
            <a:pPr>
              <a:spcBef>
                <a:spcPts val="0"/>
              </a:spcBef>
            </a:pPr>
            <a:endParaRPr lang="en-US" sz="1600" b="1" dirty="0" smtClean="0">
              <a:solidFill>
                <a:srgbClr val="002060"/>
              </a:solidFill>
              <a:cs typeface="Calibri" panose="020F0502020204030204" pitchFamily="34" charset="0"/>
            </a:endParaRPr>
          </a:p>
          <a:p>
            <a:pPr marL="0" indent="0">
              <a:spcBef>
                <a:spcPts val="0"/>
              </a:spcBef>
              <a:buNone/>
            </a:pPr>
            <a:r>
              <a:rPr lang="en-US" sz="1600" b="1" dirty="0" smtClean="0">
                <a:solidFill>
                  <a:srgbClr val="C00000"/>
                </a:solidFill>
                <a:cs typeface="Calibri" panose="020F0502020204030204" pitchFamily="34" charset="0"/>
              </a:rPr>
              <a:t>Models</a:t>
            </a:r>
          </a:p>
          <a:p>
            <a:pPr>
              <a:spcBef>
                <a:spcPts val="0"/>
              </a:spcBef>
            </a:pPr>
            <a:r>
              <a:rPr lang="en-US" sz="1600" b="1" dirty="0">
                <a:solidFill>
                  <a:srgbClr val="002060"/>
                </a:solidFill>
                <a:cs typeface="Calibri" panose="020F0502020204030204" pitchFamily="34" charset="0"/>
              </a:rPr>
              <a:t>Ultrametricity generated by random branching </a:t>
            </a:r>
            <a:r>
              <a:rPr lang="en-US" sz="1600" b="1" dirty="0" smtClean="0">
                <a:solidFill>
                  <a:srgbClr val="002060"/>
                </a:solidFill>
                <a:cs typeface="Calibri" panose="020F0502020204030204" pitchFamily="34" charset="0"/>
              </a:rPr>
              <a:t>in a high-dimensional Euclidean space</a:t>
            </a:r>
            <a:endParaRPr lang="en-US" sz="1600" b="1" dirty="0">
              <a:solidFill>
                <a:srgbClr val="002060"/>
              </a:solidFill>
              <a:cs typeface="Calibri" panose="020F0502020204030204" pitchFamily="34" charset="0"/>
            </a:endParaRPr>
          </a:p>
          <a:p>
            <a:pPr>
              <a:spcBef>
                <a:spcPts val="0"/>
              </a:spcBef>
            </a:pPr>
            <a:r>
              <a:rPr lang="en-US" sz="1600" b="1" dirty="0" smtClean="0">
                <a:solidFill>
                  <a:srgbClr val="002060"/>
                </a:solidFill>
                <a:cs typeface="Calibri" panose="020F0502020204030204" pitchFamily="34" charset="0"/>
              </a:rPr>
              <a:t>Ultrametric </a:t>
            </a:r>
            <a:r>
              <a:rPr lang="en-US" sz="1600" b="1" dirty="0">
                <a:solidFill>
                  <a:srgbClr val="002060"/>
                </a:solidFill>
                <a:cs typeface="Calibri" panose="020F0502020204030204" pitchFamily="34" charset="0"/>
              </a:rPr>
              <a:t>representation of complex </a:t>
            </a:r>
            <a:r>
              <a:rPr lang="en-US" sz="1600" b="1" dirty="0" smtClean="0">
                <a:solidFill>
                  <a:srgbClr val="002060"/>
                </a:solidFill>
                <a:cs typeface="Calibri" panose="020F0502020204030204" pitchFamily="34" charset="0"/>
              </a:rPr>
              <a:t>landscapes</a:t>
            </a:r>
          </a:p>
          <a:p>
            <a:pPr>
              <a:spcBef>
                <a:spcPts val="0"/>
              </a:spcBef>
            </a:pPr>
            <a:r>
              <a:rPr lang="en-US" sz="1600" b="1" dirty="0" smtClean="0">
                <a:solidFill>
                  <a:srgbClr val="002060"/>
                </a:solidFill>
                <a:cs typeface="Calibri" panose="020F0502020204030204" pitchFamily="34" charset="0"/>
              </a:rPr>
              <a:t>Ultrametricity of sparse random networks</a:t>
            </a:r>
            <a:endParaRPr lang="en-US" sz="1600" b="1" dirty="0">
              <a:solidFill>
                <a:srgbClr val="002060"/>
              </a:solidFill>
              <a:cs typeface="Calibri" panose="020F0502020204030204" pitchFamily="34" charset="0"/>
            </a:endParaRPr>
          </a:p>
          <a:p>
            <a:pPr>
              <a:spcBef>
                <a:spcPts val="0"/>
              </a:spcBef>
            </a:pPr>
            <a:r>
              <a:rPr lang="en-US" sz="1600" b="1" dirty="0" smtClean="0">
                <a:solidFill>
                  <a:srgbClr val="002060"/>
                </a:solidFill>
                <a:cs typeface="Calibri" panose="020F0502020204030204" pitchFamily="34" charset="0"/>
              </a:rPr>
              <a:t>Protein ultrametricity</a:t>
            </a:r>
          </a:p>
        </p:txBody>
      </p:sp>
      <p:sp>
        <p:nvSpPr>
          <p:cNvPr id="4" name="Номер слайда 3"/>
          <p:cNvSpPr>
            <a:spLocks noGrp="1"/>
          </p:cNvSpPr>
          <p:nvPr>
            <p:ph type="sldNum" sz="quarter" idx="12"/>
          </p:nvPr>
        </p:nvSpPr>
        <p:spPr/>
        <p:txBody>
          <a:bodyPr>
            <a:normAutofit/>
          </a:bodyPr>
          <a:lstStyle/>
          <a:p>
            <a:fld id="{9860EDB8-5305-433F-BE41-D7A86D811DB3}" type="slidenum">
              <a:rPr lang="ru-RU" sz="900" b="1">
                <a:latin typeface="Courier New" panose="02070309020205020404" pitchFamily="49" charset="0"/>
                <a:cs typeface="Courier New" panose="02070309020205020404" pitchFamily="49" charset="0"/>
              </a:rPr>
              <a:pPr/>
              <a:t>3</a:t>
            </a:fld>
            <a:r>
              <a:rPr lang="en-US" sz="900" b="1" dirty="0" smtClean="0">
                <a:latin typeface="Courier New" panose="02070309020205020404" pitchFamily="49" charset="0"/>
                <a:cs typeface="Courier New" panose="02070309020205020404" pitchFamily="49" charset="0"/>
              </a:rPr>
              <a:t>/35</a:t>
            </a:r>
            <a:endParaRPr lang="ru-RU" sz="9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930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left)">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889" y="210748"/>
            <a:ext cx="7886700" cy="820878"/>
          </a:xfrm>
        </p:spPr>
        <p:txBody>
          <a:bodyPr>
            <a:normAutofit/>
          </a:bodyPr>
          <a:lstStyle/>
          <a:p>
            <a:pPr lvl="0" fontAlgn="base">
              <a:lnSpc>
                <a:spcPct val="100000"/>
              </a:lnSpc>
              <a:spcAft>
                <a:spcPct val="0"/>
              </a:spcAft>
            </a:pPr>
            <a:r>
              <a:rPr lang="en-US" sz="2200" b="1" dirty="0" smtClean="0">
                <a:solidFill>
                  <a:srgbClr val="734F29"/>
                </a:solidFill>
                <a:ea typeface="+mn-ea"/>
                <a:cs typeface="+mn-cs"/>
              </a:rPr>
              <a:t>Remark</a:t>
            </a:r>
            <a:endParaRPr lang="ru-RU" dirty="0"/>
          </a:p>
        </p:txBody>
      </p:sp>
      <p:sp>
        <p:nvSpPr>
          <p:cNvPr id="4" name="Номер слайда 3"/>
          <p:cNvSpPr>
            <a:spLocks noGrp="1"/>
          </p:cNvSpPr>
          <p:nvPr>
            <p:ph type="sldNum" sz="quarter" idx="12"/>
          </p:nvPr>
        </p:nvSpPr>
        <p:spPr/>
        <p:txBody>
          <a:bodyPr>
            <a:normAutofit fontScale="62500" lnSpcReduction="20000"/>
          </a:bodyPr>
          <a:lstStyle/>
          <a:p>
            <a:fld id="{9860EDB8-5305-433F-BE41-D7A86D811DB3}" type="slidenum">
              <a:rPr lang="ru-RU" smtClean="0">
                <a:latin typeface="Courier New" panose="02070309020205020404" pitchFamily="49" charset="0"/>
                <a:cs typeface="Courier New" panose="02070309020205020404" pitchFamily="49" charset="0"/>
              </a:rPr>
              <a:pPr/>
              <a:t>30</a:t>
            </a:fld>
            <a:r>
              <a:rPr lang="en-US" dirty="0" smtClean="0">
                <a:latin typeface="Courier New" panose="02070309020205020404" pitchFamily="49" charset="0"/>
                <a:cs typeface="Courier New" panose="02070309020205020404" pitchFamily="49" charset="0"/>
              </a:rPr>
              <a:t>/35</a:t>
            </a:r>
            <a:endParaRPr lang="ru-RU" dirty="0">
              <a:latin typeface="Courier New" panose="02070309020205020404" pitchFamily="49" charset="0"/>
              <a:cs typeface="Courier New" panose="02070309020205020404" pitchFamily="49" charset="0"/>
            </a:endParaRPr>
          </a:p>
        </p:txBody>
      </p:sp>
      <p:sp>
        <p:nvSpPr>
          <p:cNvPr id="6" name="TextBox 5"/>
          <p:cNvSpPr txBox="1"/>
          <p:nvPr/>
        </p:nvSpPr>
        <p:spPr>
          <a:xfrm>
            <a:off x="2138053" y="2656411"/>
            <a:ext cx="5359730" cy="2308324"/>
          </a:xfrm>
          <a:prstGeom prst="rect">
            <a:avLst/>
          </a:prstGeom>
          <a:noFill/>
        </p:spPr>
        <p:txBody>
          <a:bodyPr wrap="square" rtlCol="0">
            <a:spAutoFit/>
          </a:bodyPr>
          <a:lstStyle/>
          <a:p>
            <a:r>
              <a:rPr lang="en-US" b="1" dirty="0" smtClean="0"/>
              <a:t>Basin-to-basin </a:t>
            </a:r>
            <a:r>
              <a:rPr lang="en-US" b="1" dirty="0"/>
              <a:t>approximation explicitly suggests an ultrametric space </a:t>
            </a:r>
            <a:r>
              <a:rPr lang="en-US" b="1" dirty="0" smtClean="0"/>
              <a:t>of the </a:t>
            </a:r>
            <a:r>
              <a:rPr lang="en-US" b="1" dirty="0" smtClean="0"/>
              <a:t>states. In this case</a:t>
            </a:r>
            <a:r>
              <a:rPr lang="en-US" b="1" dirty="0"/>
              <a:t>, the system </a:t>
            </a:r>
            <a:r>
              <a:rPr lang="en-US" b="1" dirty="0" smtClean="0"/>
              <a:t>dynamics cam be modeled by ultrametric </a:t>
            </a:r>
            <a:r>
              <a:rPr lang="en-US" b="1" dirty="0"/>
              <a:t>random </a:t>
            </a:r>
            <a:r>
              <a:rPr lang="en-US" b="1" dirty="0" smtClean="0"/>
              <a:t>walk.</a:t>
            </a:r>
            <a:endParaRPr lang="en-US" b="1" dirty="0" smtClean="0"/>
          </a:p>
          <a:p>
            <a:endParaRPr lang="en-US" b="1" dirty="0" smtClean="0"/>
          </a:p>
          <a:p>
            <a:r>
              <a:rPr lang="en-US" b="1" dirty="0" smtClean="0"/>
              <a:t>Simplicity depends here on the simplicity of tree, while complexity is </a:t>
            </a:r>
            <a:r>
              <a:rPr lang="en-US" b="1" dirty="0" smtClean="0"/>
              <a:t>hidden </a:t>
            </a:r>
            <a:r>
              <a:rPr lang="en-US" b="1" dirty="0" smtClean="0"/>
              <a:t>in </a:t>
            </a:r>
            <a:r>
              <a:rPr lang="en-US" b="1" dirty="0" smtClean="0"/>
              <a:t>the ultrametric geometry</a:t>
            </a:r>
            <a:r>
              <a:rPr lang="en-US" b="1" dirty="0" smtClean="0"/>
              <a:t>. </a:t>
            </a:r>
            <a:endParaRPr lang="ru-RU" b="1" dirty="0"/>
          </a:p>
        </p:txBody>
      </p:sp>
      <p:sp>
        <p:nvSpPr>
          <p:cNvPr id="7" name="Прямоугольник 6"/>
          <p:cNvSpPr/>
          <p:nvPr/>
        </p:nvSpPr>
        <p:spPr>
          <a:xfrm>
            <a:off x="4572000" y="1229410"/>
            <a:ext cx="4572000" cy="307777"/>
          </a:xfrm>
          <a:prstGeom prst="rect">
            <a:avLst/>
          </a:prstGeom>
        </p:spPr>
        <p:txBody>
          <a:bodyPr>
            <a:spAutoFit/>
          </a:bodyPr>
          <a:lstStyle/>
          <a:p>
            <a:pPr>
              <a:spcBef>
                <a:spcPts val="0"/>
              </a:spcBef>
            </a:pPr>
            <a:r>
              <a:rPr lang="en-US" sz="1400" b="1" dirty="0" smtClean="0">
                <a:solidFill>
                  <a:srgbClr val="C00000"/>
                </a:solidFill>
                <a:cs typeface="Calibri" panose="020F0502020204030204" pitchFamily="34" charset="0"/>
              </a:rPr>
              <a:t>Models: </a:t>
            </a:r>
            <a:r>
              <a:rPr lang="en-US" sz="1400" b="1" dirty="0" smtClean="0">
                <a:solidFill>
                  <a:srgbClr val="002060"/>
                </a:solidFill>
                <a:cs typeface="Calibri" panose="020F0502020204030204" pitchFamily="34" charset="0"/>
              </a:rPr>
              <a:t>Ultrametric </a:t>
            </a:r>
            <a:r>
              <a:rPr lang="en-US" sz="1400" b="1" dirty="0">
                <a:solidFill>
                  <a:srgbClr val="002060"/>
                </a:solidFill>
                <a:cs typeface="Calibri" panose="020F0502020204030204" pitchFamily="34" charset="0"/>
              </a:rPr>
              <a:t>representation of complex landscapes</a:t>
            </a:r>
          </a:p>
        </p:txBody>
      </p:sp>
    </p:spTree>
    <p:extLst>
      <p:ext uri="{BB962C8B-B14F-4D97-AF65-F5344CB8AC3E}">
        <p14:creationId xmlns:p14="http://schemas.microsoft.com/office/powerpoint/2010/main" val="540392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Номер слайда 55"/>
          <p:cNvSpPr>
            <a:spLocks noGrp="1"/>
          </p:cNvSpPr>
          <p:nvPr>
            <p:ph type="sldNum" sz="quarter" idx="12"/>
          </p:nvPr>
        </p:nvSpPr>
        <p:spPr/>
        <p:txBody>
          <a:bodyPr>
            <a:normAutofit fontScale="77500" lnSpcReduction="20000"/>
          </a:bodyPr>
          <a:lstStyle/>
          <a:p>
            <a:fld id="{9860EDB8-5305-433F-BE41-D7A86D811DB3}" type="slidenum">
              <a:rPr lang="ru-RU" sz="1200" b="1">
                <a:latin typeface="Courier New" panose="02070309020205020404" pitchFamily="49" charset="0"/>
                <a:cs typeface="Courier New" panose="02070309020205020404" pitchFamily="49" charset="0"/>
              </a:rPr>
              <a:pPr/>
              <a:t>31</a:t>
            </a:fld>
            <a:r>
              <a:rPr lang="en-US" sz="1200" b="1" dirty="0" smtClean="0">
                <a:latin typeface="Courier New" panose="02070309020205020404" pitchFamily="49" charset="0"/>
                <a:cs typeface="Courier New" panose="02070309020205020404" pitchFamily="49" charset="0"/>
              </a:rPr>
              <a:t>/35</a:t>
            </a:r>
            <a:endParaRPr lang="ru-RU" sz="1200" b="1" dirty="0">
              <a:latin typeface="Courier New" panose="02070309020205020404" pitchFamily="49" charset="0"/>
              <a:cs typeface="Courier New" panose="02070309020205020404" pitchFamily="49" charset="0"/>
            </a:endParaRPr>
          </a:p>
        </p:txBody>
      </p:sp>
      <p:sp>
        <p:nvSpPr>
          <p:cNvPr id="27" name="Text Box 4"/>
          <p:cNvSpPr txBox="1">
            <a:spLocks noChangeArrowheads="1"/>
          </p:cNvSpPr>
          <p:nvPr/>
        </p:nvSpPr>
        <p:spPr bwMode="auto">
          <a:xfrm>
            <a:off x="5986396" y="1894944"/>
            <a:ext cx="2586103" cy="4503797"/>
          </a:xfrm>
          <a:prstGeom prst="rect">
            <a:avLst/>
          </a:prstGeom>
          <a:noFill/>
          <a:ln w="9525">
            <a:noFill/>
            <a:miter lim="800000"/>
            <a:headEnd/>
            <a:tailEnd/>
          </a:ln>
          <a:effectLst/>
        </p:spPr>
        <p:txBody>
          <a:bodyPr wrap="square">
            <a:spAutoFit/>
          </a:bodyPr>
          <a:lstStyle/>
          <a:p>
            <a:pPr>
              <a:spcBef>
                <a:spcPts val="1350"/>
              </a:spcBef>
            </a:pPr>
            <a:r>
              <a:rPr lang="en-US" sz="1200" b="1" dirty="0" smtClean="0">
                <a:solidFill>
                  <a:srgbClr val="0070C0"/>
                </a:solidFill>
              </a:rPr>
              <a:t>Initially, the protein is </a:t>
            </a:r>
            <a:r>
              <a:rPr lang="en-US" sz="1200" b="1" dirty="0">
                <a:solidFill>
                  <a:srgbClr val="0070C0"/>
                </a:solidFill>
              </a:rPr>
              <a:t>in </a:t>
            </a:r>
            <a:r>
              <a:rPr lang="en-US" sz="1200" b="1" dirty="0" smtClean="0">
                <a:solidFill>
                  <a:srgbClr val="0070C0"/>
                </a:solidFill>
              </a:rPr>
              <a:t>a bonded </a:t>
            </a:r>
            <a:r>
              <a:rPr lang="en-US" sz="1200" b="1" dirty="0">
                <a:solidFill>
                  <a:srgbClr val="0070C0"/>
                </a:solidFill>
              </a:rPr>
              <a:t>state Mb-CO</a:t>
            </a:r>
            <a:r>
              <a:rPr lang="en-US" sz="1200" b="1" dirty="0" smtClean="0">
                <a:solidFill>
                  <a:srgbClr val="0070C0"/>
                </a:solidFill>
              </a:rPr>
              <a:t>.</a:t>
            </a:r>
          </a:p>
          <a:p>
            <a:pPr>
              <a:spcBef>
                <a:spcPts val="1350"/>
              </a:spcBef>
            </a:pPr>
            <a:r>
              <a:rPr lang="en-US" sz="1200" b="1" dirty="0" smtClean="0">
                <a:solidFill>
                  <a:srgbClr val="002060"/>
                </a:solidFill>
              </a:rPr>
              <a:t>Experiment </a:t>
            </a:r>
            <a:r>
              <a:rPr lang="en-US" sz="1200" b="1" dirty="0">
                <a:solidFill>
                  <a:srgbClr val="002060"/>
                </a:solidFill>
              </a:rPr>
              <a:t>starts from breaking of the Mb-CO bond by a short laser pulse. </a:t>
            </a:r>
          </a:p>
          <a:p>
            <a:pPr>
              <a:spcBef>
                <a:spcPts val="1350"/>
              </a:spcBef>
            </a:pPr>
            <a:r>
              <a:rPr lang="en-US" sz="1200" b="1" dirty="0" smtClean="0">
                <a:solidFill>
                  <a:srgbClr val="0070C0"/>
                </a:solidFill>
              </a:rPr>
              <a:t>Immediately after </a:t>
            </a:r>
            <a:r>
              <a:rPr lang="en-US" sz="1200" b="1" dirty="0">
                <a:solidFill>
                  <a:srgbClr val="0070C0"/>
                </a:solidFill>
              </a:rPr>
              <a:t>the </a:t>
            </a:r>
            <a:r>
              <a:rPr lang="en-US" sz="1200" b="1" dirty="0" smtClean="0">
                <a:solidFill>
                  <a:srgbClr val="0070C0"/>
                </a:solidFill>
              </a:rPr>
              <a:t>breaking of </a:t>
            </a:r>
            <a:r>
              <a:rPr lang="en-US" sz="1200" b="1" dirty="0" smtClean="0">
                <a:solidFill>
                  <a:srgbClr val="0070C0"/>
                </a:solidFill>
              </a:rPr>
              <a:t>the </a:t>
            </a:r>
            <a:r>
              <a:rPr lang="en-US" sz="1200" b="1" dirty="0" smtClean="0">
                <a:solidFill>
                  <a:srgbClr val="0070C0"/>
                </a:solidFill>
              </a:rPr>
              <a:t>bond, myoglobin </a:t>
            </a:r>
            <a:r>
              <a:rPr lang="en-US" sz="1200" b="1" dirty="0">
                <a:solidFill>
                  <a:srgbClr val="0070C0"/>
                </a:solidFill>
              </a:rPr>
              <a:t>appears in a stressed </a:t>
            </a:r>
            <a:r>
              <a:rPr lang="en-US" sz="1200" b="1" dirty="0" smtClean="0">
                <a:solidFill>
                  <a:srgbClr val="0070C0"/>
                </a:solidFill>
              </a:rPr>
              <a:t>state</a:t>
            </a:r>
            <a:r>
              <a:rPr lang="en-US" sz="1200" b="1" dirty="0">
                <a:solidFill>
                  <a:srgbClr val="0070C0"/>
                </a:solidFill>
              </a:rPr>
              <a:t>, Mb</a:t>
            </a:r>
            <a:r>
              <a:rPr lang="en-US" sz="1200" b="1" baseline="30000" dirty="0">
                <a:solidFill>
                  <a:srgbClr val="0070C0"/>
                </a:solidFill>
              </a:rPr>
              <a:t>*</a:t>
            </a:r>
            <a:r>
              <a:rPr lang="en-US" sz="1200" b="1" dirty="0">
                <a:solidFill>
                  <a:srgbClr val="0070C0"/>
                </a:solidFill>
              </a:rPr>
              <a:t>, and </a:t>
            </a:r>
            <a:r>
              <a:rPr lang="en-US" sz="1200" b="1" dirty="0" smtClean="0">
                <a:solidFill>
                  <a:srgbClr val="0070C0"/>
                </a:solidFill>
              </a:rPr>
              <a:t>starts the relaxation </a:t>
            </a:r>
            <a:r>
              <a:rPr lang="en-US" sz="1200" b="1" dirty="0">
                <a:solidFill>
                  <a:srgbClr val="0070C0"/>
                </a:solidFill>
              </a:rPr>
              <a:t>to the equilibrated </a:t>
            </a:r>
            <a:r>
              <a:rPr lang="en-US" sz="1200" b="1" dirty="0" smtClean="0">
                <a:solidFill>
                  <a:srgbClr val="0070C0"/>
                </a:solidFill>
              </a:rPr>
              <a:t>unbound state</a:t>
            </a:r>
            <a:r>
              <a:rPr lang="en-US" sz="1200" b="1" dirty="0">
                <a:solidFill>
                  <a:srgbClr val="0070C0"/>
                </a:solidFill>
              </a:rPr>
              <a:t>, Mb</a:t>
            </a:r>
            <a:r>
              <a:rPr lang="en-US" sz="1200" b="1" dirty="0" smtClean="0">
                <a:solidFill>
                  <a:srgbClr val="0033CC"/>
                </a:solidFill>
              </a:rPr>
              <a:t>.</a:t>
            </a:r>
          </a:p>
          <a:p>
            <a:pPr>
              <a:spcBef>
                <a:spcPts val="1350"/>
              </a:spcBef>
            </a:pPr>
            <a:r>
              <a:rPr lang="en-US" sz="1200" b="1" dirty="0" smtClean="0">
                <a:solidFill>
                  <a:srgbClr val="002060"/>
                </a:solidFill>
              </a:rPr>
              <a:t> </a:t>
            </a:r>
            <a:r>
              <a:rPr lang="en-US" sz="1200" b="1" dirty="0">
                <a:solidFill>
                  <a:srgbClr val="002060"/>
                </a:solidFill>
              </a:rPr>
              <a:t>As fare </a:t>
            </a:r>
            <a:r>
              <a:rPr lang="en-US" sz="1200" b="1" dirty="0" smtClean="0">
                <a:solidFill>
                  <a:srgbClr val="002060"/>
                </a:solidFill>
              </a:rPr>
              <a:t>as unbounded myoglobin </a:t>
            </a:r>
            <a:r>
              <a:rPr lang="en-US" sz="1200" b="1" dirty="0">
                <a:solidFill>
                  <a:srgbClr val="002060"/>
                </a:solidFill>
              </a:rPr>
              <a:t>reaches </a:t>
            </a:r>
            <a:r>
              <a:rPr lang="en-US" sz="1200" b="1" dirty="0" smtClean="0">
                <a:solidFill>
                  <a:srgbClr val="002060"/>
                </a:solidFill>
              </a:rPr>
              <a:t>the equilibrated state</a:t>
            </a:r>
            <a:r>
              <a:rPr lang="en-US" sz="1200" b="1" dirty="0">
                <a:solidFill>
                  <a:srgbClr val="002060"/>
                </a:solidFill>
              </a:rPr>
              <a:t>, it becomes active and can anew bind CO. </a:t>
            </a:r>
          </a:p>
          <a:p>
            <a:pPr>
              <a:spcBef>
                <a:spcPts val="1350"/>
              </a:spcBef>
            </a:pPr>
            <a:r>
              <a:rPr lang="en-US" sz="1200" b="1" dirty="0" smtClean="0">
                <a:solidFill>
                  <a:srgbClr val="0070C0"/>
                </a:solidFill>
              </a:rPr>
              <a:t>The idea is that slow conformational dynamics </a:t>
            </a:r>
            <a:r>
              <a:rPr lang="en-US" sz="1200" b="1" dirty="0">
                <a:solidFill>
                  <a:srgbClr val="0070C0"/>
                </a:solidFill>
              </a:rPr>
              <a:t>can limit the rebinding </a:t>
            </a:r>
            <a:r>
              <a:rPr lang="en-US" sz="1200" b="1" dirty="0" smtClean="0">
                <a:solidFill>
                  <a:srgbClr val="0070C0"/>
                </a:solidFill>
              </a:rPr>
              <a:t>kinetics, so, </a:t>
            </a:r>
            <a:r>
              <a:rPr lang="en-US" sz="1200" b="1" dirty="0">
                <a:solidFill>
                  <a:srgbClr val="0070C0"/>
                </a:solidFill>
              </a:rPr>
              <a:t>the rebinding </a:t>
            </a:r>
            <a:r>
              <a:rPr lang="en-US" sz="1200" b="1" dirty="0" smtClean="0">
                <a:solidFill>
                  <a:srgbClr val="0070C0"/>
                </a:solidFill>
              </a:rPr>
              <a:t>kinetics</a:t>
            </a:r>
            <a:r>
              <a:rPr lang="en-US" sz="1200" b="1" dirty="0"/>
              <a:t> </a:t>
            </a:r>
            <a:r>
              <a:rPr lang="en-US" sz="1200" b="1" dirty="0" smtClean="0">
                <a:solidFill>
                  <a:srgbClr val="0070C0"/>
                </a:solidFill>
              </a:rPr>
              <a:t>may say somewhat about protein dynamics and protein energy landscape.</a:t>
            </a:r>
            <a:endParaRPr lang="ru-RU" sz="1200" dirty="0">
              <a:solidFill>
                <a:srgbClr val="0070C0"/>
              </a:solidFill>
            </a:endParaRPr>
          </a:p>
        </p:txBody>
      </p:sp>
      <p:grpSp>
        <p:nvGrpSpPr>
          <p:cNvPr id="28" name="Group 40"/>
          <p:cNvGrpSpPr>
            <a:grpSpLocks/>
          </p:cNvGrpSpPr>
          <p:nvPr/>
        </p:nvGrpSpPr>
        <p:grpSpPr bwMode="auto">
          <a:xfrm>
            <a:off x="1398961" y="4021931"/>
            <a:ext cx="2144368" cy="1368017"/>
            <a:chOff x="257" y="2659"/>
            <a:chExt cx="1939" cy="1242"/>
          </a:xfrm>
        </p:grpSpPr>
        <p:sp>
          <p:nvSpPr>
            <p:cNvPr id="29" name="Text Box 6"/>
            <p:cNvSpPr txBox="1">
              <a:spLocks noChangeArrowheads="1"/>
            </p:cNvSpPr>
            <p:nvPr/>
          </p:nvSpPr>
          <p:spPr bwMode="auto">
            <a:xfrm>
              <a:off x="257" y="3199"/>
              <a:ext cx="622" cy="272"/>
            </a:xfrm>
            <a:prstGeom prst="rect">
              <a:avLst/>
            </a:prstGeom>
            <a:noFill/>
            <a:ln w="9525">
              <a:noFill/>
              <a:miter lim="800000"/>
              <a:headEnd/>
              <a:tailEnd/>
            </a:ln>
            <a:effectLst/>
          </p:spPr>
          <p:txBody>
            <a:bodyPr wrap="none">
              <a:spAutoFit/>
            </a:bodyPr>
            <a:lstStyle/>
            <a:p>
              <a:r>
                <a:rPr lang="en-US" sz="1350" b="1">
                  <a:solidFill>
                    <a:srgbClr val="000066"/>
                  </a:solidFill>
                </a:rPr>
                <a:t>Mb-CO</a:t>
              </a:r>
              <a:endParaRPr lang="ru-RU" sz="1350" b="1">
                <a:solidFill>
                  <a:srgbClr val="000066"/>
                </a:solidFill>
              </a:endParaRPr>
            </a:p>
          </p:txBody>
        </p:sp>
        <p:sp>
          <p:nvSpPr>
            <p:cNvPr id="30" name="Text Box 7"/>
            <p:cNvSpPr txBox="1">
              <a:spLocks noChangeArrowheads="1"/>
            </p:cNvSpPr>
            <p:nvPr/>
          </p:nvSpPr>
          <p:spPr bwMode="auto">
            <a:xfrm>
              <a:off x="1782" y="3455"/>
              <a:ext cx="414" cy="272"/>
            </a:xfrm>
            <a:prstGeom prst="rect">
              <a:avLst/>
            </a:prstGeom>
            <a:solidFill>
              <a:schemeClr val="bg1"/>
            </a:solidFill>
            <a:ln w="9525">
              <a:noFill/>
              <a:miter lim="800000"/>
              <a:headEnd/>
              <a:tailEnd/>
            </a:ln>
            <a:effectLst/>
          </p:spPr>
          <p:txBody>
            <a:bodyPr wrap="square">
              <a:spAutoFit/>
            </a:bodyPr>
            <a:lstStyle/>
            <a:p>
              <a:pPr>
                <a:spcBef>
                  <a:spcPct val="50000"/>
                </a:spcBef>
              </a:pPr>
              <a:r>
                <a:rPr lang="en-US" sz="1350" b="1" dirty="0">
                  <a:solidFill>
                    <a:schemeClr val="accent2"/>
                  </a:solidFill>
                </a:rPr>
                <a:t>CO</a:t>
              </a:r>
              <a:endParaRPr lang="ru-RU" sz="1350" b="1" dirty="0">
                <a:solidFill>
                  <a:schemeClr val="accent2"/>
                </a:solidFill>
              </a:endParaRPr>
            </a:p>
          </p:txBody>
        </p:sp>
        <p:graphicFrame>
          <p:nvGraphicFramePr>
            <p:cNvPr id="31" name="Object 9"/>
            <p:cNvGraphicFramePr>
              <a:graphicFrameLocks noChangeAspect="1"/>
            </p:cNvGraphicFramePr>
            <p:nvPr/>
          </p:nvGraphicFramePr>
          <p:xfrm>
            <a:off x="930" y="2659"/>
            <a:ext cx="816" cy="1242"/>
          </p:xfrm>
          <a:graphic>
            <a:graphicData uri="http://schemas.openxmlformats.org/presentationml/2006/ole">
              <mc:AlternateContent xmlns:mc="http://schemas.openxmlformats.org/markup-compatibility/2006">
                <mc:Choice xmlns:v="urn:schemas-microsoft-com:vml" Requires="v">
                  <p:oleObj spid="_x0000_s2802" name="Точечный рисунок" r:id="rId3" imgW="1428949" imgH="2190476" progId="PBrush">
                    <p:embed/>
                  </p:oleObj>
                </mc:Choice>
                <mc:Fallback>
                  <p:oleObj name="Точечный рисунок" r:id="rId3" imgW="1428949" imgH="2190476" progId="PBrush">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2659"/>
                          <a:ext cx="816"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AutoShape 10"/>
            <p:cNvSpPr>
              <a:spLocks noChangeArrowheads="1"/>
            </p:cNvSpPr>
            <p:nvPr/>
          </p:nvSpPr>
          <p:spPr bwMode="auto">
            <a:xfrm>
              <a:off x="1484" y="3475"/>
              <a:ext cx="307" cy="76"/>
            </a:xfrm>
            <a:prstGeom prst="leftArrow">
              <a:avLst>
                <a:gd name="adj1" fmla="val 50000"/>
                <a:gd name="adj2" fmla="val 100987"/>
              </a:avLst>
            </a:prstGeom>
            <a:gradFill rotWithShape="0">
              <a:gsLst>
                <a:gs pos="0">
                  <a:srgbClr val="EAEAEA"/>
                </a:gs>
                <a:gs pos="100000">
                  <a:srgbClr val="EAEAEA">
                    <a:gamma/>
                    <a:shade val="60000"/>
                    <a:invGamma/>
                  </a:srgbClr>
                </a:gs>
              </a:gsLst>
              <a:lin ang="0" scaled="1"/>
            </a:gradFill>
            <a:ln w="9525">
              <a:solidFill>
                <a:schemeClr val="tx1"/>
              </a:solidFill>
              <a:miter lim="800000"/>
              <a:headEnd/>
              <a:tailEnd/>
            </a:ln>
            <a:effectLst/>
          </p:spPr>
          <p:txBody>
            <a:bodyPr wrap="none" anchor="ctr"/>
            <a:lstStyle/>
            <a:p>
              <a:endParaRPr lang="ru-RU" sz="1350"/>
            </a:p>
          </p:txBody>
        </p:sp>
      </p:grpSp>
      <p:grpSp>
        <p:nvGrpSpPr>
          <p:cNvPr id="33" name="Group 41"/>
          <p:cNvGrpSpPr>
            <a:grpSpLocks/>
          </p:cNvGrpSpPr>
          <p:nvPr/>
        </p:nvGrpSpPr>
        <p:grpSpPr bwMode="auto">
          <a:xfrm>
            <a:off x="1335858" y="4869903"/>
            <a:ext cx="475060" cy="492661"/>
            <a:chOff x="204" y="3385"/>
            <a:chExt cx="399" cy="453"/>
          </a:xfrm>
        </p:grpSpPr>
        <p:graphicFrame>
          <p:nvGraphicFramePr>
            <p:cNvPr id="34" name="Object 13"/>
            <p:cNvGraphicFramePr>
              <a:graphicFrameLocks noChangeAspect="1"/>
            </p:cNvGraphicFramePr>
            <p:nvPr/>
          </p:nvGraphicFramePr>
          <p:xfrm>
            <a:off x="483" y="3385"/>
            <a:ext cx="120" cy="453"/>
          </p:xfrm>
          <a:graphic>
            <a:graphicData uri="http://schemas.openxmlformats.org/presentationml/2006/ole">
              <mc:AlternateContent xmlns:mc="http://schemas.openxmlformats.org/markup-compatibility/2006">
                <mc:Choice xmlns:v="urn:schemas-microsoft-com:vml" Requires="v">
                  <p:oleObj spid="_x0000_s2803" name="CorelDRAW" r:id="rId5" imgW="326136" imgH="3471672" progId="">
                    <p:embed/>
                  </p:oleObj>
                </mc:Choice>
                <mc:Fallback>
                  <p:oleObj name="CorelDRAW" r:id="rId5" imgW="326136" imgH="3471672" progId="">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 y="3385"/>
                          <a:ext cx="120"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Text Box 14"/>
            <p:cNvSpPr txBox="1">
              <a:spLocks noChangeArrowheads="1"/>
            </p:cNvSpPr>
            <p:nvPr/>
          </p:nvSpPr>
          <p:spPr bwMode="auto">
            <a:xfrm>
              <a:off x="204" y="3475"/>
              <a:ext cx="374" cy="297"/>
            </a:xfrm>
            <a:prstGeom prst="rect">
              <a:avLst/>
            </a:prstGeom>
            <a:noFill/>
            <a:ln w="9525">
              <a:noFill/>
              <a:miter lim="800000"/>
              <a:headEnd/>
              <a:tailEnd/>
            </a:ln>
            <a:effectLst/>
          </p:spPr>
          <p:txBody>
            <a:bodyPr>
              <a:spAutoFit/>
            </a:bodyPr>
            <a:lstStyle/>
            <a:p>
              <a:r>
                <a:rPr lang="en-US" sz="1500" b="1" i="1">
                  <a:solidFill>
                    <a:srgbClr val="FF0000"/>
                  </a:solidFill>
                  <a:latin typeface="Times New Roman" pitchFamily="18" charset="0"/>
                </a:rPr>
                <a:t>h</a:t>
              </a:r>
              <a:r>
                <a:rPr lang="en-US" sz="1500" b="1" i="1">
                  <a:solidFill>
                    <a:srgbClr val="FF0000"/>
                  </a:solidFill>
                  <a:latin typeface="Times New Roman" pitchFamily="18" charset="0"/>
                  <a:sym typeface="Symbol" pitchFamily="18" charset="2"/>
                </a:rPr>
                <a:t></a:t>
              </a:r>
              <a:endParaRPr lang="ru-RU" sz="1500" b="1" i="1">
                <a:solidFill>
                  <a:srgbClr val="FF0000"/>
                </a:solidFill>
                <a:latin typeface="Times New Roman" pitchFamily="18" charset="0"/>
              </a:endParaRPr>
            </a:p>
          </p:txBody>
        </p:sp>
      </p:grpSp>
      <p:grpSp>
        <p:nvGrpSpPr>
          <p:cNvPr id="36" name="Group 42"/>
          <p:cNvGrpSpPr>
            <a:grpSpLocks/>
          </p:cNvGrpSpPr>
          <p:nvPr/>
        </p:nvGrpSpPr>
        <p:grpSpPr bwMode="auto">
          <a:xfrm>
            <a:off x="1180728" y="2090819"/>
            <a:ext cx="2157301" cy="2366869"/>
            <a:chOff x="79" y="946"/>
            <a:chExt cx="1942" cy="2172"/>
          </a:xfrm>
        </p:grpSpPr>
        <p:sp>
          <p:nvSpPr>
            <p:cNvPr id="37" name="Text Box 17"/>
            <p:cNvSpPr txBox="1">
              <a:spLocks noChangeArrowheads="1"/>
            </p:cNvSpPr>
            <p:nvPr/>
          </p:nvSpPr>
          <p:spPr bwMode="auto">
            <a:xfrm>
              <a:off x="1668" y="2229"/>
              <a:ext cx="353" cy="275"/>
            </a:xfrm>
            <a:prstGeom prst="rect">
              <a:avLst/>
            </a:prstGeom>
            <a:noFill/>
            <a:ln w="9525">
              <a:noFill/>
              <a:miter lim="800000"/>
              <a:headEnd/>
              <a:tailEnd/>
            </a:ln>
            <a:effectLst/>
          </p:spPr>
          <p:txBody>
            <a:bodyPr wrap="none">
              <a:spAutoFit/>
            </a:bodyPr>
            <a:lstStyle/>
            <a:p>
              <a:r>
                <a:rPr lang="en-US" sz="1350" b="1">
                  <a:solidFill>
                    <a:srgbClr val="000066"/>
                  </a:solidFill>
                </a:rPr>
                <a:t>CO</a:t>
              </a:r>
              <a:endParaRPr lang="ru-RU" sz="1350" b="1">
                <a:solidFill>
                  <a:srgbClr val="000066"/>
                </a:solidFill>
              </a:endParaRPr>
            </a:p>
          </p:txBody>
        </p:sp>
        <p:sp>
          <p:nvSpPr>
            <p:cNvPr id="38" name="Freeform 18"/>
            <p:cNvSpPr>
              <a:spLocks/>
            </p:cNvSpPr>
            <p:nvPr/>
          </p:nvSpPr>
          <p:spPr bwMode="auto">
            <a:xfrm>
              <a:off x="567" y="2341"/>
              <a:ext cx="1088" cy="545"/>
            </a:xfrm>
            <a:custGeom>
              <a:avLst/>
              <a:gdLst/>
              <a:ahLst/>
              <a:cxnLst>
                <a:cxn ang="0">
                  <a:pos x="0" y="1008"/>
                </a:cxn>
                <a:cxn ang="0">
                  <a:pos x="387" y="432"/>
                </a:cxn>
                <a:cxn ang="0">
                  <a:pos x="988" y="76"/>
                </a:cxn>
                <a:cxn ang="0">
                  <a:pos x="1728" y="0"/>
                </a:cxn>
              </a:cxnLst>
              <a:rect l="0" t="0" r="r" b="b"/>
              <a:pathLst>
                <a:path w="1728" h="1008">
                  <a:moveTo>
                    <a:pt x="0" y="1008"/>
                  </a:moveTo>
                  <a:cubicBezTo>
                    <a:pt x="64" y="912"/>
                    <a:pt x="222" y="587"/>
                    <a:pt x="387" y="432"/>
                  </a:cubicBezTo>
                  <a:cubicBezTo>
                    <a:pt x="552" y="277"/>
                    <a:pt x="765" y="148"/>
                    <a:pt x="988" y="76"/>
                  </a:cubicBezTo>
                  <a:cubicBezTo>
                    <a:pt x="1211" y="4"/>
                    <a:pt x="1574" y="16"/>
                    <a:pt x="1728" y="0"/>
                  </a:cubicBezTo>
                </a:path>
              </a:pathLst>
            </a:custGeom>
            <a:noFill/>
            <a:ln w="50800" cap="flat">
              <a:solidFill>
                <a:srgbClr val="000066"/>
              </a:solidFill>
              <a:prstDash val="dash"/>
              <a:round/>
              <a:headEnd/>
              <a:tailEnd type="stealth" w="lg" len="lg"/>
            </a:ln>
            <a:effectLst/>
          </p:spPr>
          <p:txBody>
            <a:bodyPr/>
            <a:lstStyle/>
            <a:p>
              <a:endParaRPr lang="ru-RU" sz="1350"/>
            </a:p>
          </p:txBody>
        </p:sp>
        <p:sp>
          <p:nvSpPr>
            <p:cNvPr id="39" name="Line 20"/>
            <p:cNvSpPr>
              <a:spLocks noChangeShapeType="1"/>
            </p:cNvSpPr>
            <p:nvPr/>
          </p:nvSpPr>
          <p:spPr bwMode="auto">
            <a:xfrm flipH="1">
              <a:off x="514" y="1570"/>
              <a:ext cx="7" cy="1548"/>
            </a:xfrm>
            <a:prstGeom prst="line">
              <a:avLst/>
            </a:prstGeom>
            <a:noFill/>
            <a:ln w="50800">
              <a:solidFill>
                <a:srgbClr val="FF0066"/>
              </a:solidFill>
              <a:round/>
              <a:headEnd type="stealth" w="lg" len="lg"/>
              <a:tailEnd/>
            </a:ln>
            <a:effectLst/>
          </p:spPr>
          <p:txBody>
            <a:bodyPr/>
            <a:lstStyle/>
            <a:p>
              <a:endParaRPr lang="ru-RU" sz="1350"/>
            </a:p>
          </p:txBody>
        </p:sp>
        <p:sp>
          <p:nvSpPr>
            <p:cNvPr id="40" name="Text Box 23"/>
            <p:cNvSpPr txBox="1">
              <a:spLocks noChangeArrowheads="1"/>
            </p:cNvSpPr>
            <p:nvPr/>
          </p:nvSpPr>
          <p:spPr bwMode="auto">
            <a:xfrm>
              <a:off x="391" y="1294"/>
              <a:ext cx="448" cy="275"/>
            </a:xfrm>
            <a:prstGeom prst="rect">
              <a:avLst/>
            </a:prstGeom>
            <a:noFill/>
            <a:ln w="9525">
              <a:noFill/>
              <a:miter lim="800000"/>
              <a:headEnd/>
              <a:tailEnd/>
            </a:ln>
            <a:effectLst/>
          </p:spPr>
          <p:txBody>
            <a:bodyPr>
              <a:spAutoFit/>
            </a:bodyPr>
            <a:lstStyle/>
            <a:p>
              <a:r>
                <a:rPr lang="en-US" sz="1350" b="1">
                  <a:solidFill>
                    <a:srgbClr val="FF0000"/>
                  </a:solidFill>
                </a:rPr>
                <a:t>Mb</a:t>
              </a:r>
              <a:r>
                <a:rPr lang="en-US" sz="1350" b="1" baseline="30000">
                  <a:solidFill>
                    <a:srgbClr val="FF0000"/>
                  </a:solidFill>
                </a:rPr>
                <a:t>*</a:t>
              </a:r>
              <a:endParaRPr lang="ru-RU" sz="1350" b="1">
                <a:solidFill>
                  <a:srgbClr val="FF0000"/>
                </a:solidFill>
              </a:endParaRPr>
            </a:p>
          </p:txBody>
        </p:sp>
        <p:sp>
          <p:nvSpPr>
            <p:cNvPr id="41" name="Text Box 24"/>
            <p:cNvSpPr txBox="1">
              <a:spLocks noChangeArrowheads="1"/>
            </p:cNvSpPr>
            <p:nvPr/>
          </p:nvSpPr>
          <p:spPr bwMode="auto">
            <a:xfrm>
              <a:off x="79" y="946"/>
              <a:ext cx="727" cy="339"/>
            </a:xfrm>
            <a:prstGeom prst="rect">
              <a:avLst/>
            </a:prstGeom>
            <a:noFill/>
            <a:ln w="9525">
              <a:noFill/>
              <a:miter lim="800000"/>
              <a:headEnd/>
              <a:tailEnd/>
            </a:ln>
            <a:effectLst/>
          </p:spPr>
          <p:txBody>
            <a:bodyPr wrap="square">
              <a:spAutoFit/>
            </a:bodyPr>
            <a:lstStyle/>
            <a:p>
              <a:pPr algn="ctr"/>
              <a:r>
                <a:rPr lang="en-US" sz="900" b="1" dirty="0">
                  <a:solidFill>
                    <a:srgbClr val="0070C0"/>
                  </a:solidFill>
                  <a:latin typeface="Segoe Print" panose="02000600000000000000" pitchFamily="2" charset="0"/>
                </a:rPr>
                <a:t>stressed </a:t>
              </a:r>
            </a:p>
            <a:p>
              <a:pPr algn="ctr"/>
              <a:r>
                <a:rPr lang="en-US" sz="900" b="1" dirty="0">
                  <a:solidFill>
                    <a:srgbClr val="0070C0"/>
                  </a:solidFill>
                  <a:latin typeface="Segoe Print" panose="02000600000000000000" pitchFamily="2" charset="0"/>
                </a:rPr>
                <a:t>state</a:t>
              </a:r>
              <a:endParaRPr lang="ru-RU" sz="900" b="1" dirty="0">
                <a:solidFill>
                  <a:srgbClr val="0070C0"/>
                </a:solidFill>
                <a:latin typeface="Segoe Print" panose="02000600000000000000" pitchFamily="2" charset="0"/>
              </a:endParaRPr>
            </a:p>
          </p:txBody>
        </p:sp>
      </p:grpSp>
      <p:grpSp>
        <p:nvGrpSpPr>
          <p:cNvPr id="42" name="Group 43"/>
          <p:cNvGrpSpPr>
            <a:grpSpLocks/>
          </p:cNvGrpSpPr>
          <p:nvPr/>
        </p:nvGrpSpPr>
        <p:grpSpPr bwMode="auto">
          <a:xfrm>
            <a:off x="1983557" y="2388442"/>
            <a:ext cx="3131259" cy="836096"/>
            <a:chOff x="748" y="1257"/>
            <a:chExt cx="2964" cy="836"/>
          </a:xfrm>
        </p:grpSpPr>
        <p:sp>
          <p:nvSpPr>
            <p:cNvPr id="43" name="AutoShape 28"/>
            <p:cNvSpPr>
              <a:spLocks noChangeArrowheads="1"/>
            </p:cNvSpPr>
            <p:nvPr/>
          </p:nvSpPr>
          <p:spPr bwMode="auto">
            <a:xfrm rot="645160">
              <a:off x="748" y="1581"/>
              <a:ext cx="2268" cy="171"/>
            </a:xfrm>
            <a:prstGeom prst="rightArrow">
              <a:avLst>
                <a:gd name="adj1" fmla="val 50000"/>
                <a:gd name="adj2" fmla="val 331579"/>
              </a:avLst>
            </a:prstGeom>
            <a:gradFill rotWithShape="0">
              <a:gsLst>
                <a:gs pos="0">
                  <a:srgbClr val="FF8200"/>
                </a:gs>
                <a:gs pos="10001">
                  <a:srgbClr val="FF0000"/>
                </a:gs>
                <a:gs pos="35001">
                  <a:srgbClr val="BA0066"/>
                </a:gs>
                <a:gs pos="70000">
                  <a:srgbClr val="66008F"/>
                </a:gs>
                <a:gs pos="100000">
                  <a:srgbClr val="000082"/>
                </a:gs>
              </a:gsLst>
              <a:lin ang="5400000" scaled="1"/>
            </a:gradFill>
            <a:ln w="9525">
              <a:solidFill>
                <a:schemeClr val="tx1"/>
              </a:solidFill>
              <a:miter lim="800000"/>
              <a:headEnd/>
              <a:tailEnd/>
            </a:ln>
            <a:effectLst/>
          </p:spPr>
          <p:txBody>
            <a:bodyPr wrap="none" anchor="ctr"/>
            <a:lstStyle/>
            <a:p>
              <a:endParaRPr lang="ru-RU" sz="1350"/>
            </a:p>
          </p:txBody>
        </p:sp>
        <p:sp>
          <p:nvSpPr>
            <p:cNvPr id="44" name="Text Box 29"/>
            <p:cNvSpPr txBox="1">
              <a:spLocks noChangeArrowheads="1"/>
            </p:cNvSpPr>
            <p:nvPr/>
          </p:nvSpPr>
          <p:spPr bwMode="auto">
            <a:xfrm rot="631946">
              <a:off x="816" y="1257"/>
              <a:ext cx="1852" cy="346"/>
            </a:xfrm>
            <a:prstGeom prst="rect">
              <a:avLst/>
            </a:prstGeom>
            <a:noFill/>
            <a:ln w="9525">
              <a:noFill/>
              <a:miter lim="800000"/>
              <a:headEnd/>
              <a:tailEnd/>
            </a:ln>
            <a:effectLst/>
          </p:spPr>
          <p:txBody>
            <a:bodyPr wrap="square">
              <a:spAutoFit/>
            </a:bodyPr>
            <a:lstStyle/>
            <a:p>
              <a:pPr algn="ctr">
                <a:spcBef>
                  <a:spcPct val="50000"/>
                </a:spcBef>
              </a:pPr>
              <a:r>
                <a:rPr lang="en-US" sz="825" b="1" dirty="0">
                  <a:solidFill>
                    <a:srgbClr val="0070C0"/>
                  </a:solidFill>
                  <a:latin typeface="Segoe Print" panose="02000600000000000000" pitchFamily="2" charset="0"/>
                </a:rPr>
                <a:t>relaxation of unbounded protein to the equilibrated state</a:t>
              </a:r>
              <a:endParaRPr lang="ru-RU" sz="825" b="1" dirty="0">
                <a:solidFill>
                  <a:srgbClr val="0070C0"/>
                </a:solidFill>
                <a:latin typeface="Segoe Print" panose="02000600000000000000" pitchFamily="2" charset="0"/>
              </a:endParaRPr>
            </a:p>
          </p:txBody>
        </p:sp>
        <p:sp>
          <p:nvSpPr>
            <p:cNvPr id="45" name="Text Box 31"/>
            <p:cNvSpPr txBox="1">
              <a:spLocks noChangeArrowheads="1"/>
            </p:cNvSpPr>
            <p:nvPr/>
          </p:nvSpPr>
          <p:spPr bwMode="auto">
            <a:xfrm>
              <a:off x="3018" y="1793"/>
              <a:ext cx="405" cy="300"/>
            </a:xfrm>
            <a:prstGeom prst="rect">
              <a:avLst/>
            </a:prstGeom>
            <a:noFill/>
            <a:ln w="9525">
              <a:noFill/>
              <a:miter lim="800000"/>
              <a:headEnd/>
              <a:tailEnd/>
            </a:ln>
            <a:effectLst/>
          </p:spPr>
          <p:txBody>
            <a:bodyPr wrap="none">
              <a:spAutoFit/>
            </a:bodyPr>
            <a:lstStyle/>
            <a:p>
              <a:r>
                <a:rPr lang="en-US" sz="1350" b="1" dirty="0">
                  <a:solidFill>
                    <a:schemeClr val="accent6">
                      <a:lumMod val="50000"/>
                    </a:schemeClr>
                  </a:solidFill>
                </a:rPr>
                <a:t>Mb</a:t>
              </a:r>
              <a:endParaRPr lang="ru-RU" sz="1350" b="1" dirty="0">
                <a:solidFill>
                  <a:schemeClr val="accent6">
                    <a:lumMod val="50000"/>
                  </a:schemeClr>
                </a:solidFill>
              </a:endParaRPr>
            </a:p>
          </p:txBody>
        </p:sp>
        <p:sp>
          <p:nvSpPr>
            <p:cNvPr id="46" name="Text Box 32"/>
            <p:cNvSpPr txBox="1">
              <a:spLocks noChangeArrowheads="1"/>
            </p:cNvSpPr>
            <p:nvPr/>
          </p:nvSpPr>
          <p:spPr bwMode="auto">
            <a:xfrm>
              <a:off x="2863" y="1542"/>
              <a:ext cx="849" cy="346"/>
            </a:xfrm>
            <a:prstGeom prst="rect">
              <a:avLst/>
            </a:prstGeom>
            <a:noFill/>
            <a:ln w="9525">
              <a:noFill/>
              <a:miter lim="800000"/>
              <a:headEnd/>
              <a:tailEnd/>
            </a:ln>
            <a:effectLst/>
          </p:spPr>
          <p:txBody>
            <a:bodyPr wrap="square">
              <a:spAutoFit/>
            </a:bodyPr>
            <a:lstStyle/>
            <a:p>
              <a:pPr algn="ctr">
                <a:spcBef>
                  <a:spcPct val="50000"/>
                </a:spcBef>
              </a:pPr>
              <a:r>
                <a:rPr lang="en-US" sz="825" b="1" dirty="0">
                  <a:solidFill>
                    <a:srgbClr val="0070C0"/>
                  </a:solidFill>
                  <a:latin typeface="Segoe Print" panose="02000600000000000000" pitchFamily="2" charset="0"/>
                </a:rPr>
                <a:t>equilibrated state</a:t>
              </a:r>
              <a:endParaRPr lang="ru-RU" sz="825" b="1" dirty="0">
                <a:solidFill>
                  <a:srgbClr val="0070C0"/>
                </a:solidFill>
                <a:latin typeface="Segoe Print" panose="02000600000000000000" pitchFamily="2" charset="0"/>
              </a:endParaRPr>
            </a:p>
          </p:txBody>
        </p:sp>
      </p:grpSp>
      <p:grpSp>
        <p:nvGrpSpPr>
          <p:cNvPr id="47" name="Group 50"/>
          <p:cNvGrpSpPr>
            <a:grpSpLocks/>
          </p:cNvGrpSpPr>
          <p:nvPr/>
        </p:nvGrpSpPr>
        <p:grpSpPr bwMode="auto">
          <a:xfrm>
            <a:off x="3345633" y="3286126"/>
            <a:ext cx="2121349" cy="1656603"/>
            <a:chOff x="2018" y="2069"/>
            <a:chExt cx="1981" cy="1362"/>
          </a:xfrm>
        </p:grpSpPr>
        <p:sp>
          <p:nvSpPr>
            <p:cNvPr id="48" name="Freeform 35"/>
            <p:cNvSpPr>
              <a:spLocks/>
            </p:cNvSpPr>
            <p:nvPr/>
          </p:nvSpPr>
          <p:spPr bwMode="auto">
            <a:xfrm flipH="1">
              <a:off x="2018" y="2332"/>
              <a:ext cx="1134" cy="554"/>
            </a:xfrm>
            <a:custGeom>
              <a:avLst/>
              <a:gdLst/>
              <a:ahLst/>
              <a:cxnLst>
                <a:cxn ang="0">
                  <a:pos x="0" y="1008"/>
                </a:cxn>
                <a:cxn ang="0">
                  <a:pos x="387" y="432"/>
                </a:cxn>
                <a:cxn ang="0">
                  <a:pos x="988" y="76"/>
                </a:cxn>
                <a:cxn ang="0">
                  <a:pos x="1728" y="0"/>
                </a:cxn>
              </a:cxnLst>
              <a:rect l="0" t="0" r="r" b="b"/>
              <a:pathLst>
                <a:path w="1728" h="1008">
                  <a:moveTo>
                    <a:pt x="0" y="1008"/>
                  </a:moveTo>
                  <a:cubicBezTo>
                    <a:pt x="64" y="912"/>
                    <a:pt x="222" y="587"/>
                    <a:pt x="387" y="432"/>
                  </a:cubicBezTo>
                  <a:cubicBezTo>
                    <a:pt x="552" y="277"/>
                    <a:pt x="765" y="148"/>
                    <a:pt x="988" y="76"/>
                  </a:cubicBezTo>
                  <a:cubicBezTo>
                    <a:pt x="1211" y="4"/>
                    <a:pt x="1574" y="16"/>
                    <a:pt x="1728" y="0"/>
                  </a:cubicBezTo>
                </a:path>
              </a:pathLst>
            </a:custGeom>
            <a:noFill/>
            <a:ln w="50800" cap="flat">
              <a:solidFill>
                <a:srgbClr val="000066"/>
              </a:solidFill>
              <a:prstDash val="dash"/>
              <a:round/>
              <a:headEnd type="stealth" w="lg" len="lg"/>
              <a:tailEnd type="none" w="lg" len="lg"/>
            </a:ln>
            <a:effectLst/>
          </p:spPr>
          <p:txBody>
            <a:bodyPr/>
            <a:lstStyle/>
            <a:p>
              <a:endParaRPr lang="ru-RU" sz="1350"/>
            </a:p>
          </p:txBody>
        </p:sp>
        <p:grpSp>
          <p:nvGrpSpPr>
            <p:cNvPr id="49" name="Group 44"/>
            <p:cNvGrpSpPr>
              <a:grpSpLocks/>
            </p:cNvGrpSpPr>
            <p:nvPr/>
          </p:nvGrpSpPr>
          <p:grpSpPr bwMode="auto">
            <a:xfrm>
              <a:off x="2963" y="2069"/>
              <a:ext cx="1036" cy="1362"/>
              <a:chOff x="2963" y="2069"/>
              <a:chExt cx="1036" cy="1362"/>
            </a:xfrm>
          </p:grpSpPr>
          <p:sp>
            <p:nvSpPr>
              <p:cNvPr id="50" name="Text Box 37"/>
              <p:cNvSpPr txBox="1">
                <a:spLocks noChangeArrowheads="1"/>
              </p:cNvSpPr>
              <p:nvPr/>
            </p:nvSpPr>
            <p:spPr bwMode="auto">
              <a:xfrm>
                <a:off x="2963" y="3184"/>
                <a:ext cx="643" cy="247"/>
              </a:xfrm>
              <a:prstGeom prst="rect">
                <a:avLst/>
              </a:prstGeom>
              <a:noFill/>
              <a:ln w="9525">
                <a:noFill/>
                <a:miter lim="800000"/>
                <a:headEnd/>
                <a:tailEnd/>
              </a:ln>
              <a:effectLst/>
            </p:spPr>
            <p:txBody>
              <a:bodyPr wrap="none">
                <a:spAutoFit/>
              </a:bodyPr>
              <a:lstStyle/>
              <a:p>
                <a:r>
                  <a:rPr lang="en-US" sz="1350" b="1" dirty="0">
                    <a:solidFill>
                      <a:srgbClr val="000066"/>
                    </a:solidFill>
                  </a:rPr>
                  <a:t>Mb-CO</a:t>
                </a:r>
                <a:endParaRPr lang="ru-RU" sz="1350" b="1" dirty="0">
                  <a:solidFill>
                    <a:srgbClr val="000066"/>
                  </a:solidFill>
                </a:endParaRPr>
              </a:p>
            </p:txBody>
          </p:sp>
          <p:sp>
            <p:nvSpPr>
              <p:cNvPr id="51" name="Line 38"/>
              <p:cNvSpPr>
                <a:spLocks noChangeShapeType="1"/>
              </p:cNvSpPr>
              <p:nvPr/>
            </p:nvSpPr>
            <p:spPr bwMode="auto">
              <a:xfrm>
                <a:off x="3198" y="2069"/>
                <a:ext cx="10" cy="1066"/>
              </a:xfrm>
              <a:prstGeom prst="line">
                <a:avLst/>
              </a:prstGeom>
              <a:noFill/>
              <a:ln w="50800">
                <a:solidFill>
                  <a:schemeClr val="accent2"/>
                </a:solidFill>
                <a:round/>
                <a:headEnd/>
                <a:tailEnd type="stealth" w="lg" len="lg"/>
              </a:ln>
              <a:effectLst/>
            </p:spPr>
            <p:txBody>
              <a:bodyPr/>
              <a:lstStyle/>
              <a:p>
                <a:endParaRPr lang="ru-RU" sz="1350"/>
              </a:p>
            </p:txBody>
          </p:sp>
          <p:sp>
            <p:nvSpPr>
              <p:cNvPr id="52" name="Text Box 39"/>
              <p:cNvSpPr txBox="1">
                <a:spLocks noChangeArrowheads="1"/>
              </p:cNvSpPr>
              <p:nvPr/>
            </p:nvSpPr>
            <p:spPr bwMode="auto">
              <a:xfrm>
                <a:off x="3243" y="2961"/>
                <a:ext cx="756" cy="304"/>
              </a:xfrm>
              <a:prstGeom prst="rect">
                <a:avLst/>
              </a:prstGeom>
              <a:noFill/>
              <a:ln w="9525">
                <a:noFill/>
                <a:miter lim="800000"/>
                <a:headEnd/>
                <a:tailEnd/>
              </a:ln>
              <a:effectLst/>
            </p:spPr>
            <p:txBody>
              <a:bodyPr wrap="square">
                <a:spAutoFit/>
              </a:bodyPr>
              <a:lstStyle/>
              <a:p>
                <a:pPr algn="ctr">
                  <a:spcBef>
                    <a:spcPct val="50000"/>
                  </a:spcBef>
                </a:pPr>
                <a:r>
                  <a:rPr lang="en-US" sz="900" b="1" dirty="0" smtClean="0">
                    <a:solidFill>
                      <a:srgbClr val="000066"/>
                    </a:solidFill>
                    <a:latin typeface="Segoe Print" panose="02000600000000000000" pitchFamily="2" charset="0"/>
                  </a:rPr>
                  <a:t>CO-rebinding</a:t>
                </a:r>
                <a:endParaRPr lang="ru-RU" sz="900" b="1" dirty="0">
                  <a:solidFill>
                    <a:srgbClr val="000066"/>
                  </a:solidFill>
                  <a:latin typeface="Segoe Print" panose="02000600000000000000" pitchFamily="2" charset="0"/>
                </a:endParaRPr>
              </a:p>
            </p:txBody>
          </p:sp>
        </p:grpSp>
      </p:grpSp>
      <p:sp>
        <p:nvSpPr>
          <p:cNvPr id="53" name="TextBox 52"/>
          <p:cNvSpPr txBox="1"/>
          <p:nvPr/>
        </p:nvSpPr>
        <p:spPr>
          <a:xfrm>
            <a:off x="2690843" y="3960595"/>
            <a:ext cx="428628" cy="300082"/>
          </a:xfrm>
          <a:prstGeom prst="rect">
            <a:avLst/>
          </a:prstGeom>
          <a:noFill/>
        </p:spPr>
        <p:txBody>
          <a:bodyPr wrap="square" rtlCol="0">
            <a:spAutoFit/>
          </a:bodyPr>
          <a:lstStyle/>
          <a:p>
            <a:r>
              <a:rPr lang="en-US" sz="1350" b="1" dirty="0">
                <a:solidFill>
                  <a:schemeClr val="bg1"/>
                </a:solidFill>
              </a:rPr>
              <a:t>Mb</a:t>
            </a:r>
            <a:endParaRPr lang="ru-RU" sz="1350" b="1" dirty="0">
              <a:solidFill>
                <a:schemeClr val="bg1"/>
              </a:solidFill>
            </a:endParaRPr>
          </a:p>
        </p:txBody>
      </p:sp>
      <p:sp>
        <p:nvSpPr>
          <p:cNvPr id="54" name="TextBox 53"/>
          <p:cNvSpPr txBox="1"/>
          <p:nvPr/>
        </p:nvSpPr>
        <p:spPr>
          <a:xfrm rot="21067803">
            <a:off x="2622029" y="5401544"/>
            <a:ext cx="1012593" cy="253916"/>
          </a:xfrm>
          <a:prstGeom prst="rect">
            <a:avLst/>
          </a:prstGeom>
          <a:noFill/>
        </p:spPr>
        <p:txBody>
          <a:bodyPr wrap="square" rtlCol="0">
            <a:spAutoFit/>
          </a:bodyPr>
          <a:lstStyle/>
          <a:p>
            <a:r>
              <a:rPr lang="en-US" sz="1050" b="1" dirty="0">
                <a:latin typeface="Segoe Print" pitchFamily="2" charset="0"/>
              </a:rPr>
              <a:t>myoglobin</a:t>
            </a:r>
            <a:endParaRPr lang="ru-RU" sz="1050" b="1" dirty="0">
              <a:latin typeface="Segoe Print" pitchFamily="2" charset="0"/>
            </a:endParaRPr>
          </a:p>
        </p:txBody>
      </p:sp>
      <p:cxnSp>
        <p:nvCxnSpPr>
          <p:cNvPr id="55" name="Прямая соединительная линия 54"/>
          <p:cNvCxnSpPr/>
          <p:nvPr/>
        </p:nvCxnSpPr>
        <p:spPr>
          <a:xfrm>
            <a:off x="5528257" y="2009322"/>
            <a:ext cx="24818" cy="411525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 name="Прямоугольник 57"/>
          <p:cNvSpPr/>
          <p:nvPr/>
        </p:nvSpPr>
        <p:spPr>
          <a:xfrm>
            <a:off x="6386194" y="1224342"/>
            <a:ext cx="2441759" cy="307777"/>
          </a:xfrm>
          <a:prstGeom prst="rect">
            <a:avLst/>
          </a:prstGeom>
        </p:spPr>
        <p:txBody>
          <a:bodyPr wrap="non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Models:</a:t>
            </a:r>
            <a:r>
              <a:rPr lang="en-US" sz="1400" b="1" dirty="0" smtClean="0">
                <a:solidFill>
                  <a:srgbClr val="002060"/>
                </a:solidFill>
                <a:cs typeface="Calibri" panose="020F0502020204030204" pitchFamily="34" charset="0"/>
              </a:rPr>
              <a:t> Protein </a:t>
            </a:r>
            <a:r>
              <a:rPr lang="en-US" sz="1400" b="1" dirty="0">
                <a:solidFill>
                  <a:srgbClr val="002060"/>
                </a:solidFill>
                <a:cs typeface="Calibri" panose="020F0502020204030204" pitchFamily="34" charset="0"/>
              </a:rPr>
              <a:t>ultrametricity</a:t>
            </a:r>
          </a:p>
        </p:txBody>
      </p:sp>
      <p:sp>
        <p:nvSpPr>
          <p:cNvPr id="3" name="Прямоугольник 2"/>
          <p:cNvSpPr/>
          <p:nvPr/>
        </p:nvSpPr>
        <p:spPr>
          <a:xfrm>
            <a:off x="1880224" y="1682234"/>
            <a:ext cx="2510752" cy="338554"/>
          </a:xfrm>
          <a:prstGeom prst="rect">
            <a:avLst/>
          </a:prstGeom>
        </p:spPr>
        <p:txBody>
          <a:bodyPr wrap="none">
            <a:spAutoFit/>
          </a:bodyPr>
          <a:lstStyle/>
          <a:p>
            <a:pPr>
              <a:lnSpc>
                <a:spcPct val="100000"/>
              </a:lnSpc>
              <a:spcBef>
                <a:spcPts val="900"/>
              </a:spcBef>
            </a:pPr>
            <a:r>
              <a:rPr lang="en-US" sz="1600" b="1" dirty="0" err="1"/>
              <a:t>Frauenfelder's</a:t>
            </a:r>
            <a:r>
              <a:rPr lang="en-US" sz="1600" b="1" dirty="0"/>
              <a:t> experiments</a:t>
            </a:r>
            <a:endParaRPr lang="ru-RU" sz="1600" b="1" dirty="0"/>
          </a:p>
        </p:txBody>
      </p:sp>
      <p:sp>
        <p:nvSpPr>
          <p:cNvPr id="4" name="Прямоугольник 3"/>
          <p:cNvSpPr/>
          <p:nvPr/>
        </p:nvSpPr>
        <p:spPr>
          <a:xfrm>
            <a:off x="457199" y="417582"/>
            <a:ext cx="7572375" cy="707886"/>
          </a:xfrm>
          <a:prstGeom prst="rect">
            <a:avLst/>
          </a:prstGeom>
        </p:spPr>
        <p:txBody>
          <a:bodyPr wrap="square">
            <a:spAutoFit/>
          </a:bodyPr>
          <a:lstStyle/>
          <a:p>
            <a:r>
              <a:rPr lang="en-US" sz="2000" b="1" dirty="0" smtClean="0">
                <a:solidFill>
                  <a:srgbClr val="795531"/>
                </a:solidFill>
                <a:ea typeface="+mj-ea"/>
                <a:cs typeface="+mj-cs"/>
              </a:rPr>
              <a:t>Old question: How  </a:t>
            </a:r>
            <a:r>
              <a:rPr lang="en-US" sz="2000" b="1" dirty="0">
                <a:solidFill>
                  <a:srgbClr val="795531"/>
                </a:solidFill>
                <a:ea typeface="+mj-ea"/>
                <a:cs typeface="+mj-cs"/>
              </a:rPr>
              <a:t>does the protein </a:t>
            </a:r>
            <a:r>
              <a:rPr lang="en-US" sz="2000" b="1" dirty="0" smtClean="0">
                <a:solidFill>
                  <a:srgbClr val="795531"/>
                </a:solidFill>
                <a:ea typeface="+mj-ea"/>
                <a:cs typeface="+mj-cs"/>
              </a:rPr>
              <a:t>dynamic </a:t>
            </a:r>
            <a:r>
              <a:rPr lang="en-US" sz="2000" b="1" dirty="0">
                <a:solidFill>
                  <a:srgbClr val="795531"/>
                </a:solidFill>
                <a:ea typeface="+mj-ea"/>
                <a:cs typeface="+mj-cs"/>
              </a:rPr>
              <a:t>control the protein </a:t>
            </a:r>
            <a:r>
              <a:rPr lang="en-US" sz="2000" b="1" dirty="0" smtClean="0">
                <a:solidFill>
                  <a:srgbClr val="795531"/>
                </a:solidFill>
                <a:ea typeface="+mj-ea"/>
                <a:cs typeface="+mj-cs"/>
              </a:rPr>
              <a:t>functioning?</a:t>
            </a:r>
            <a:endParaRPr lang="ru-RU" dirty="0"/>
          </a:p>
        </p:txBody>
      </p:sp>
    </p:spTree>
    <p:extLst>
      <p:ext uri="{BB962C8B-B14F-4D97-AF65-F5344CB8AC3E}">
        <p14:creationId xmlns:p14="http://schemas.microsoft.com/office/powerpoint/2010/main" val="171676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20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3"/>
                                        </p:tgtEl>
                                        <p:attrNameLst>
                                          <p:attrName>style.visibility</p:attrName>
                                        </p:attrNameLst>
                                      </p:cBhvr>
                                      <p:to>
                                        <p:strVal val="hidden"/>
                                      </p:to>
                                    </p:set>
                                  </p:childTnLst>
                                </p:cTn>
                              </p:par>
                              <p:par>
                                <p:cTn id="12" presetID="22" presetClass="entr" presetSubtype="4"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2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up)">
                                      <p:cBhvr>
                                        <p:cTn id="24"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8273" y="320735"/>
            <a:ext cx="4466273" cy="827143"/>
          </a:xfrm>
        </p:spPr>
        <p:txBody>
          <a:bodyPr>
            <a:normAutofit/>
          </a:bodyPr>
          <a:lstStyle/>
          <a:p>
            <a:r>
              <a:rPr lang="en-US" sz="2000" b="1" dirty="0" smtClean="0">
                <a:solidFill>
                  <a:srgbClr val="795531"/>
                </a:solidFill>
              </a:rPr>
              <a:t>Model of </a:t>
            </a:r>
            <a:r>
              <a:rPr lang="en-US" sz="2000" b="1" dirty="0" err="1" smtClean="0">
                <a:solidFill>
                  <a:srgbClr val="795531"/>
                </a:solidFill>
              </a:rPr>
              <a:t>Frauenfelder's</a:t>
            </a:r>
            <a:r>
              <a:rPr lang="en-US" sz="2000" b="1" dirty="0" smtClean="0">
                <a:solidFill>
                  <a:srgbClr val="795531"/>
                </a:solidFill>
              </a:rPr>
              <a:t> experiment</a:t>
            </a:r>
            <a:endParaRPr lang="ru-RU" sz="2000" b="1" dirty="0">
              <a:solidFill>
                <a:srgbClr val="795531"/>
              </a:solidFill>
            </a:endParaRPr>
          </a:p>
        </p:txBody>
      </p:sp>
      <p:sp>
        <p:nvSpPr>
          <p:cNvPr id="4" name="Номер слайда 3"/>
          <p:cNvSpPr>
            <a:spLocks noGrp="1"/>
          </p:cNvSpPr>
          <p:nvPr>
            <p:ph type="sldNum" sz="quarter" idx="12"/>
          </p:nvPr>
        </p:nvSpPr>
        <p:spPr>
          <a:xfrm>
            <a:off x="5986463" y="5644109"/>
            <a:ext cx="1543050" cy="273844"/>
          </a:xfrm>
        </p:spPr>
        <p:txBody>
          <a:bodyPr>
            <a:normAutofit lnSpcReduction="10000"/>
          </a:bodyPr>
          <a:lstStyle/>
          <a:p>
            <a:fld id="{9860EDB8-5305-433F-BE41-D7A86D811DB3}" type="slidenum">
              <a:rPr lang="ru-RU" sz="1200" b="1"/>
              <a:pPr/>
              <a:t>32</a:t>
            </a:fld>
            <a:r>
              <a:rPr lang="en-US" sz="1200" b="1" dirty="0"/>
              <a:t>/22</a:t>
            </a:r>
            <a:endParaRPr lang="ru-RU" sz="1200" b="1" dirty="0"/>
          </a:p>
        </p:txBody>
      </p:sp>
      <p:graphicFrame>
        <p:nvGraphicFramePr>
          <p:cNvPr id="20483" name="Object 3"/>
          <p:cNvGraphicFramePr>
            <a:graphicFrameLocks noChangeAspect="1"/>
          </p:cNvGraphicFramePr>
          <p:nvPr>
            <p:extLst>
              <p:ext uri="{D42A27DB-BD31-4B8C-83A1-F6EECF244321}">
                <p14:modId xmlns:p14="http://schemas.microsoft.com/office/powerpoint/2010/main" val="3708572355"/>
              </p:ext>
            </p:extLst>
          </p:nvPr>
        </p:nvGraphicFramePr>
        <p:xfrm>
          <a:off x="1209675" y="4133850"/>
          <a:ext cx="2962275" cy="515938"/>
        </p:xfrm>
        <a:graphic>
          <a:graphicData uri="http://schemas.openxmlformats.org/presentationml/2006/ole">
            <mc:AlternateContent xmlns:mc="http://schemas.openxmlformats.org/markup-compatibility/2006">
              <mc:Choice xmlns:v="urn:schemas-microsoft-com:vml" Requires="v">
                <p:oleObj spid="_x0000_s21252" name="Equation" r:id="rId3" imgW="2247840" imgH="393480" progId="Equation.DSMT4">
                  <p:embed/>
                </p:oleObj>
              </mc:Choice>
              <mc:Fallback>
                <p:oleObj name="Equation" r:id="rId3" imgW="2247840" imgH="393480" progId="Equation.DSMT4">
                  <p:embed/>
                  <p:pic>
                    <p:nvPicPr>
                      <p:cNvPr id="0" name="Picture 12"/>
                      <p:cNvPicPr>
                        <a:picLocks noChangeAspect="1" noChangeArrowheads="1"/>
                      </p:cNvPicPr>
                      <p:nvPr/>
                    </p:nvPicPr>
                    <p:blipFill>
                      <a:blip r:embed="rId4"/>
                      <a:srcRect/>
                      <a:stretch>
                        <a:fillRect/>
                      </a:stretch>
                    </p:blipFill>
                    <p:spPr bwMode="auto">
                      <a:xfrm>
                        <a:off x="1209675" y="4133850"/>
                        <a:ext cx="2962275" cy="515938"/>
                      </a:xfrm>
                      <a:prstGeom prst="rect">
                        <a:avLst/>
                      </a:prstGeom>
                      <a:noFill/>
                    </p:spPr>
                  </p:pic>
                </p:oleObj>
              </mc:Fallback>
            </mc:AlternateContent>
          </a:graphicData>
        </a:graphic>
      </p:graphicFrame>
      <p:graphicFrame>
        <p:nvGraphicFramePr>
          <p:cNvPr id="50" name="Object 79"/>
          <p:cNvGraphicFramePr>
            <a:graphicFrameLocks noChangeAspect="1"/>
          </p:cNvGraphicFramePr>
          <p:nvPr>
            <p:extLst>
              <p:ext uri="{D42A27DB-BD31-4B8C-83A1-F6EECF244321}">
                <p14:modId xmlns:p14="http://schemas.microsoft.com/office/powerpoint/2010/main" val="1128297868"/>
              </p:ext>
            </p:extLst>
          </p:nvPr>
        </p:nvGraphicFramePr>
        <p:xfrm>
          <a:off x="914400" y="5561013"/>
          <a:ext cx="4443413" cy="1011237"/>
        </p:xfrm>
        <a:graphic>
          <a:graphicData uri="http://schemas.openxmlformats.org/presentationml/2006/ole">
            <mc:AlternateContent xmlns:mc="http://schemas.openxmlformats.org/markup-compatibility/2006">
              <mc:Choice xmlns:v="urn:schemas-microsoft-com:vml" Requires="v">
                <p:oleObj spid="_x0000_s21253" name="Equation" r:id="rId5" imgW="3251160" imgH="825480" progId="Equation.DSMT4">
                  <p:embed/>
                </p:oleObj>
              </mc:Choice>
              <mc:Fallback>
                <p:oleObj name="Equation" r:id="rId5" imgW="3251160" imgH="825480" progId="Equation.DSMT4">
                  <p:embed/>
                  <p:pic>
                    <p:nvPicPr>
                      <p:cNvPr id="0" name="Picture 13"/>
                      <p:cNvPicPr>
                        <a:picLocks noChangeAspect="1" noChangeArrowheads="1"/>
                      </p:cNvPicPr>
                      <p:nvPr/>
                    </p:nvPicPr>
                    <p:blipFill>
                      <a:blip r:embed="rId6"/>
                      <a:srcRect/>
                      <a:stretch>
                        <a:fillRect/>
                      </a:stretch>
                    </p:blipFill>
                    <p:spPr bwMode="auto">
                      <a:xfrm>
                        <a:off x="914400" y="5561013"/>
                        <a:ext cx="4443413" cy="1011237"/>
                      </a:xfrm>
                      <a:prstGeom prst="rect">
                        <a:avLst/>
                      </a:prstGeom>
                      <a:noFill/>
                    </p:spPr>
                  </p:pic>
                </p:oleObj>
              </mc:Fallback>
            </mc:AlternateContent>
          </a:graphicData>
        </a:graphic>
      </p:graphicFrame>
      <p:sp>
        <p:nvSpPr>
          <p:cNvPr id="44" name="Прямоугольник 43"/>
          <p:cNvSpPr/>
          <p:nvPr/>
        </p:nvSpPr>
        <p:spPr>
          <a:xfrm>
            <a:off x="5491164" y="2299506"/>
            <a:ext cx="2764631" cy="2845266"/>
          </a:xfrm>
          <a:prstGeom prst="rect">
            <a:avLst/>
          </a:prstGeom>
        </p:spPr>
        <p:txBody>
          <a:bodyPr wrap="square">
            <a:spAutoFit/>
          </a:bodyPr>
          <a:lstStyle/>
          <a:p>
            <a:pPr>
              <a:lnSpc>
                <a:spcPct val="125000"/>
              </a:lnSpc>
              <a:spcBef>
                <a:spcPts val="450"/>
              </a:spcBef>
            </a:pPr>
            <a:r>
              <a:rPr lang="en-US" sz="1200" b="1" dirty="0">
                <a:solidFill>
                  <a:srgbClr val="002060"/>
                </a:solidFill>
              </a:rPr>
              <a:t>Let  </a:t>
            </a:r>
            <a:r>
              <a:rPr lang="en-US" sz="1200" b="1" i="1" dirty="0">
                <a:solidFill>
                  <a:srgbClr val="002060"/>
                </a:solidFill>
                <a:cs typeface="Times New Roman" panose="02020603050405020304" pitchFamily="18" charset="0"/>
              </a:rPr>
              <a:t>X</a:t>
            </a:r>
            <a:r>
              <a:rPr lang="en-US" sz="1200" b="1" dirty="0">
                <a:solidFill>
                  <a:srgbClr val="002060"/>
                </a:solidFill>
                <a:cs typeface="Times New Roman" panose="02020603050405020304" pitchFamily="18" charset="0"/>
              </a:rPr>
              <a:t>  </a:t>
            </a:r>
            <a:r>
              <a:rPr lang="en-US" sz="1200" b="1" dirty="0">
                <a:solidFill>
                  <a:srgbClr val="002060"/>
                </a:solidFill>
              </a:rPr>
              <a:t>be a space of states </a:t>
            </a:r>
            <a:r>
              <a:rPr lang="en-US" sz="1200" b="1" dirty="0" smtClean="0">
                <a:solidFill>
                  <a:srgbClr val="002060"/>
                </a:solidFill>
              </a:rPr>
              <a:t>of an  unbounded protein, </a:t>
            </a:r>
            <a:r>
              <a:rPr lang="en-US" sz="1200" b="1" dirty="0">
                <a:solidFill>
                  <a:srgbClr val="002060"/>
                </a:solidFill>
              </a:rPr>
              <a:t>and </a:t>
            </a:r>
            <a:r>
              <a:rPr lang="en-US" sz="1200" b="1" i="1" dirty="0" smtClean="0">
                <a:solidFill>
                  <a:srgbClr val="002060"/>
                </a:solidFill>
                <a:cs typeface="Times New Roman" panose="02020603050405020304" pitchFamily="18" charset="0"/>
              </a:rPr>
              <a:t>f</a:t>
            </a:r>
            <a:r>
              <a:rPr lang="en-US" sz="1200" b="1" dirty="0" smtClean="0">
                <a:solidFill>
                  <a:srgbClr val="002060"/>
                </a:solidFill>
                <a:cs typeface="Times New Roman" panose="02020603050405020304" pitchFamily="18" charset="0"/>
              </a:rPr>
              <a:t>(</a:t>
            </a:r>
            <a:r>
              <a:rPr lang="en-US" sz="1200" b="1" i="1" dirty="0" err="1" smtClean="0">
                <a:solidFill>
                  <a:srgbClr val="002060"/>
                </a:solidFill>
                <a:cs typeface="Times New Roman" panose="02020603050405020304" pitchFamily="18" charset="0"/>
              </a:rPr>
              <a:t>x</a:t>
            </a:r>
            <a:r>
              <a:rPr lang="en-US" sz="1200" b="1" dirty="0" err="1" smtClean="0">
                <a:solidFill>
                  <a:srgbClr val="002060"/>
                </a:solidFill>
                <a:cs typeface="Times New Roman" panose="02020603050405020304" pitchFamily="18" charset="0"/>
              </a:rPr>
              <a:t>,</a:t>
            </a:r>
            <a:r>
              <a:rPr lang="en-US" sz="1200" b="1" i="1" dirty="0" err="1" smtClean="0">
                <a:solidFill>
                  <a:srgbClr val="002060"/>
                </a:solidFill>
                <a:cs typeface="Times New Roman" panose="02020603050405020304" pitchFamily="18" charset="0"/>
              </a:rPr>
              <a:t>t</a:t>
            </a:r>
            <a:r>
              <a:rPr lang="en-US" sz="1200" b="1" dirty="0">
                <a:solidFill>
                  <a:srgbClr val="002060"/>
                </a:solidFill>
                <a:cs typeface="Times New Roman" panose="02020603050405020304" pitchFamily="18" charset="0"/>
              </a:rPr>
              <a:t>), </a:t>
            </a:r>
            <a:r>
              <a:rPr lang="en-US" sz="1200" b="1" i="1" dirty="0" err="1">
                <a:solidFill>
                  <a:srgbClr val="002060"/>
                </a:solidFill>
                <a:cs typeface="Times New Roman" panose="02020603050405020304" pitchFamily="18" charset="0"/>
              </a:rPr>
              <a:t>x</a:t>
            </a:r>
            <a:r>
              <a:rPr lang="en-US" sz="1200" b="1" dirty="0" err="1">
                <a:solidFill>
                  <a:srgbClr val="002060"/>
                </a:solidFill>
                <a:cs typeface="Times New Roman" panose="02020603050405020304" pitchFamily="18" charset="0"/>
                <a:sym typeface="Symbol" panose="05050102010706020507" pitchFamily="18" charset="2"/>
              </a:rPr>
              <a:t>X</a:t>
            </a:r>
            <a:r>
              <a:rPr lang="en-US" sz="1200" b="1" dirty="0">
                <a:solidFill>
                  <a:srgbClr val="002060"/>
                </a:solidFill>
                <a:cs typeface="Times New Roman" panose="02020603050405020304" pitchFamily="18" charset="0"/>
                <a:sym typeface="Symbol" panose="05050102010706020507" pitchFamily="18" charset="2"/>
              </a:rPr>
              <a:t>,</a:t>
            </a:r>
            <a:r>
              <a:rPr lang="en-US" sz="1200" b="1" dirty="0">
                <a:solidFill>
                  <a:srgbClr val="002060"/>
                </a:solidFill>
                <a:cs typeface="Times New Roman" panose="02020603050405020304" pitchFamily="18" charset="0"/>
              </a:rPr>
              <a:t> </a:t>
            </a:r>
            <a:r>
              <a:rPr lang="en-US" sz="1200" b="1" dirty="0" smtClean="0">
                <a:solidFill>
                  <a:srgbClr val="002060"/>
                </a:solidFill>
              </a:rPr>
              <a:t>is </a:t>
            </a:r>
            <a:r>
              <a:rPr lang="en-US" sz="1200" b="1" dirty="0">
                <a:solidFill>
                  <a:srgbClr val="002060"/>
                </a:solidFill>
              </a:rPr>
              <a:t>the probability density to find an </a:t>
            </a:r>
            <a:r>
              <a:rPr lang="en-US" sz="1200" b="1" dirty="0" smtClean="0">
                <a:solidFill>
                  <a:srgbClr val="002060"/>
                </a:solidFill>
              </a:rPr>
              <a:t>unbounded </a:t>
            </a:r>
            <a:r>
              <a:rPr lang="en-US" sz="1200" b="1" dirty="0">
                <a:solidFill>
                  <a:srgbClr val="002060"/>
                </a:solidFill>
              </a:rPr>
              <a:t>protein in state </a:t>
            </a:r>
            <a:r>
              <a:rPr lang="en-US" sz="1200" b="1" i="1" dirty="0">
                <a:solidFill>
                  <a:srgbClr val="002060"/>
                </a:solidFill>
                <a:cs typeface="Times New Roman" panose="02020603050405020304" pitchFamily="18" charset="0"/>
              </a:rPr>
              <a:t>x</a:t>
            </a:r>
            <a:r>
              <a:rPr lang="ru-RU" sz="1200" b="1" i="1" dirty="0">
                <a:solidFill>
                  <a:srgbClr val="002060"/>
                </a:solidFill>
                <a:cs typeface="Times New Roman" panose="02020603050405020304" pitchFamily="18" charset="0"/>
              </a:rPr>
              <a:t> </a:t>
            </a:r>
            <a:r>
              <a:rPr lang="en-US" sz="1200" b="1" dirty="0">
                <a:solidFill>
                  <a:srgbClr val="002060"/>
                </a:solidFill>
              </a:rPr>
              <a:t>at the instant </a:t>
            </a:r>
            <a:r>
              <a:rPr lang="en-US" sz="1200" b="1" i="1" dirty="0">
                <a:solidFill>
                  <a:srgbClr val="002060"/>
                </a:solidFill>
                <a:cs typeface="Times New Roman" panose="02020603050405020304" pitchFamily="18" charset="0"/>
              </a:rPr>
              <a:t>t</a:t>
            </a:r>
            <a:r>
              <a:rPr lang="en-US" sz="1200" b="1" dirty="0">
                <a:solidFill>
                  <a:srgbClr val="002060"/>
                </a:solidFill>
              </a:rPr>
              <a:t> </a:t>
            </a:r>
            <a:r>
              <a:rPr lang="en-US" sz="1200" b="1" dirty="0" smtClean="0">
                <a:solidFill>
                  <a:srgbClr val="002060"/>
                </a:solidFill>
              </a:rPr>
              <a:t>just after </a:t>
            </a:r>
            <a:r>
              <a:rPr lang="en-US" sz="1200" b="1" dirty="0">
                <a:solidFill>
                  <a:srgbClr val="002060"/>
                </a:solidFill>
              </a:rPr>
              <a:t>the laser pulse. One can subject  </a:t>
            </a:r>
            <a:r>
              <a:rPr lang="en-US" sz="1200" b="1" i="1" dirty="0">
                <a:solidFill>
                  <a:srgbClr val="002060"/>
                </a:solidFill>
                <a:cs typeface="Times New Roman" panose="02020603050405020304" pitchFamily="18" charset="0"/>
              </a:rPr>
              <a:t>f</a:t>
            </a:r>
            <a:r>
              <a:rPr lang="en-US" sz="1200" b="1" dirty="0">
                <a:solidFill>
                  <a:srgbClr val="002060"/>
                </a:solidFill>
                <a:cs typeface="Times New Roman" panose="02020603050405020304" pitchFamily="18" charset="0"/>
              </a:rPr>
              <a:t>(</a:t>
            </a:r>
            <a:r>
              <a:rPr lang="en-US" sz="1200" b="1" i="1" dirty="0" err="1">
                <a:solidFill>
                  <a:srgbClr val="002060"/>
                </a:solidFill>
                <a:cs typeface="Times New Roman" panose="02020603050405020304" pitchFamily="18" charset="0"/>
              </a:rPr>
              <a:t>x</a:t>
            </a:r>
            <a:r>
              <a:rPr lang="en-US" sz="1200" b="1" dirty="0" err="1">
                <a:solidFill>
                  <a:srgbClr val="002060"/>
                </a:solidFill>
                <a:cs typeface="Times New Roman" panose="02020603050405020304" pitchFamily="18" charset="0"/>
              </a:rPr>
              <a:t>,</a:t>
            </a:r>
            <a:r>
              <a:rPr lang="en-US" sz="1200" b="1" i="1" dirty="0" err="1">
                <a:solidFill>
                  <a:srgbClr val="002060"/>
                </a:solidFill>
                <a:cs typeface="Times New Roman" panose="02020603050405020304" pitchFamily="18" charset="0"/>
              </a:rPr>
              <a:t>t</a:t>
            </a:r>
            <a:r>
              <a:rPr lang="en-US" sz="1200" b="1" dirty="0">
                <a:solidFill>
                  <a:srgbClr val="002060"/>
                </a:solidFill>
                <a:cs typeface="Times New Roman" panose="02020603050405020304" pitchFamily="18" charset="0"/>
              </a:rPr>
              <a:t>)</a:t>
            </a:r>
            <a:r>
              <a:rPr lang="en-US" sz="1200" b="1" dirty="0">
                <a:solidFill>
                  <a:srgbClr val="002060"/>
                </a:solidFill>
              </a:rPr>
              <a:t> to the muster equation with simple interpretation. After the laser pulse, unbound proteins are looking for specific binding area, </a:t>
            </a:r>
            <a:r>
              <a:rPr lang="en-US" sz="1200" b="1" i="1" dirty="0">
                <a:solidFill>
                  <a:srgbClr val="002060"/>
                </a:solidFill>
                <a:cs typeface="Times New Roman" panose="02020603050405020304" pitchFamily="18" charset="0"/>
                <a:sym typeface="Symbol"/>
              </a:rPr>
              <a:t></a:t>
            </a:r>
            <a:r>
              <a:rPr lang="en-US" sz="1200" b="1" dirty="0">
                <a:solidFill>
                  <a:srgbClr val="002060"/>
                </a:solidFill>
                <a:cs typeface="Times New Roman" panose="02020603050405020304" pitchFamily="18" charset="0"/>
                <a:sym typeface="Symbol"/>
              </a:rPr>
              <a:t>(</a:t>
            </a:r>
            <a:r>
              <a:rPr lang="en-US" sz="1200" b="1" i="1" dirty="0">
                <a:solidFill>
                  <a:srgbClr val="002060"/>
                </a:solidFill>
                <a:cs typeface="Times New Roman" panose="02020603050405020304" pitchFamily="18" charset="0"/>
                <a:sym typeface="Symbol"/>
              </a:rPr>
              <a:t>x</a:t>
            </a:r>
            <a:r>
              <a:rPr lang="en-US" sz="1200" b="1" dirty="0" smtClean="0">
                <a:solidFill>
                  <a:srgbClr val="002060"/>
                </a:solidFill>
                <a:cs typeface="Times New Roman" panose="02020603050405020304" pitchFamily="18" charset="0"/>
                <a:sym typeface="Symbol"/>
              </a:rPr>
              <a:t>) at which it can bind CO</a:t>
            </a:r>
            <a:r>
              <a:rPr lang="en-US" sz="1200" b="1" dirty="0" smtClean="0">
                <a:solidFill>
                  <a:srgbClr val="002060"/>
                </a:solidFill>
                <a:sym typeface="Symbol"/>
              </a:rPr>
              <a:t>,</a:t>
            </a:r>
            <a:r>
              <a:rPr lang="en-US" sz="1200" b="1" dirty="0" smtClean="0">
                <a:solidFill>
                  <a:srgbClr val="002060"/>
                </a:solidFill>
              </a:rPr>
              <a:t> </a:t>
            </a:r>
            <a:r>
              <a:rPr lang="en-US" sz="1200" b="1" dirty="0">
                <a:solidFill>
                  <a:srgbClr val="002060"/>
                </a:solidFill>
              </a:rPr>
              <a:t>and, as far as they find this area</a:t>
            </a:r>
            <a:r>
              <a:rPr lang="en-US" sz="1200" b="1" dirty="0">
                <a:solidFill>
                  <a:srgbClr val="002060"/>
                </a:solidFill>
                <a:sym typeface="Symbol"/>
              </a:rPr>
              <a:t>,</a:t>
            </a:r>
            <a:r>
              <a:rPr lang="en-US" sz="1200" b="1" dirty="0">
                <a:solidFill>
                  <a:srgbClr val="002060"/>
                </a:solidFill>
              </a:rPr>
              <a:t> they bind </a:t>
            </a:r>
            <a:r>
              <a:rPr lang="en-US" sz="1200" b="1" dirty="0" smtClean="0">
                <a:solidFill>
                  <a:srgbClr val="002060"/>
                </a:solidFill>
              </a:rPr>
              <a:t>CO with some reaction rate. </a:t>
            </a:r>
            <a:endParaRPr lang="en-US" sz="1200" b="1" dirty="0">
              <a:solidFill>
                <a:srgbClr val="002060"/>
              </a:solidFill>
            </a:endParaRPr>
          </a:p>
        </p:txBody>
      </p:sp>
      <p:sp>
        <p:nvSpPr>
          <p:cNvPr id="40" name="Прямоугольник 39"/>
          <p:cNvSpPr/>
          <p:nvPr/>
        </p:nvSpPr>
        <p:spPr>
          <a:xfrm>
            <a:off x="1449763" y="1614103"/>
            <a:ext cx="2064962" cy="300082"/>
          </a:xfrm>
          <a:prstGeom prst="rect">
            <a:avLst/>
          </a:prstGeom>
        </p:spPr>
        <p:txBody>
          <a:bodyPr wrap="square">
            <a:spAutoFit/>
          </a:bodyPr>
          <a:lstStyle/>
          <a:p>
            <a:r>
              <a:rPr lang="en-US" sz="1350" b="1" dirty="0"/>
              <a:t>Model of CO-rebinding</a:t>
            </a:r>
            <a:endParaRPr lang="ru-RU" sz="1350" dirty="0"/>
          </a:p>
        </p:txBody>
      </p:sp>
      <p:grpSp>
        <p:nvGrpSpPr>
          <p:cNvPr id="3" name="Группа 2"/>
          <p:cNvGrpSpPr/>
          <p:nvPr/>
        </p:nvGrpSpPr>
        <p:grpSpPr>
          <a:xfrm>
            <a:off x="782220" y="1982348"/>
            <a:ext cx="3704055" cy="1961001"/>
            <a:chOff x="357158" y="1960505"/>
            <a:chExt cx="4370937" cy="1898922"/>
          </a:xfrm>
        </p:grpSpPr>
        <p:sp>
          <p:nvSpPr>
            <p:cNvPr id="24" name="Text Box 1"/>
            <p:cNvSpPr txBox="1">
              <a:spLocks noChangeArrowheads="1"/>
            </p:cNvSpPr>
            <p:nvPr/>
          </p:nvSpPr>
          <p:spPr bwMode="auto">
            <a:xfrm>
              <a:off x="1703068" y="3291751"/>
              <a:ext cx="2251006" cy="318120"/>
            </a:xfrm>
            <a:prstGeom prst="rect">
              <a:avLst/>
            </a:prstGeom>
            <a:noFill/>
            <a:ln w="9525">
              <a:noFill/>
              <a:miter lim="800000"/>
              <a:headEnd/>
              <a:tailEnd/>
            </a:ln>
          </p:spPr>
          <p:txBody>
            <a:bodyPr wrap="square" lIns="67500" tIns="35100" rIns="67500" bIns="35100">
              <a:spAutoFit/>
            </a:bodyPr>
            <a:lstStyle/>
            <a:p>
              <a:pPr algn="ctr">
                <a:lnSpc>
                  <a:spcPct val="93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b="1" dirty="0">
                  <a:latin typeface="Segoe Print" pitchFamily="2" charset="0"/>
                </a:rPr>
                <a:t>Space of states of </a:t>
              </a:r>
              <a:r>
                <a:rPr lang="en-GB" sz="900" b="1" dirty="0" smtClean="0">
                  <a:latin typeface="Segoe Print" pitchFamily="2" charset="0"/>
                </a:rPr>
                <a:t>unbounded protein</a:t>
              </a:r>
              <a:endParaRPr lang="en-GB" sz="900" b="1" dirty="0">
                <a:latin typeface="Segoe Print" pitchFamily="2" charset="0"/>
              </a:endParaRPr>
            </a:p>
          </p:txBody>
        </p:sp>
        <p:sp>
          <p:nvSpPr>
            <p:cNvPr id="25" name="AutoShape 2"/>
            <p:cNvSpPr>
              <a:spLocks noChangeArrowheads="1"/>
            </p:cNvSpPr>
            <p:nvPr/>
          </p:nvSpPr>
          <p:spPr bwMode="auto">
            <a:xfrm>
              <a:off x="4352985" y="3243643"/>
              <a:ext cx="375110" cy="328424"/>
            </a:xfrm>
            <a:prstGeom prst="roundRect">
              <a:avLst>
                <a:gd name="adj" fmla="val 468"/>
              </a:avLst>
            </a:prstGeom>
            <a:noFill/>
            <a:ln w="9525">
              <a:noFill/>
              <a:round/>
              <a:headEnd/>
              <a:tailEnd/>
            </a:ln>
          </p:spPr>
          <p:txBody>
            <a:bodyPr wrap="none" lIns="67500" tIns="35100" rIns="67500" bIns="35100">
              <a:spAutoFit/>
            </a:bodyPr>
            <a:lstStyle/>
            <a:p>
              <a:pPr>
                <a:lnSpc>
                  <a:spcPct val="95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200" b="1" i="1" dirty="0">
                  <a:latin typeface="Segoe Print" pitchFamily="2" charset="0"/>
                </a:rPr>
                <a:t>X</a:t>
              </a:r>
              <a:endParaRPr lang="en-GB" sz="1200" b="1" i="1" baseline="-25000" dirty="0">
                <a:latin typeface="Segoe Print" pitchFamily="2" charset="0"/>
              </a:endParaRPr>
            </a:p>
          </p:txBody>
        </p:sp>
        <p:sp>
          <p:nvSpPr>
            <p:cNvPr id="26" name="Line 3"/>
            <p:cNvSpPr>
              <a:spLocks noChangeShapeType="1"/>
            </p:cNvSpPr>
            <p:nvPr/>
          </p:nvSpPr>
          <p:spPr bwMode="auto">
            <a:xfrm flipV="1">
              <a:off x="668913" y="2336013"/>
              <a:ext cx="1676" cy="888387"/>
            </a:xfrm>
            <a:prstGeom prst="line">
              <a:avLst/>
            </a:prstGeom>
            <a:noFill/>
            <a:ln w="38160">
              <a:solidFill>
                <a:srgbClr val="000000"/>
              </a:solidFill>
              <a:prstDash val="dash"/>
              <a:round/>
              <a:headEnd/>
              <a:tailEnd/>
            </a:ln>
          </p:spPr>
          <p:txBody>
            <a:bodyPr/>
            <a:lstStyle/>
            <a:p>
              <a:endParaRPr lang="ru-RU" sz="1350"/>
            </a:p>
          </p:txBody>
        </p:sp>
        <p:sp>
          <p:nvSpPr>
            <p:cNvPr id="27" name="Line 4"/>
            <p:cNvSpPr>
              <a:spLocks noChangeShapeType="1"/>
            </p:cNvSpPr>
            <p:nvPr/>
          </p:nvSpPr>
          <p:spPr bwMode="auto">
            <a:xfrm flipV="1">
              <a:off x="4410564" y="2289509"/>
              <a:ext cx="1676" cy="934891"/>
            </a:xfrm>
            <a:prstGeom prst="line">
              <a:avLst/>
            </a:prstGeom>
            <a:noFill/>
            <a:ln w="38160">
              <a:solidFill>
                <a:srgbClr val="000000"/>
              </a:solidFill>
              <a:prstDash val="dash"/>
              <a:round/>
              <a:headEnd/>
              <a:tailEnd/>
            </a:ln>
          </p:spPr>
          <p:txBody>
            <a:bodyPr/>
            <a:lstStyle/>
            <a:p>
              <a:endParaRPr lang="ru-RU" sz="1350"/>
            </a:p>
          </p:txBody>
        </p:sp>
        <p:grpSp>
          <p:nvGrpSpPr>
            <p:cNvPr id="28" name="Group 5"/>
            <p:cNvGrpSpPr>
              <a:grpSpLocks/>
            </p:cNvGrpSpPr>
            <p:nvPr/>
          </p:nvGrpSpPr>
          <p:grpSpPr bwMode="auto">
            <a:xfrm>
              <a:off x="357158" y="2826716"/>
              <a:ext cx="1446476" cy="1032711"/>
              <a:chOff x="100" y="2170"/>
              <a:chExt cx="863" cy="644"/>
            </a:xfrm>
          </p:grpSpPr>
          <p:sp>
            <p:nvSpPr>
              <p:cNvPr id="35" name="Freeform 6"/>
              <p:cNvSpPr>
                <a:spLocks noChangeArrowheads="1"/>
              </p:cNvSpPr>
              <p:nvPr/>
            </p:nvSpPr>
            <p:spPr bwMode="auto">
              <a:xfrm>
                <a:off x="299" y="2432"/>
                <a:ext cx="464" cy="230"/>
              </a:xfrm>
              <a:custGeom>
                <a:avLst/>
                <a:gdLst/>
                <a:ahLst/>
                <a:cxnLst>
                  <a:cxn ang="0">
                    <a:pos x="0" y="414"/>
                  </a:cxn>
                  <a:cxn ang="0">
                    <a:pos x="0" y="0"/>
                  </a:cxn>
                  <a:cxn ang="0">
                    <a:pos x="2047" y="0"/>
                  </a:cxn>
                  <a:cxn ang="0">
                    <a:pos x="2047" y="414"/>
                  </a:cxn>
                  <a:cxn ang="0">
                    <a:pos x="1334" y="414"/>
                  </a:cxn>
                  <a:cxn ang="0">
                    <a:pos x="1334" y="718"/>
                  </a:cxn>
                  <a:cxn ang="0">
                    <a:pos x="1742" y="718"/>
                  </a:cxn>
                  <a:cxn ang="0">
                    <a:pos x="1023" y="1169"/>
                  </a:cxn>
                  <a:cxn ang="0">
                    <a:pos x="304" y="718"/>
                  </a:cxn>
                  <a:cxn ang="0">
                    <a:pos x="712" y="718"/>
                  </a:cxn>
                  <a:cxn ang="0">
                    <a:pos x="712" y="414"/>
                  </a:cxn>
                  <a:cxn ang="0">
                    <a:pos x="0" y="414"/>
                  </a:cxn>
                </a:cxnLst>
                <a:rect l="0" t="0" r="r" b="b"/>
                <a:pathLst>
                  <a:path w="2048" h="1170">
                    <a:moveTo>
                      <a:pt x="0" y="414"/>
                    </a:moveTo>
                    <a:lnTo>
                      <a:pt x="0" y="0"/>
                    </a:lnTo>
                    <a:lnTo>
                      <a:pt x="2047" y="0"/>
                    </a:lnTo>
                    <a:lnTo>
                      <a:pt x="2047" y="414"/>
                    </a:lnTo>
                    <a:lnTo>
                      <a:pt x="1334" y="414"/>
                    </a:lnTo>
                    <a:lnTo>
                      <a:pt x="1334" y="718"/>
                    </a:lnTo>
                    <a:lnTo>
                      <a:pt x="1742" y="718"/>
                    </a:lnTo>
                    <a:lnTo>
                      <a:pt x="1023" y="1169"/>
                    </a:lnTo>
                    <a:lnTo>
                      <a:pt x="304" y="718"/>
                    </a:lnTo>
                    <a:lnTo>
                      <a:pt x="712" y="718"/>
                    </a:lnTo>
                    <a:lnTo>
                      <a:pt x="712" y="414"/>
                    </a:lnTo>
                    <a:lnTo>
                      <a:pt x="0" y="414"/>
                    </a:lnTo>
                  </a:path>
                </a:pathLst>
              </a:custGeom>
              <a:solidFill>
                <a:srgbClr val="993300"/>
              </a:solidFill>
              <a:ln w="9525">
                <a:noFill/>
                <a:round/>
                <a:headEnd/>
                <a:tailEnd/>
              </a:ln>
            </p:spPr>
            <p:txBody>
              <a:bodyPr wrap="none" anchor="ctr"/>
              <a:lstStyle/>
              <a:p>
                <a:endParaRPr lang="ru-RU" sz="1350"/>
              </a:p>
            </p:txBody>
          </p:sp>
          <p:sp>
            <p:nvSpPr>
              <p:cNvPr id="36" name="AutoShape 7"/>
              <p:cNvSpPr>
                <a:spLocks noChangeArrowheads="1"/>
              </p:cNvSpPr>
              <p:nvPr/>
            </p:nvSpPr>
            <p:spPr bwMode="auto">
              <a:xfrm>
                <a:off x="306" y="2170"/>
                <a:ext cx="372" cy="237"/>
              </a:xfrm>
              <a:prstGeom prst="roundRect">
                <a:avLst>
                  <a:gd name="adj" fmla="val 398"/>
                </a:avLst>
              </a:prstGeom>
              <a:noFill/>
              <a:ln w="9525">
                <a:noFill/>
                <a:round/>
                <a:headEnd/>
                <a:tailEnd/>
              </a:ln>
            </p:spPr>
            <p:txBody>
              <a:bodyPr wrap="none" lIns="67500" tIns="35100" rIns="67500" bIns="35100">
                <a:spAutoFit/>
              </a:bodyPr>
              <a:lstStyle/>
              <a:p>
                <a:pPr>
                  <a:lnSpc>
                    <a:spcPct val="93000"/>
                  </a:lnSpc>
                  <a:buClr>
                    <a:srgbClr val="3333CC"/>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500" b="1" dirty="0">
                    <a:solidFill>
                      <a:srgbClr val="3333CC"/>
                    </a:solidFill>
                    <a:latin typeface="Arial" charset="0"/>
                  </a:rPr>
                  <a:t>Mb</a:t>
                </a:r>
                <a:endParaRPr lang="en-GB" sz="1500" b="1" baseline="-25000" dirty="0">
                  <a:solidFill>
                    <a:srgbClr val="3333CC"/>
                  </a:solidFill>
                  <a:latin typeface="Arial" charset="0"/>
                </a:endParaRPr>
              </a:p>
            </p:txBody>
          </p:sp>
          <p:sp>
            <p:nvSpPr>
              <p:cNvPr id="37" name="Text Box 8"/>
              <p:cNvSpPr txBox="1">
                <a:spLocks noChangeArrowheads="1"/>
              </p:cNvSpPr>
              <p:nvPr/>
            </p:nvSpPr>
            <p:spPr bwMode="auto">
              <a:xfrm>
                <a:off x="100" y="2663"/>
                <a:ext cx="863" cy="151"/>
              </a:xfrm>
              <a:prstGeom prst="rect">
                <a:avLst/>
              </a:prstGeom>
              <a:noFill/>
              <a:ln w="9525">
                <a:noFill/>
                <a:miter lim="800000"/>
                <a:headEnd/>
                <a:tailEnd/>
              </a:ln>
            </p:spPr>
            <p:txBody>
              <a:bodyPr lIns="67500" tIns="35100" rIns="67500" bIns="35100">
                <a:spAutoFit/>
              </a:bodyPr>
              <a:lstStyle/>
              <a:p>
                <a:pPr algn="ctr">
                  <a:lnSpc>
                    <a:spcPct val="80000"/>
                  </a:lnSpc>
                  <a:buClr>
                    <a:srgbClr val="0000CC"/>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b="1" dirty="0">
                    <a:solidFill>
                      <a:schemeClr val="accent2">
                        <a:lumMod val="50000"/>
                      </a:schemeClr>
                    </a:solidFill>
                    <a:latin typeface="Segoe Print" pitchFamily="2" charset="0"/>
                  </a:rPr>
                  <a:t>reaction sink</a:t>
                </a:r>
              </a:p>
            </p:txBody>
          </p:sp>
        </p:grpSp>
        <p:grpSp>
          <p:nvGrpSpPr>
            <p:cNvPr id="29" name="Group 9"/>
            <p:cNvGrpSpPr>
              <a:grpSpLocks/>
            </p:cNvGrpSpPr>
            <p:nvPr/>
          </p:nvGrpSpPr>
          <p:grpSpPr bwMode="auto">
            <a:xfrm>
              <a:off x="1837156" y="2081043"/>
              <a:ext cx="1431391" cy="1140150"/>
              <a:chOff x="417" y="1706"/>
              <a:chExt cx="854" cy="711"/>
            </a:xfrm>
          </p:grpSpPr>
          <p:sp>
            <p:nvSpPr>
              <p:cNvPr id="31" name="AutoShape 10"/>
              <p:cNvSpPr>
                <a:spLocks noChangeArrowheads="1"/>
              </p:cNvSpPr>
              <p:nvPr/>
            </p:nvSpPr>
            <p:spPr bwMode="auto">
              <a:xfrm>
                <a:off x="620" y="1706"/>
                <a:ext cx="417" cy="237"/>
              </a:xfrm>
              <a:prstGeom prst="roundRect">
                <a:avLst>
                  <a:gd name="adj" fmla="val 398"/>
                </a:avLst>
              </a:prstGeom>
              <a:noFill/>
              <a:ln w="9525">
                <a:noFill/>
                <a:round/>
                <a:headEnd/>
                <a:tailEnd/>
              </a:ln>
            </p:spPr>
            <p:txBody>
              <a:bodyPr wrap="none" lIns="67500" tIns="35100" rIns="67500" bIns="35100">
                <a:spAutoFit/>
              </a:bodyPr>
              <a:lstStyle/>
              <a:p>
                <a:pPr>
                  <a:lnSpc>
                    <a:spcPct val="93000"/>
                  </a:lnSpc>
                  <a:buClr>
                    <a:srgbClr val="FF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500" b="1" dirty="0">
                    <a:solidFill>
                      <a:srgbClr val="FF0000"/>
                    </a:solidFill>
                    <a:latin typeface="Arial" charset="0"/>
                  </a:rPr>
                  <a:t>Mb</a:t>
                </a:r>
                <a:r>
                  <a:rPr lang="en-GB" sz="1500" b="1" baseline="30000" dirty="0">
                    <a:solidFill>
                      <a:srgbClr val="FF0000"/>
                    </a:solidFill>
                    <a:latin typeface="Arial" charset="0"/>
                  </a:rPr>
                  <a:t>*</a:t>
                </a:r>
              </a:p>
            </p:txBody>
          </p:sp>
          <p:sp>
            <p:nvSpPr>
              <p:cNvPr id="32" name="AutoShape 11"/>
              <p:cNvSpPr>
                <a:spLocks noChangeArrowheads="1"/>
              </p:cNvSpPr>
              <p:nvPr/>
            </p:nvSpPr>
            <p:spPr bwMode="auto">
              <a:xfrm>
                <a:off x="712" y="1911"/>
                <a:ext cx="269" cy="506"/>
              </a:xfrm>
              <a:prstGeom prst="roundRect">
                <a:avLst>
                  <a:gd name="adj" fmla="val 370"/>
                </a:avLst>
              </a:prstGeom>
              <a:solidFill>
                <a:srgbClr val="FF0066"/>
              </a:solidFill>
              <a:ln w="9360">
                <a:solidFill>
                  <a:srgbClr val="808080"/>
                </a:solidFill>
                <a:round/>
                <a:headEnd/>
                <a:tailEnd/>
              </a:ln>
            </p:spPr>
            <p:txBody>
              <a:bodyPr wrap="none" anchor="ctr"/>
              <a:lstStyle/>
              <a:p>
                <a:endParaRPr lang="ru-RU" sz="1350"/>
              </a:p>
            </p:txBody>
          </p:sp>
          <p:sp>
            <p:nvSpPr>
              <p:cNvPr id="33" name="Freeform 12"/>
              <p:cNvSpPr>
                <a:spLocks noChangeArrowheads="1"/>
              </p:cNvSpPr>
              <p:nvPr/>
            </p:nvSpPr>
            <p:spPr bwMode="auto">
              <a:xfrm>
                <a:off x="981" y="2114"/>
                <a:ext cx="290" cy="140"/>
              </a:xfrm>
              <a:custGeom>
                <a:avLst/>
                <a:gdLst/>
                <a:ahLst/>
                <a:cxnLst>
                  <a:cxn ang="0">
                    <a:pos x="0" y="176"/>
                  </a:cxn>
                  <a:cxn ang="0">
                    <a:pos x="960" y="176"/>
                  </a:cxn>
                  <a:cxn ang="0">
                    <a:pos x="960" y="0"/>
                  </a:cxn>
                  <a:cxn ang="0">
                    <a:pos x="1280" y="353"/>
                  </a:cxn>
                  <a:cxn ang="0">
                    <a:pos x="960" y="707"/>
                  </a:cxn>
                  <a:cxn ang="0">
                    <a:pos x="960" y="530"/>
                  </a:cxn>
                  <a:cxn ang="0">
                    <a:pos x="0" y="530"/>
                  </a:cxn>
                  <a:cxn ang="0">
                    <a:pos x="0" y="176"/>
                  </a:cxn>
                </a:cxnLst>
                <a:rect l="0" t="0" r="r" b="b"/>
                <a:pathLst>
                  <a:path w="1281" h="708">
                    <a:moveTo>
                      <a:pt x="0" y="176"/>
                    </a:moveTo>
                    <a:lnTo>
                      <a:pt x="960" y="176"/>
                    </a:lnTo>
                    <a:lnTo>
                      <a:pt x="960" y="0"/>
                    </a:lnTo>
                    <a:lnTo>
                      <a:pt x="1280" y="353"/>
                    </a:lnTo>
                    <a:lnTo>
                      <a:pt x="960" y="707"/>
                    </a:lnTo>
                    <a:lnTo>
                      <a:pt x="960" y="530"/>
                    </a:lnTo>
                    <a:lnTo>
                      <a:pt x="0" y="530"/>
                    </a:lnTo>
                    <a:lnTo>
                      <a:pt x="0" y="176"/>
                    </a:lnTo>
                  </a:path>
                </a:pathLst>
              </a:custGeom>
              <a:solidFill>
                <a:srgbClr val="FF0066"/>
              </a:solidFill>
              <a:ln w="9525">
                <a:noFill/>
                <a:round/>
                <a:headEnd/>
                <a:tailEnd/>
              </a:ln>
            </p:spPr>
            <p:txBody>
              <a:bodyPr wrap="none" anchor="ctr"/>
              <a:lstStyle/>
              <a:p>
                <a:endParaRPr lang="ru-RU" sz="1350"/>
              </a:p>
            </p:txBody>
          </p:sp>
          <p:sp>
            <p:nvSpPr>
              <p:cNvPr id="34" name="Freeform 13"/>
              <p:cNvSpPr>
                <a:spLocks noChangeArrowheads="1"/>
              </p:cNvSpPr>
              <p:nvPr/>
            </p:nvSpPr>
            <p:spPr bwMode="auto">
              <a:xfrm flipH="1">
                <a:off x="417" y="2116"/>
                <a:ext cx="290" cy="139"/>
              </a:xfrm>
              <a:custGeom>
                <a:avLst/>
                <a:gdLst/>
                <a:ahLst/>
                <a:cxnLst>
                  <a:cxn ang="0">
                    <a:pos x="0" y="176"/>
                  </a:cxn>
                  <a:cxn ang="0">
                    <a:pos x="960" y="176"/>
                  </a:cxn>
                  <a:cxn ang="0">
                    <a:pos x="960" y="0"/>
                  </a:cxn>
                  <a:cxn ang="0">
                    <a:pos x="1280" y="353"/>
                  </a:cxn>
                  <a:cxn ang="0">
                    <a:pos x="960" y="707"/>
                  </a:cxn>
                  <a:cxn ang="0">
                    <a:pos x="960" y="530"/>
                  </a:cxn>
                  <a:cxn ang="0">
                    <a:pos x="0" y="530"/>
                  </a:cxn>
                  <a:cxn ang="0">
                    <a:pos x="0" y="176"/>
                  </a:cxn>
                </a:cxnLst>
                <a:rect l="0" t="0" r="r" b="b"/>
                <a:pathLst>
                  <a:path w="1281" h="708">
                    <a:moveTo>
                      <a:pt x="0" y="176"/>
                    </a:moveTo>
                    <a:lnTo>
                      <a:pt x="960" y="176"/>
                    </a:lnTo>
                    <a:lnTo>
                      <a:pt x="960" y="0"/>
                    </a:lnTo>
                    <a:lnTo>
                      <a:pt x="1280" y="353"/>
                    </a:lnTo>
                    <a:lnTo>
                      <a:pt x="960" y="707"/>
                    </a:lnTo>
                    <a:lnTo>
                      <a:pt x="960" y="530"/>
                    </a:lnTo>
                    <a:lnTo>
                      <a:pt x="0" y="530"/>
                    </a:lnTo>
                    <a:lnTo>
                      <a:pt x="0" y="176"/>
                    </a:lnTo>
                  </a:path>
                </a:pathLst>
              </a:custGeom>
              <a:solidFill>
                <a:srgbClr val="FF0066"/>
              </a:solidFill>
              <a:ln w="9525">
                <a:noFill/>
                <a:round/>
                <a:headEnd/>
                <a:tailEnd/>
              </a:ln>
            </p:spPr>
            <p:txBody>
              <a:bodyPr wrap="none" anchor="ctr"/>
              <a:lstStyle/>
              <a:p>
                <a:endParaRPr lang="ru-RU" sz="1350"/>
              </a:p>
            </p:txBody>
          </p:sp>
        </p:grpSp>
        <p:sp>
          <p:nvSpPr>
            <p:cNvPr id="30" name="Line 14"/>
            <p:cNvSpPr>
              <a:spLocks noChangeShapeType="1"/>
            </p:cNvSpPr>
            <p:nvPr/>
          </p:nvSpPr>
          <p:spPr bwMode="auto">
            <a:xfrm>
              <a:off x="683998" y="3246851"/>
              <a:ext cx="3952249" cy="0"/>
            </a:xfrm>
            <a:prstGeom prst="line">
              <a:avLst/>
            </a:prstGeom>
            <a:noFill/>
            <a:ln w="38100">
              <a:solidFill>
                <a:schemeClr val="tx1"/>
              </a:solidFill>
              <a:round/>
              <a:headEnd/>
              <a:tailEnd/>
            </a:ln>
            <a:effectLst/>
          </p:spPr>
          <p:txBody>
            <a:bodyPr/>
            <a:lstStyle/>
            <a:p>
              <a:endParaRPr lang="ru-RU" sz="1350"/>
            </a:p>
          </p:txBody>
        </p:sp>
        <p:sp>
          <p:nvSpPr>
            <p:cNvPr id="39" name="TextBox 38"/>
            <p:cNvSpPr txBox="1"/>
            <p:nvPr/>
          </p:nvSpPr>
          <p:spPr>
            <a:xfrm>
              <a:off x="2704528" y="1960505"/>
              <a:ext cx="1978607" cy="357640"/>
            </a:xfrm>
            <a:prstGeom prst="rect">
              <a:avLst/>
            </a:prstGeom>
            <a:noFill/>
          </p:spPr>
          <p:txBody>
            <a:bodyPr wrap="square" rtlCol="0">
              <a:spAutoFit/>
            </a:bodyPr>
            <a:lstStyle/>
            <a:p>
              <a:r>
                <a:rPr lang="en-US" sz="900" b="1" dirty="0" smtClean="0">
                  <a:latin typeface="Segoe Print" pitchFamily="2" charset="0"/>
                </a:rPr>
                <a:t>Initial distribution after </a:t>
              </a:r>
              <a:r>
                <a:rPr lang="en-US" sz="900" b="1" dirty="0">
                  <a:latin typeface="Segoe Print" pitchFamily="2" charset="0"/>
                </a:rPr>
                <a:t>the laser pulse</a:t>
              </a:r>
              <a:endParaRPr lang="ru-RU" sz="900" b="1" dirty="0">
                <a:latin typeface="Segoe Print" pitchFamily="2" charset="0"/>
              </a:endParaRPr>
            </a:p>
          </p:txBody>
        </p:sp>
        <p:sp>
          <p:nvSpPr>
            <p:cNvPr id="42" name="TextBox 41"/>
            <p:cNvSpPr txBox="1"/>
            <p:nvPr/>
          </p:nvSpPr>
          <p:spPr>
            <a:xfrm>
              <a:off x="672662" y="2448910"/>
              <a:ext cx="1099342" cy="357640"/>
            </a:xfrm>
            <a:prstGeom prst="rect">
              <a:avLst/>
            </a:prstGeom>
            <a:noFill/>
          </p:spPr>
          <p:txBody>
            <a:bodyPr wrap="square" rtlCol="0">
              <a:spAutoFit/>
            </a:bodyPr>
            <a:lstStyle/>
            <a:p>
              <a:r>
                <a:rPr lang="en-US" sz="900" b="1" dirty="0">
                  <a:latin typeface="Segoe Print" panose="02000600000000000000" pitchFamily="2" charset="0"/>
                </a:rPr>
                <a:t>c</a:t>
              </a:r>
              <a:r>
                <a:rPr lang="en-US" sz="900" b="1" dirty="0" smtClean="0">
                  <a:latin typeface="Segoe Print" panose="02000600000000000000" pitchFamily="2" charset="0"/>
                </a:rPr>
                <a:t>hemically active </a:t>
              </a:r>
              <a:r>
                <a:rPr lang="en-US" sz="900" b="1" dirty="0">
                  <a:latin typeface="Segoe Print" panose="02000600000000000000" pitchFamily="2" charset="0"/>
                </a:rPr>
                <a:t>states</a:t>
              </a:r>
              <a:endParaRPr lang="ru-RU" sz="900" b="1" dirty="0">
                <a:latin typeface="Segoe Print" panose="02000600000000000000" pitchFamily="2" charset="0"/>
              </a:endParaRPr>
            </a:p>
          </p:txBody>
        </p:sp>
      </p:grpSp>
      <p:sp>
        <p:nvSpPr>
          <p:cNvPr id="43" name="Номер слайда 3"/>
          <p:cNvSpPr txBox="1">
            <a:spLocks/>
          </p:cNvSpPr>
          <p:nvPr/>
        </p:nvSpPr>
        <p:spPr>
          <a:xfrm>
            <a:off x="0" y="1271588"/>
            <a:ext cx="533400" cy="244475"/>
          </a:xfrm>
          <a:prstGeom prst="rect">
            <a:avLst/>
          </a:prstGeom>
        </p:spPr>
        <p:txBody>
          <a:bodyPr vert="horz" anchor="ctr" anchorCtr="0">
            <a:normAutofit/>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ourier New" panose="02070309020205020404" pitchFamily="49" charset="0"/>
                <a:cs typeface="Courier New" panose="02070309020205020404" pitchFamily="49" charset="0"/>
              </a:rPr>
              <a:t>32/35</a:t>
            </a:r>
            <a:endParaRPr lang="ru-RU" sz="900" dirty="0">
              <a:latin typeface="Courier New" panose="02070309020205020404" pitchFamily="49" charset="0"/>
              <a:cs typeface="Courier New" panose="02070309020205020404" pitchFamily="49" charset="0"/>
            </a:endParaRPr>
          </a:p>
        </p:txBody>
      </p:sp>
      <p:sp>
        <p:nvSpPr>
          <p:cNvPr id="5" name="Прямоугольник 4"/>
          <p:cNvSpPr/>
          <p:nvPr/>
        </p:nvSpPr>
        <p:spPr>
          <a:xfrm>
            <a:off x="5972175" y="5514201"/>
            <a:ext cx="2447925" cy="553998"/>
          </a:xfrm>
          <a:prstGeom prst="rect">
            <a:avLst/>
          </a:prstGeom>
        </p:spPr>
        <p:txBody>
          <a:bodyPr wrap="square">
            <a:spAutoFit/>
          </a:bodyPr>
          <a:lstStyle/>
          <a:p>
            <a:pPr lvl="0">
              <a:lnSpc>
                <a:spcPct val="125000"/>
              </a:lnSpc>
              <a:spcBef>
                <a:spcPts val="450"/>
              </a:spcBef>
            </a:pPr>
            <a:r>
              <a:rPr lang="en-US" sz="1200" b="1" dirty="0" smtClean="0">
                <a:solidFill>
                  <a:srgbClr val="7030A0"/>
                </a:solidFill>
                <a:latin typeface="Segoe Print" panose="02000600000000000000" pitchFamily="2" charset="0"/>
              </a:rPr>
              <a:t>Operator D is </a:t>
            </a:r>
            <a:r>
              <a:rPr lang="en-US" sz="1200" b="1" dirty="0">
                <a:solidFill>
                  <a:srgbClr val="7030A0"/>
                </a:solidFill>
                <a:latin typeface="Segoe Print" panose="02000600000000000000" pitchFamily="2" charset="0"/>
              </a:rPr>
              <a:t>a key ingredient </a:t>
            </a:r>
            <a:r>
              <a:rPr lang="en-US" sz="1200" b="1" dirty="0" smtClean="0">
                <a:solidFill>
                  <a:srgbClr val="7030A0"/>
                </a:solidFill>
                <a:latin typeface="Segoe Print" panose="02000600000000000000" pitchFamily="2" charset="0"/>
              </a:rPr>
              <a:t>of </a:t>
            </a:r>
            <a:r>
              <a:rPr lang="en-US" sz="1200" b="1" dirty="0">
                <a:solidFill>
                  <a:srgbClr val="7030A0"/>
                </a:solidFill>
                <a:latin typeface="Segoe Print" panose="02000600000000000000" pitchFamily="2" charset="0"/>
              </a:rPr>
              <a:t>the </a:t>
            </a:r>
            <a:r>
              <a:rPr lang="en-US" sz="1200" b="1" dirty="0" smtClean="0">
                <a:solidFill>
                  <a:srgbClr val="7030A0"/>
                </a:solidFill>
                <a:latin typeface="Segoe Print" panose="02000600000000000000" pitchFamily="2" charset="0"/>
              </a:rPr>
              <a:t>model. </a:t>
            </a:r>
            <a:endParaRPr lang="ru-RU" sz="1200" b="1" dirty="0">
              <a:solidFill>
                <a:srgbClr val="7030A0"/>
              </a:solidFill>
              <a:latin typeface="Segoe Print" panose="02000600000000000000" pitchFamily="2" charset="0"/>
            </a:endParaRPr>
          </a:p>
        </p:txBody>
      </p:sp>
      <p:sp>
        <p:nvSpPr>
          <p:cNvPr id="7" name="Выноска 1 6"/>
          <p:cNvSpPr/>
          <p:nvPr/>
        </p:nvSpPr>
        <p:spPr>
          <a:xfrm>
            <a:off x="1047750" y="4848225"/>
            <a:ext cx="1343025" cy="447675"/>
          </a:xfrm>
          <a:prstGeom prst="borderCallout1">
            <a:avLst>
              <a:gd name="adj1" fmla="val -6782"/>
              <a:gd name="adj2" fmla="val 56916"/>
              <a:gd name="adj3" fmla="val -70478"/>
              <a:gd name="adj4" fmla="val 96419"/>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Conformational dynamics</a:t>
            </a:r>
            <a:endParaRPr lang="ru-RU" sz="1100" b="1" dirty="0">
              <a:solidFill>
                <a:schemeClr val="tx1"/>
              </a:solidFill>
            </a:endParaRPr>
          </a:p>
        </p:txBody>
      </p:sp>
      <p:sp>
        <p:nvSpPr>
          <p:cNvPr id="47" name="Выноска 1 46"/>
          <p:cNvSpPr/>
          <p:nvPr/>
        </p:nvSpPr>
        <p:spPr>
          <a:xfrm>
            <a:off x="3162300" y="4819650"/>
            <a:ext cx="1343025" cy="447675"/>
          </a:xfrm>
          <a:prstGeom prst="borderCallout1">
            <a:avLst>
              <a:gd name="adj1" fmla="val -4654"/>
              <a:gd name="adj2" fmla="val 51242"/>
              <a:gd name="adj3" fmla="val -72606"/>
              <a:gd name="adj4" fmla="val 14149"/>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Reaction sink</a:t>
            </a:r>
            <a:endParaRPr lang="ru-RU" sz="1100" b="1" dirty="0">
              <a:solidFill>
                <a:schemeClr val="tx1"/>
              </a:solidFill>
            </a:endParaRPr>
          </a:p>
        </p:txBody>
      </p:sp>
      <p:sp>
        <p:nvSpPr>
          <p:cNvPr id="48" name="Прямоугольник 47"/>
          <p:cNvSpPr/>
          <p:nvPr/>
        </p:nvSpPr>
        <p:spPr>
          <a:xfrm>
            <a:off x="6386194" y="1224342"/>
            <a:ext cx="2441759" cy="307777"/>
          </a:xfrm>
          <a:prstGeom prst="rect">
            <a:avLst/>
          </a:prstGeom>
        </p:spPr>
        <p:txBody>
          <a:bodyPr wrap="non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Models:</a:t>
            </a:r>
            <a:r>
              <a:rPr lang="en-US" sz="1400" b="1" dirty="0" smtClean="0">
                <a:solidFill>
                  <a:srgbClr val="002060"/>
                </a:solidFill>
                <a:cs typeface="Calibri" panose="020F0502020204030204" pitchFamily="34" charset="0"/>
              </a:rPr>
              <a:t> Protein </a:t>
            </a:r>
            <a:r>
              <a:rPr lang="en-US" sz="1400" b="1" dirty="0">
                <a:solidFill>
                  <a:srgbClr val="002060"/>
                </a:solidFill>
                <a:cs typeface="Calibri" panose="020F0502020204030204" pitchFamily="34" charset="0"/>
              </a:rPr>
              <a:t>ultrametricity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171" y="295275"/>
            <a:ext cx="7569404" cy="754280"/>
          </a:xfrm>
        </p:spPr>
        <p:txBody>
          <a:bodyPr>
            <a:normAutofit/>
          </a:bodyPr>
          <a:lstStyle/>
          <a:p>
            <a:r>
              <a:rPr lang="en-US" sz="2000" b="1" dirty="0" smtClean="0">
                <a:solidFill>
                  <a:srgbClr val="795531"/>
                </a:solidFill>
              </a:rPr>
              <a:t>Model related to tree-like approximation of protein energy landscape</a:t>
            </a:r>
            <a:endParaRPr lang="ru-RU" sz="2000" b="1" dirty="0">
              <a:solidFill>
                <a:srgbClr val="795531"/>
              </a:solidFill>
            </a:endParaRPr>
          </a:p>
        </p:txBody>
      </p:sp>
      <p:sp>
        <p:nvSpPr>
          <p:cNvPr id="4" name="Номер слайда 3"/>
          <p:cNvSpPr>
            <a:spLocks noGrp="1"/>
          </p:cNvSpPr>
          <p:nvPr>
            <p:ph type="sldNum" sz="quarter" idx="12"/>
          </p:nvPr>
        </p:nvSpPr>
        <p:spPr/>
        <p:txBody>
          <a:bodyPr>
            <a:normAutofit fontScale="77500" lnSpcReduction="20000"/>
          </a:bodyPr>
          <a:lstStyle/>
          <a:p>
            <a:r>
              <a:rPr lang="en-US" sz="1200" dirty="0" smtClean="0">
                <a:latin typeface="Courier New" panose="02070309020205020404" pitchFamily="49" charset="0"/>
                <a:cs typeface="Courier New" panose="02070309020205020404" pitchFamily="49" charset="0"/>
              </a:rPr>
              <a:t>33</a:t>
            </a:r>
            <a:r>
              <a:rPr lang="en-US" sz="1200" b="1" dirty="0" smtClean="0">
                <a:latin typeface="Courier New" panose="02070309020205020404" pitchFamily="49" charset="0"/>
                <a:cs typeface="Courier New" panose="02070309020205020404" pitchFamily="49" charset="0"/>
              </a:rPr>
              <a:t>/35</a:t>
            </a:r>
            <a:endParaRPr lang="ru-RU" sz="1200" b="1" dirty="0">
              <a:latin typeface="Courier New" panose="02070309020205020404" pitchFamily="49" charset="0"/>
              <a:cs typeface="Courier New" panose="02070309020205020404" pitchFamily="49" charset="0"/>
            </a:endParaRPr>
          </a:p>
        </p:txBody>
      </p:sp>
      <mc:AlternateContent xmlns:mc="http://schemas.openxmlformats.org/markup-compatibility/2006">
        <mc:Choice xmlns:a14="http://schemas.microsoft.com/office/drawing/2010/main" Requires="a14">
          <p:sp>
            <p:nvSpPr>
              <p:cNvPr id="5" name="TextBox 4"/>
              <p:cNvSpPr txBox="1"/>
              <p:nvPr/>
            </p:nvSpPr>
            <p:spPr>
              <a:xfrm>
                <a:off x="4280114" y="5432350"/>
                <a:ext cx="4555276" cy="757964"/>
              </a:xfrm>
              <a:prstGeom prst="rect">
                <a:avLst/>
              </a:prstGeom>
              <a:noFill/>
            </p:spPr>
            <p:txBody>
              <a:bodyPr wrap="square" rtlCol="0">
                <a:spAutoFit/>
              </a:bodyPr>
              <a:lstStyle/>
              <a:p>
                <a:pPr lvl="0">
                  <a:defRPr/>
                </a:pPr>
                <a:r>
                  <a:rPr lang="en-US" sz="1400" b="1" dirty="0" smtClean="0">
                    <a:solidFill>
                      <a:srgbClr val="7030A0"/>
                    </a:solidFill>
                    <a:latin typeface="Segoe Print" panose="02000600000000000000" pitchFamily="2" charset="0"/>
                  </a:rPr>
                  <a:t>We can test various</a:t>
                </a:r>
                <a:r>
                  <a:rPr lang="en-US" sz="1400" b="1" dirty="0">
                    <a:solidFill>
                      <a:srgbClr val="7030A0"/>
                    </a:solidFill>
                    <a:latin typeface="Segoe Print" panose="02000600000000000000" pitchFamily="2" charset="0"/>
                    <a:cs typeface="Times New Roman" panose="02020603050405020304" pitchFamily="18" charset="0"/>
                  </a:rPr>
                  <a:t> </a:t>
                </a:r>
                <a:r>
                  <a:rPr lang="en-US" sz="1400" b="1" dirty="0" smtClean="0">
                    <a:solidFill>
                      <a:srgbClr val="7030A0"/>
                    </a:solidFill>
                    <a:latin typeface="Segoe Print" panose="02000600000000000000" pitchFamily="2" charset="0"/>
                    <a:cs typeface="Times New Roman" panose="02020603050405020304" pitchFamily="18" charset="0"/>
                  </a:rPr>
                  <a:t>landscapes (the </a:t>
                </a:r>
                <a:r>
                  <a:rPr lang="en-US" sz="1400" b="1" dirty="0" smtClean="0">
                    <a:solidFill>
                      <a:srgbClr val="7030A0"/>
                    </a:solidFill>
                    <a:latin typeface="Segoe Print" panose="02000600000000000000" pitchFamily="2" charset="0"/>
                  </a:rPr>
                  <a:t>function </a:t>
                </a:r>
                <a14:m>
                  <m:oMath xmlns:m="http://schemas.openxmlformats.org/officeDocument/2006/math">
                    <m:r>
                      <a:rPr lang="en-US" sz="1400" b="1" i="1" smtClean="0">
                        <a:solidFill>
                          <a:srgbClr val="7030A0"/>
                        </a:solidFill>
                        <a:latin typeface="Cambria Math" panose="02040503050406030204" pitchFamily="18" charset="0"/>
                        <a:ea typeface="Cambria Math" panose="02040503050406030204" pitchFamily="18" charset="0"/>
                      </a:rPr>
                      <m:t>𝝆</m:t>
                    </m:r>
                    <m:r>
                      <a:rPr lang="en-US" sz="1400" b="1" i="1" smtClean="0">
                        <a:solidFill>
                          <a:srgbClr val="7030A0"/>
                        </a:solidFill>
                        <a:latin typeface="Cambria Math" panose="02040503050406030204" pitchFamily="18" charset="0"/>
                        <a:ea typeface="Cambria Math" panose="02040503050406030204" pitchFamily="18" charset="0"/>
                      </a:rPr>
                      <m:t>(</m:t>
                    </m:r>
                    <m:sSub>
                      <m:sSubPr>
                        <m:ctrlPr>
                          <a:rPr lang="en-US" sz="1400" b="1" i="1" smtClean="0">
                            <a:solidFill>
                              <a:srgbClr val="7030A0"/>
                            </a:solidFill>
                            <a:latin typeface="Cambria Math"/>
                            <a:ea typeface="Cambria Math" panose="02040503050406030204" pitchFamily="18" charset="0"/>
                          </a:rPr>
                        </m:ctrlPr>
                      </m:sSubPr>
                      <m:e>
                        <m:d>
                          <m:dPr>
                            <m:begChr m:val="|"/>
                            <m:endChr m:val="|"/>
                            <m:ctrlPr>
                              <a:rPr lang="en-US" sz="1400" b="1" i="1" smtClean="0">
                                <a:solidFill>
                                  <a:srgbClr val="7030A0"/>
                                </a:solidFill>
                                <a:latin typeface="Cambria Math" panose="02040503050406030204" pitchFamily="18" charset="0"/>
                                <a:ea typeface="Cambria Math" panose="02040503050406030204" pitchFamily="18" charset="0"/>
                              </a:rPr>
                            </m:ctrlPr>
                          </m:dPr>
                          <m:e>
                            <m:r>
                              <a:rPr lang="en-US" sz="1400" b="1" i="1" smtClean="0">
                                <a:solidFill>
                                  <a:srgbClr val="7030A0"/>
                                </a:solidFill>
                                <a:latin typeface="Cambria Math" panose="02040503050406030204" pitchFamily="18" charset="0"/>
                                <a:ea typeface="Cambria Math" panose="02040503050406030204" pitchFamily="18" charset="0"/>
                              </a:rPr>
                              <m:t>𝒙</m:t>
                            </m:r>
                            <m:r>
                              <a:rPr lang="en-US" sz="1400" b="1" i="1" smtClean="0">
                                <a:solidFill>
                                  <a:srgbClr val="7030A0"/>
                                </a:solidFill>
                                <a:latin typeface="Cambria Math" panose="02040503050406030204" pitchFamily="18" charset="0"/>
                                <a:ea typeface="Cambria Math" panose="02040503050406030204" pitchFamily="18" charset="0"/>
                              </a:rPr>
                              <m:t>−</m:t>
                            </m:r>
                            <m:r>
                              <a:rPr lang="en-US" sz="1400" b="1" i="1" smtClean="0">
                                <a:solidFill>
                                  <a:srgbClr val="7030A0"/>
                                </a:solidFill>
                                <a:latin typeface="Cambria Math" panose="02040503050406030204" pitchFamily="18" charset="0"/>
                                <a:ea typeface="Cambria Math" panose="02040503050406030204" pitchFamily="18" charset="0"/>
                              </a:rPr>
                              <m:t>𝒚</m:t>
                            </m:r>
                          </m:e>
                        </m:d>
                      </m:e>
                      <m:sub>
                        <m:r>
                          <a:rPr lang="en-US" sz="1400" b="1" i="1" smtClean="0">
                            <a:solidFill>
                              <a:srgbClr val="7030A0"/>
                            </a:solidFill>
                            <a:latin typeface="Cambria Math" panose="02040503050406030204" pitchFamily="18" charset="0"/>
                            <a:ea typeface="Cambria Math" panose="02040503050406030204" pitchFamily="18" charset="0"/>
                          </a:rPr>
                          <m:t>𝒑</m:t>
                        </m:r>
                      </m:sub>
                    </m:sSub>
                    <m:r>
                      <a:rPr lang="en-US" sz="1400" b="1" i="1" smtClean="0">
                        <a:solidFill>
                          <a:srgbClr val="7030A0"/>
                        </a:solidFill>
                        <a:latin typeface="Cambria Math" panose="02040503050406030204" pitchFamily="18" charset="0"/>
                        <a:ea typeface="Cambria Math" panose="02040503050406030204" pitchFamily="18" charset="0"/>
                      </a:rPr>
                      <m:t>)</m:t>
                    </m:r>
                    <m:r>
                      <a:rPr lang="en-US" sz="1400" b="1" i="0" smtClean="0">
                        <a:solidFill>
                          <a:srgbClr val="7030A0"/>
                        </a:solidFill>
                        <a:latin typeface="Cambria Math"/>
                        <a:ea typeface="Cambria Math" panose="02040503050406030204" pitchFamily="18" charset="0"/>
                      </a:rPr>
                      <m:t>)</m:t>
                    </m:r>
                  </m:oMath>
                </a14:m>
                <a:r>
                  <a:rPr lang="en-US" sz="1400" b="1" dirty="0" smtClean="0">
                    <a:solidFill>
                      <a:srgbClr val="7030A0"/>
                    </a:solidFill>
                    <a:latin typeface="Segoe Print" panose="02000600000000000000" pitchFamily="2" charset="0"/>
                  </a:rPr>
                  <a:t> </a:t>
                </a:r>
                <a:r>
                  <a:rPr lang="en-US" sz="1400" b="1" dirty="0" smtClean="0">
                    <a:solidFill>
                      <a:srgbClr val="7030A0"/>
                    </a:solidFill>
                    <a:latin typeface="Segoe Print" panose="02000600000000000000" pitchFamily="2" charset="0"/>
                  </a:rPr>
                  <a:t>to attain an </a:t>
                </a:r>
                <a:r>
                  <a:rPr lang="en-US" sz="1400" b="1" dirty="0">
                    <a:solidFill>
                      <a:srgbClr val="7030A0"/>
                    </a:solidFill>
                    <a:latin typeface="Segoe Print" panose="02000600000000000000" pitchFamily="2" charset="0"/>
                  </a:rPr>
                  <a:t>agreement with observable kinetics. </a:t>
                </a:r>
                <a:endParaRPr lang="ru-RU" sz="1400" b="1" dirty="0">
                  <a:solidFill>
                    <a:srgbClr val="7030A0"/>
                  </a:solidFill>
                  <a:latin typeface="Segoe Print" panose="02000600000000000000" pitchFamily="2"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4280114" y="5432350"/>
                <a:ext cx="4555276" cy="757964"/>
              </a:xfrm>
              <a:prstGeom prst="rect">
                <a:avLst/>
              </a:prstGeom>
              <a:blipFill rotWithShape="1">
                <a:blip r:embed="rId3"/>
                <a:stretch>
                  <a:fillRect l="-268" t="-806" b="-7258"/>
                </a:stretch>
              </a:blipFill>
            </p:spPr>
            <p:txBody>
              <a:bodyPr/>
              <a:lstStyle/>
              <a:p>
                <a:r>
                  <a:rPr lang="ru-RU">
                    <a:noFill/>
                  </a:rPr>
                  <a:t> </a:t>
                </a:r>
              </a:p>
            </p:txBody>
          </p:sp>
        </mc:Fallback>
      </mc:AlternateContent>
      <p:grpSp>
        <p:nvGrpSpPr>
          <p:cNvPr id="6" name="Группа 5"/>
          <p:cNvGrpSpPr/>
          <p:nvPr/>
        </p:nvGrpSpPr>
        <p:grpSpPr>
          <a:xfrm>
            <a:off x="1260850" y="2121693"/>
            <a:ext cx="3019700" cy="1260503"/>
            <a:chOff x="357158" y="1960505"/>
            <a:chExt cx="4354188" cy="1969476"/>
          </a:xfrm>
        </p:grpSpPr>
        <p:sp>
          <p:nvSpPr>
            <p:cNvPr id="7" name="Text Box 1"/>
            <p:cNvSpPr txBox="1">
              <a:spLocks noChangeArrowheads="1"/>
            </p:cNvSpPr>
            <p:nvPr/>
          </p:nvSpPr>
          <p:spPr bwMode="auto">
            <a:xfrm>
              <a:off x="1703069" y="3291753"/>
              <a:ext cx="2251005" cy="513297"/>
            </a:xfrm>
            <a:prstGeom prst="rect">
              <a:avLst/>
            </a:prstGeom>
            <a:noFill/>
            <a:ln w="9525">
              <a:noFill/>
              <a:miter lim="800000"/>
              <a:headEnd/>
              <a:tailEnd/>
            </a:ln>
          </p:spPr>
          <p:txBody>
            <a:bodyPr wrap="square" lIns="67500" tIns="35100" rIns="67500" bIns="35100">
              <a:spAutoFit/>
            </a:bodyPr>
            <a:lstStyle/>
            <a:p>
              <a:pPr algn="ctr">
                <a:lnSpc>
                  <a:spcPct val="93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b="1" dirty="0">
                  <a:latin typeface="Segoe Print" pitchFamily="2" charset="0"/>
                </a:rPr>
                <a:t>Space of states of unbound proteins</a:t>
              </a:r>
            </a:p>
          </p:txBody>
        </p:sp>
        <p:sp>
          <p:nvSpPr>
            <p:cNvPr id="8" name="AutoShape 2"/>
            <p:cNvSpPr>
              <a:spLocks noChangeArrowheads="1"/>
            </p:cNvSpPr>
            <p:nvPr/>
          </p:nvSpPr>
          <p:spPr bwMode="auto">
            <a:xfrm>
              <a:off x="4352985" y="3243644"/>
              <a:ext cx="358361" cy="384860"/>
            </a:xfrm>
            <a:prstGeom prst="roundRect">
              <a:avLst>
                <a:gd name="adj" fmla="val 468"/>
              </a:avLst>
            </a:prstGeom>
            <a:noFill/>
            <a:ln w="9525">
              <a:noFill/>
              <a:round/>
              <a:headEnd/>
              <a:tailEnd/>
            </a:ln>
          </p:spPr>
          <p:txBody>
            <a:bodyPr wrap="none" lIns="67500" tIns="35100" rIns="67500" bIns="35100">
              <a:spAutoFit/>
            </a:bodyPr>
            <a:lstStyle/>
            <a:p>
              <a:pPr>
                <a:lnSpc>
                  <a:spcPct val="95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200" b="1" i="1" dirty="0">
                  <a:latin typeface="Segoe Print" pitchFamily="2" charset="0"/>
                </a:rPr>
                <a:t>X</a:t>
              </a:r>
              <a:endParaRPr lang="en-GB" sz="1200" b="1" i="1" baseline="-25000" dirty="0">
                <a:latin typeface="Segoe Print" pitchFamily="2" charset="0"/>
              </a:endParaRPr>
            </a:p>
          </p:txBody>
        </p:sp>
        <p:sp>
          <p:nvSpPr>
            <p:cNvPr id="9" name="Line 3"/>
            <p:cNvSpPr>
              <a:spLocks noChangeShapeType="1"/>
            </p:cNvSpPr>
            <p:nvPr/>
          </p:nvSpPr>
          <p:spPr bwMode="auto">
            <a:xfrm flipV="1">
              <a:off x="668913" y="2336013"/>
              <a:ext cx="1676" cy="888387"/>
            </a:xfrm>
            <a:prstGeom prst="line">
              <a:avLst/>
            </a:prstGeom>
            <a:noFill/>
            <a:ln w="38160">
              <a:solidFill>
                <a:srgbClr val="000000"/>
              </a:solidFill>
              <a:prstDash val="dash"/>
              <a:round/>
              <a:headEnd/>
              <a:tailEnd/>
            </a:ln>
          </p:spPr>
          <p:txBody>
            <a:bodyPr/>
            <a:lstStyle/>
            <a:p>
              <a:endParaRPr lang="ru-RU" sz="1350"/>
            </a:p>
          </p:txBody>
        </p:sp>
        <p:sp>
          <p:nvSpPr>
            <p:cNvPr id="10" name="Line 4"/>
            <p:cNvSpPr>
              <a:spLocks noChangeShapeType="1"/>
            </p:cNvSpPr>
            <p:nvPr/>
          </p:nvSpPr>
          <p:spPr bwMode="auto">
            <a:xfrm flipV="1">
              <a:off x="4410564" y="2289509"/>
              <a:ext cx="1676" cy="934891"/>
            </a:xfrm>
            <a:prstGeom prst="line">
              <a:avLst/>
            </a:prstGeom>
            <a:noFill/>
            <a:ln w="38160">
              <a:solidFill>
                <a:srgbClr val="000000"/>
              </a:solidFill>
              <a:prstDash val="dash"/>
              <a:round/>
              <a:headEnd/>
              <a:tailEnd/>
            </a:ln>
          </p:spPr>
          <p:txBody>
            <a:bodyPr/>
            <a:lstStyle/>
            <a:p>
              <a:endParaRPr lang="ru-RU" sz="1350"/>
            </a:p>
          </p:txBody>
        </p:sp>
        <p:grpSp>
          <p:nvGrpSpPr>
            <p:cNvPr id="11" name="Group 5"/>
            <p:cNvGrpSpPr>
              <a:grpSpLocks/>
            </p:cNvGrpSpPr>
            <p:nvPr/>
          </p:nvGrpSpPr>
          <p:grpSpPr bwMode="auto">
            <a:xfrm>
              <a:off x="357158" y="2826713"/>
              <a:ext cx="1446476" cy="1103268"/>
              <a:chOff x="100" y="2170"/>
              <a:chExt cx="863" cy="688"/>
            </a:xfrm>
          </p:grpSpPr>
          <p:sp>
            <p:nvSpPr>
              <p:cNvPr id="20" name="Freeform 6"/>
              <p:cNvSpPr>
                <a:spLocks noChangeArrowheads="1"/>
              </p:cNvSpPr>
              <p:nvPr/>
            </p:nvSpPr>
            <p:spPr bwMode="auto">
              <a:xfrm>
                <a:off x="299" y="2432"/>
                <a:ext cx="464" cy="230"/>
              </a:xfrm>
              <a:custGeom>
                <a:avLst/>
                <a:gdLst/>
                <a:ahLst/>
                <a:cxnLst>
                  <a:cxn ang="0">
                    <a:pos x="0" y="414"/>
                  </a:cxn>
                  <a:cxn ang="0">
                    <a:pos x="0" y="0"/>
                  </a:cxn>
                  <a:cxn ang="0">
                    <a:pos x="2047" y="0"/>
                  </a:cxn>
                  <a:cxn ang="0">
                    <a:pos x="2047" y="414"/>
                  </a:cxn>
                  <a:cxn ang="0">
                    <a:pos x="1334" y="414"/>
                  </a:cxn>
                  <a:cxn ang="0">
                    <a:pos x="1334" y="718"/>
                  </a:cxn>
                  <a:cxn ang="0">
                    <a:pos x="1742" y="718"/>
                  </a:cxn>
                  <a:cxn ang="0">
                    <a:pos x="1023" y="1169"/>
                  </a:cxn>
                  <a:cxn ang="0">
                    <a:pos x="304" y="718"/>
                  </a:cxn>
                  <a:cxn ang="0">
                    <a:pos x="712" y="718"/>
                  </a:cxn>
                  <a:cxn ang="0">
                    <a:pos x="712" y="414"/>
                  </a:cxn>
                  <a:cxn ang="0">
                    <a:pos x="0" y="414"/>
                  </a:cxn>
                </a:cxnLst>
                <a:rect l="0" t="0" r="r" b="b"/>
                <a:pathLst>
                  <a:path w="2048" h="1170">
                    <a:moveTo>
                      <a:pt x="0" y="414"/>
                    </a:moveTo>
                    <a:lnTo>
                      <a:pt x="0" y="0"/>
                    </a:lnTo>
                    <a:lnTo>
                      <a:pt x="2047" y="0"/>
                    </a:lnTo>
                    <a:lnTo>
                      <a:pt x="2047" y="414"/>
                    </a:lnTo>
                    <a:lnTo>
                      <a:pt x="1334" y="414"/>
                    </a:lnTo>
                    <a:lnTo>
                      <a:pt x="1334" y="718"/>
                    </a:lnTo>
                    <a:lnTo>
                      <a:pt x="1742" y="718"/>
                    </a:lnTo>
                    <a:lnTo>
                      <a:pt x="1023" y="1169"/>
                    </a:lnTo>
                    <a:lnTo>
                      <a:pt x="304" y="718"/>
                    </a:lnTo>
                    <a:lnTo>
                      <a:pt x="712" y="718"/>
                    </a:lnTo>
                    <a:lnTo>
                      <a:pt x="712" y="414"/>
                    </a:lnTo>
                    <a:lnTo>
                      <a:pt x="0" y="414"/>
                    </a:lnTo>
                  </a:path>
                </a:pathLst>
              </a:custGeom>
              <a:solidFill>
                <a:srgbClr val="993300"/>
              </a:solidFill>
              <a:ln w="9525">
                <a:noFill/>
                <a:round/>
                <a:headEnd/>
                <a:tailEnd/>
              </a:ln>
            </p:spPr>
            <p:txBody>
              <a:bodyPr wrap="none" anchor="ctr"/>
              <a:lstStyle/>
              <a:p>
                <a:endParaRPr lang="ru-RU" sz="1350"/>
              </a:p>
            </p:txBody>
          </p:sp>
          <p:sp>
            <p:nvSpPr>
              <p:cNvPr id="21" name="AutoShape 7"/>
              <p:cNvSpPr>
                <a:spLocks noChangeArrowheads="1"/>
              </p:cNvSpPr>
              <p:nvPr/>
            </p:nvSpPr>
            <p:spPr bwMode="auto">
              <a:xfrm>
                <a:off x="306" y="2170"/>
                <a:ext cx="356" cy="278"/>
              </a:xfrm>
              <a:prstGeom prst="roundRect">
                <a:avLst>
                  <a:gd name="adj" fmla="val 398"/>
                </a:avLst>
              </a:prstGeom>
              <a:noFill/>
              <a:ln w="9525">
                <a:noFill/>
                <a:round/>
                <a:headEnd/>
                <a:tailEnd/>
              </a:ln>
            </p:spPr>
            <p:txBody>
              <a:bodyPr wrap="none" lIns="67500" tIns="35100" rIns="67500" bIns="35100">
                <a:spAutoFit/>
              </a:bodyPr>
              <a:lstStyle/>
              <a:p>
                <a:pPr>
                  <a:lnSpc>
                    <a:spcPct val="93000"/>
                  </a:lnSpc>
                  <a:buClr>
                    <a:srgbClr val="3333CC"/>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500" b="1" dirty="0">
                    <a:solidFill>
                      <a:srgbClr val="3333CC"/>
                    </a:solidFill>
                    <a:latin typeface="Arial" charset="0"/>
                  </a:rPr>
                  <a:t>Mb</a:t>
                </a:r>
                <a:endParaRPr lang="en-GB" sz="1500" b="1" baseline="-25000" dirty="0">
                  <a:solidFill>
                    <a:srgbClr val="3333CC"/>
                  </a:solidFill>
                  <a:latin typeface="Arial" charset="0"/>
                </a:endParaRPr>
              </a:p>
            </p:txBody>
          </p:sp>
          <p:sp>
            <p:nvSpPr>
              <p:cNvPr id="22" name="Text Box 8"/>
              <p:cNvSpPr txBox="1">
                <a:spLocks noChangeArrowheads="1"/>
              </p:cNvSpPr>
              <p:nvPr/>
            </p:nvSpPr>
            <p:spPr bwMode="auto">
              <a:xfrm>
                <a:off x="100" y="2663"/>
                <a:ext cx="863" cy="195"/>
              </a:xfrm>
              <a:prstGeom prst="rect">
                <a:avLst/>
              </a:prstGeom>
              <a:noFill/>
              <a:ln w="9525">
                <a:noFill/>
                <a:miter lim="800000"/>
                <a:headEnd/>
                <a:tailEnd/>
              </a:ln>
            </p:spPr>
            <p:txBody>
              <a:bodyPr lIns="67500" tIns="35100" rIns="67500" bIns="35100">
                <a:spAutoFit/>
              </a:bodyPr>
              <a:lstStyle/>
              <a:p>
                <a:pPr algn="ctr">
                  <a:lnSpc>
                    <a:spcPct val="80000"/>
                  </a:lnSpc>
                  <a:buClr>
                    <a:srgbClr val="0000CC"/>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050" b="1" dirty="0">
                    <a:solidFill>
                      <a:schemeClr val="accent2">
                        <a:lumMod val="50000"/>
                      </a:schemeClr>
                    </a:solidFill>
                    <a:latin typeface="Segoe Print" pitchFamily="2" charset="0"/>
                  </a:rPr>
                  <a:t>reaction sink</a:t>
                </a:r>
              </a:p>
            </p:txBody>
          </p:sp>
        </p:grpSp>
        <p:grpSp>
          <p:nvGrpSpPr>
            <p:cNvPr id="12" name="Group 9"/>
            <p:cNvGrpSpPr>
              <a:grpSpLocks/>
            </p:cNvGrpSpPr>
            <p:nvPr/>
          </p:nvGrpSpPr>
          <p:grpSpPr bwMode="auto">
            <a:xfrm>
              <a:off x="1837156" y="2081043"/>
              <a:ext cx="1431391" cy="1140150"/>
              <a:chOff x="417" y="1706"/>
              <a:chExt cx="854" cy="711"/>
            </a:xfrm>
          </p:grpSpPr>
          <p:sp>
            <p:nvSpPr>
              <p:cNvPr id="16" name="AutoShape 10"/>
              <p:cNvSpPr>
                <a:spLocks noChangeArrowheads="1"/>
              </p:cNvSpPr>
              <p:nvPr/>
            </p:nvSpPr>
            <p:spPr bwMode="auto">
              <a:xfrm>
                <a:off x="620" y="1706"/>
                <a:ext cx="399" cy="278"/>
              </a:xfrm>
              <a:prstGeom prst="roundRect">
                <a:avLst>
                  <a:gd name="adj" fmla="val 398"/>
                </a:avLst>
              </a:prstGeom>
              <a:noFill/>
              <a:ln w="9525">
                <a:noFill/>
                <a:round/>
                <a:headEnd/>
                <a:tailEnd/>
              </a:ln>
            </p:spPr>
            <p:txBody>
              <a:bodyPr wrap="none" lIns="67500" tIns="35100" rIns="67500" bIns="35100">
                <a:spAutoFit/>
              </a:bodyPr>
              <a:lstStyle/>
              <a:p>
                <a:pPr>
                  <a:lnSpc>
                    <a:spcPct val="93000"/>
                  </a:lnSpc>
                  <a:buClr>
                    <a:srgbClr val="FF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500" b="1" dirty="0">
                    <a:solidFill>
                      <a:srgbClr val="FF0000"/>
                    </a:solidFill>
                    <a:latin typeface="Arial" charset="0"/>
                  </a:rPr>
                  <a:t>Mb</a:t>
                </a:r>
                <a:r>
                  <a:rPr lang="en-GB" sz="1500" b="1" baseline="30000" dirty="0">
                    <a:solidFill>
                      <a:srgbClr val="FF0000"/>
                    </a:solidFill>
                    <a:latin typeface="Arial" charset="0"/>
                  </a:rPr>
                  <a:t>*</a:t>
                </a:r>
              </a:p>
            </p:txBody>
          </p:sp>
          <p:sp>
            <p:nvSpPr>
              <p:cNvPr id="17" name="AutoShape 11"/>
              <p:cNvSpPr>
                <a:spLocks noChangeArrowheads="1"/>
              </p:cNvSpPr>
              <p:nvPr/>
            </p:nvSpPr>
            <p:spPr bwMode="auto">
              <a:xfrm>
                <a:off x="712" y="1911"/>
                <a:ext cx="269" cy="506"/>
              </a:xfrm>
              <a:prstGeom prst="roundRect">
                <a:avLst>
                  <a:gd name="adj" fmla="val 370"/>
                </a:avLst>
              </a:prstGeom>
              <a:solidFill>
                <a:srgbClr val="FF0066"/>
              </a:solidFill>
              <a:ln w="9360">
                <a:solidFill>
                  <a:srgbClr val="808080"/>
                </a:solidFill>
                <a:round/>
                <a:headEnd/>
                <a:tailEnd/>
              </a:ln>
            </p:spPr>
            <p:txBody>
              <a:bodyPr wrap="none" anchor="ctr"/>
              <a:lstStyle/>
              <a:p>
                <a:endParaRPr lang="ru-RU" sz="1350"/>
              </a:p>
            </p:txBody>
          </p:sp>
          <p:sp>
            <p:nvSpPr>
              <p:cNvPr id="18" name="Freeform 12"/>
              <p:cNvSpPr>
                <a:spLocks noChangeArrowheads="1"/>
              </p:cNvSpPr>
              <p:nvPr/>
            </p:nvSpPr>
            <p:spPr bwMode="auto">
              <a:xfrm>
                <a:off x="981" y="2114"/>
                <a:ext cx="290" cy="140"/>
              </a:xfrm>
              <a:custGeom>
                <a:avLst/>
                <a:gdLst/>
                <a:ahLst/>
                <a:cxnLst>
                  <a:cxn ang="0">
                    <a:pos x="0" y="176"/>
                  </a:cxn>
                  <a:cxn ang="0">
                    <a:pos x="960" y="176"/>
                  </a:cxn>
                  <a:cxn ang="0">
                    <a:pos x="960" y="0"/>
                  </a:cxn>
                  <a:cxn ang="0">
                    <a:pos x="1280" y="353"/>
                  </a:cxn>
                  <a:cxn ang="0">
                    <a:pos x="960" y="707"/>
                  </a:cxn>
                  <a:cxn ang="0">
                    <a:pos x="960" y="530"/>
                  </a:cxn>
                  <a:cxn ang="0">
                    <a:pos x="0" y="530"/>
                  </a:cxn>
                  <a:cxn ang="0">
                    <a:pos x="0" y="176"/>
                  </a:cxn>
                </a:cxnLst>
                <a:rect l="0" t="0" r="r" b="b"/>
                <a:pathLst>
                  <a:path w="1281" h="708">
                    <a:moveTo>
                      <a:pt x="0" y="176"/>
                    </a:moveTo>
                    <a:lnTo>
                      <a:pt x="960" y="176"/>
                    </a:lnTo>
                    <a:lnTo>
                      <a:pt x="960" y="0"/>
                    </a:lnTo>
                    <a:lnTo>
                      <a:pt x="1280" y="353"/>
                    </a:lnTo>
                    <a:lnTo>
                      <a:pt x="960" y="707"/>
                    </a:lnTo>
                    <a:lnTo>
                      <a:pt x="960" y="530"/>
                    </a:lnTo>
                    <a:lnTo>
                      <a:pt x="0" y="530"/>
                    </a:lnTo>
                    <a:lnTo>
                      <a:pt x="0" y="176"/>
                    </a:lnTo>
                  </a:path>
                </a:pathLst>
              </a:custGeom>
              <a:solidFill>
                <a:srgbClr val="FF0066"/>
              </a:solidFill>
              <a:ln w="9525">
                <a:noFill/>
                <a:round/>
                <a:headEnd/>
                <a:tailEnd/>
              </a:ln>
            </p:spPr>
            <p:txBody>
              <a:bodyPr wrap="none" anchor="ctr"/>
              <a:lstStyle/>
              <a:p>
                <a:endParaRPr lang="ru-RU" sz="1350"/>
              </a:p>
            </p:txBody>
          </p:sp>
          <p:sp>
            <p:nvSpPr>
              <p:cNvPr id="19" name="Freeform 13"/>
              <p:cNvSpPr>
                <a:spLocks noChangeArrowheads="1"/>
              </p:cNvSpPr>
              <p:nvPr/>
            </p:nvSpPr>
            <p:spPr bwMode="auto">
              <a:xfrm flipH="1">
                <a:off x="417" y="2116"/>
                <a:ext cx="290" cy="139"/>
              </a:xfrm>
              <a:custGeom>
                <a:avLst/>
                <a:gdLst/>
                <a:ahLst/>
                <a:cxnLst>
                  <a:cxn ang="0">
                    <a:pos x="0" y="176"/>
                  </a:cxn>
                  <a:cxn ang="0">
                    <a:pos x="960" y="176"/>
                  </a:cxn>
                  <a:cxn ang="0">
                    <a:pos x="960" y="0"/>
                  </a:cxn>
                  <a:cxn ang="0">
                    <a:pos x="1280" y="353"/>
                  </a:cxn>
                  <a:cxn ang="0">
                    <a:pos x="960" y="707"/>
                  </a:cxn>
                  <a:cxn ang="0">
                    <a:pos x="960" y="530"/>
                  </a:cxn>
                  <a:cxn ang="0">
                    <a:pos x="0" y="530"/>
                  </a:cxn>
                  <a:cxn ang="0">
                    <a:pos x="0" y="176"/>
                  </a:cxn>
                </a:cxnLst>
                <a:rect l="0" t="0" r="r" b="b"/>
                <a:pathLst>
                  <a:path w="1281" h="708">
                    <a:moveTo>
                      <a:pt x="0" y="176"/>
                    </a:moveTo>
                    <a:lnTo>
                      <a:pt x="960" y="176"/>
                    </a:lnTo>
                    <a:lnTo>
                      <a:pt x="960" y="0"/>
                    </a:lnTo>
                    <a:lnTo>
                      <a:pt x="1280" y="353"/>
                    </a:lnTo>
                    <a:lnTo>
                      <a:pt x="960" y="707"/>
                    </a:lnTo>
                    <a:lnTo>
                      <a:pt x="960" y="530"/>
                    </a:lnTo>
                    <a:lnTo>
                      <a:pt x="0" y="530"/>
                    </a:lnTo>
                    <a:lnTo>
                      <a:pt x="0" y="176"/>
                    </a:lnTo>
                  </a:path>
                </a:pathLst>
              </a:custGeom>
              <a:solidFill>
                <a:srgbClr val="FF0066"/>
              </a:solidFill>
              <a:ln w="9525">
                <a:noFill/>
                <a:round/>
                <a:headEnd/>
                <a:tailEnd/>
              </a:ln>
            </p:spPr>
            <p:txBody>
              <a:bodyPr wrap="none" anchor="ctr"/>
              <a:lstStyle/>
              <a:p>
                <a:endParaRPr lang="ru-RU" sz="1350"/>
              </a:p>
            </p:txBody>
          </p:sp>
        </p:grpSp>
        <p:sp>
          <p:nvSpPr>
            <p:cNvPr id="13" name="Line 14"/>
            <p:cNvSpPr>
              <a:spLocks noChangeShapeType="1"/>
            </p:cNvSpPr>
            <p:nvPr/>
          </p:nvSpPr>
          <p:spPr bwMode="auto">
            <a:xfrm>
              <a:off x="683998" y="3246851"/>
              <a:ext cx="3952249" cy="0"/>
            </a:xfrm>
            <a:prstGeom prst="line">
              <a:avLst/>
            </a:prstGeom>
            <a:noFill/>
            <a:ln w="38100">
              <a:solidFill>
                <a:schemeClr val="tx1"/>
              </a:solidFill>
              <a:round/>
              <a:headEnd/>
              <a:tailEnd/>
            </a:ln>
            <a:effectLst/>
          </p:spPr>
          <p:txBody>
            <a:bodyPr/>
            <a:lstStyle/>
            <a:p>
              <a:endParaRPr lang="ru-RU" sz="1350"/>
            </a:p>
          </p:txBody>
        </p:sp>
        <p:sp>
          <p:nvSpPr>
            <p:cNvPr id="14" name="TextBox 13"/>
            <p:cNvSpPr txBox="1"/>
            <p:nvPr/>
          </p:nvSpPr>
          <p:spPr>
            <a:xfrm>
              <a:off x="2704529" y="1960505"/>
              <a:ext cx="1730841" cy="793462"/>
            </a:xfrm>
            <a:prstGeom prst="rect">
              <a:avLst/>
            </a:prstGeom>
            <a:noFill/>
          </p:spPr>
          <p:txBody>
            <a:bodyPr wrap="square" rtlCol="0">
              <a:spAutoFit/>
            </a:bodyPr>
            <a:lstStyle/>
            <a:p>
              <a:r>
                <a:rPr lang="en-US" sz="900" b="1" dirty="0">
                  <a:latin typeface="Segoe Print" pitchFamily="2" charset="0"/>
                </a:rPr>
                <a:t>distribution right after the laser pulse</a:t>
              </a:r>
              <a:endParaRPr lang="ru-RU" sz="900" b="1" dirty="0">
                <a:latin typeface="Segoe Print" pitchFamily="2" charset="0"/>
              </a:endParaRPr>
            </a:p>
          </p:txBody>
        </p:sp>
        <p:sp>
          <p:nvSpPr>
            <p:cNvPr id="15" name="TextBox 14"/>
            <p:cNvSpPr txBox="1"/>
            <p:nvPr/>
          </p:nvSpPr>
          <p:spPr>
            <a:xfrm>
              <a:off x="672662" y="2448910"/>
              <a:ext cx="893379" cy="577064"/>
            </a:xfrm>
            <a:prstGeom prst="rect">
              <a:avLst/>
            </a:prstGeom>
            <a:noFill/>
          </p:spPr>
          <p:txBody>
            <a:bodyPr wrap="square" rtlCol="0">
              <a:spAutoFit/>
            </a:bodyPr>
            <a:lstStyle/>
            <a:p>
              <a:r>
                <a:rPr lang="en-US" sz="900" b="1" dirty="0">
                  <a:latin typeface="Segoe Print" panose="02000600000000000000" pitchFamily="2" charset="0"/>
                </a:rPr>
                <a:t>active states</a:t>
              </a:r>
              <a:endParaRPr lang="ru-RU" sz="900" b="1" dirty="0">
                <a:latin typeface="Segoe Print" panose="02000600000000000000" pitchFamily="2" charset="0"/>
              </a:endParaRPr>
            </a:p>
          </p:txBody>
        </p:sp>
      </p:grpSp>
      <p:graphicFrame>
        <p:nvGraphicFramePr>
          <p:cNvPr id="23" name="Object 3"/>
          <p:cNvGraphicFramePr>
            <a:graphicFrameLocks noChangeAspect="1"/>
          </p:cNvGraphicFramePr>
          <p:nvPr>
            <p:extLst>
              <p:ext uri="{D42A27DB-BD31-4B8C-83A1-F6EECF244321}">
                <p14:modId xmlns:p14="http://schemas.microsoft.com/office/powerpoint/2010/main" val="3531462481"/>
              </p:ext>
            </p:extLst>
          </p:nvPr>
        </p:nvGraphicFramePr>
        <p:xfrm>
          <a:off x="4607720" y="2390776"/>
          <a:ext cx="4190556" cy="609600"/>
        </p:xfrm>
        <a:graphic>
          <a:graphicData uri="http://schemas.openxmlformats.org/presentationml/2006/ole">
            <mc:AlternateContent xmlns:mc="http://schemas.openxmlformats.org/markup-compatibility/2006">
              <mc:Choice xmlns:v="urn:schemas-microsoft-com:vml" Requires="v">
                <p:oleObj spid="_x0000_s34462" name="Equation" r:id="rId4" imgW="2692080" imgH="393480" progId="Equation.DSMT4">
                  <p:embed/>
                </p:oleObj>
              </mc:Choice>
              <mc:Fallback>
                <p:oleObj name="Equation" r:id="rId4" imgW="2692080" imgH="393480" progId="Equation.DSMT4">
                  <p:embed/>
                  <p:pic>
                    <p:nvPicPr>
                      <p:cNvPr id="0" name=""/>
                      <p:cNvPicPr>
                        <a:picLocks noChangeAspect="1" noChangeArrowheads="1"/>
                      </p:cNvPicPr>
                      <p:nvPr/>
                    </p:nvPicPr>
                    <p:blipFill>
                      <a:blip r:embed="rId5"/>
                      <a:srcRect/>
                      <a:stretch>
                        <a:fillRect/>
                      </a:stretch>
                    </p:blipFill>
                    <p:spPr bwMode="auto">
                      <a:xfrm>
                        <a:off x="4607720" y="2390776"/>
                        <a:ext cx="4190556" cy="609600"/>
                      </a:xfrm>
                      <a:prstGeom prst="rect">
                        <a:avLst/>
                      </a:prstGeom>
                      <a:noFill/>
                    </p:spPr>
                  </p:pic>
                </p:oleObj>
              </mc:Fallback>
            </mc:AlternateContent>
          </a:graphicData>
        </a:graphic>
      </p:graphicFrame>
      <p:graphicFrame>
        <p:nvGraphicFramePr>
          <p:cNvPr id="24" name="Объект 23"/>
          <p:cNvGraphicFramePr>
            <a:graphicFrameLocks noChangeAspect="1"/>
          </p:cNvGraphicFramePr>
          <p:nvPr>
            <p:extLst>
              <p:ext uri="{D42A27DB-BD31-4B8C-83A1-F6EECF244321}">
                <p14:modId xmlns:p14="http://schemas.microsoft.com/office/powerpoint/2010/main" val="998671617"/>
              </p:ext>
            </p:extLst>
          </p:nvPr>
        </p:nvGraphicFramePr>
        <p:xfrm>
          <a:off x="2547938" y="4414203"/>
          <a:ext cx="5253916" cy="773112"/>
        </p:xfrm>
        <a:graphic>
          <a:graphicData uri="http://schemas.openxmlformats.org/presentationml/2006/ole">
            <mc:AlternateContent xmlns:mc="http://schemas.openxmlformats.org/markup-compatibility/2006">
              <mc:Choice xmlns:v="urn:schemas-microsoft-com:vml" Requires="v">
                <p:oleObj spid="_x0000_s34463" name="Equation" r:id="rId6" imgW="4292280" imgH="545760" progId="Equation.DSMT4">
                  <p:embed/>
                </p:oleObj>
              </mc:Choice>
              <mc:Fallback>
                <p:oleObj name="Equation" r:id="rId6" imgW="4292280" imgH="545760" progId="Equation.DSMT4">
                  <p:embed/>
                  <p:pic>
                    <p:nvPicPr>
                      <p:cNvPr id="0" name=""/>
                      <p:cNvPicPr>
                        <a:picLocks noChangeAspect="1" noChangeArrowheads="1"/>
                      </p:cNvPicPr>
                      <p:nvPr/>
                    </p:nvPicPr>
                    <p:blipFill>
                      <a:blip r:embed="rId7"/>
                      <a:srcRect/>
                      <a:stretch>
                        <a:fillRect/>
                      </a:stretch>
                    </p:blipFill>
                    <p:spPr bwMode="auto">
                      <a:xfrm>
                        <a:off x="2547938" y="4414203"/>
                        <a:ext cx="5253916" cy="773112"/>
                      </a:xfrm>
                      <a:prstGeom prst="rect">
                        <a:avLst/>
                      </a:prstGeom>
                      <a:noFill/>
                      <a:extLst/>
                    </p:spPr>
                  </p:pic>
                </p:oleObj>
              </mc:Fallback>
            </mc:AlternateContent>
          </a:graphicData>
        </a:graphic>
      </p:graphicFrame>
      <p:sp>
        <p:nvSpPr>
          <p:cNvPr id="27" name="Стрелка вниз 26"/>
          <p:cNvSpPr/>
          <p:nvPr/>
        </p:nvSpPr>
        <p:spPr>
          <a:xfrm rot="2858712">
            <a:off x="5131201" y="2710169"/>
            <a:ext cx="183131" cy="2021003"/>
          </a:xfrm>
          <a:prstGeom prst="downArrow">
            <a:avLst/>
          </a:prstGeom>
          <a:gradFill>
            <a:gsLst>
              <a:gs pos="0">
                <a:schemeClr val="accent1">
                  <a:lumMod val="5000"/>
                  <a:lumOff val="95000"/>
                </a:schemeClr>
              </a:gs>
              <a:gs pos="42000">
                <a:schemeClr val="accent1">
                  <a:lumMod val="45000"/>
                  <a:lumOff val="55000"/>
                </a:schemeClr>
              </a:gs>
              <a:gs pos="44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 name="TextBox 2"/>
          <p:cNvSpPr txBox="1"/>
          <p:nvPr/>
        </p:nvSpPr>
        <p:spPr>
          <a:xfrm>
            <a:off x="6214687" y="3171739"/>
            <a:ext cx="2117784" cy="738664"/>
          </a:xfrm>
          <a:prstGeom prst="rect">
            <a:avLst/>
          </a:prstGeom>
          <a:noFill/>
        </p:spPr>
        <p:txBody>
          <a:bodyPr wrap="square" rtlCol="0">
            <a:spAutoFit/>
          </a:bodyPr>
          <a:lstStyle/>
          <a:p>
            <a:r>
              <a:rPr lang="en-US" sz="1400" b="1" dirty="0" smtClean="0">
                <a:solidFill>
                  <a:srgbClr val="002060"/>
                </a:solidFill>
              </a:rPr>
              <a:t>Conformational dynamics is modeled by ultrametric </a:t>
            </a:r>
            <a:r>
              <a:rPr lang="en-US" sz="1400" b="1" dirty="0">
                <a:solidFill>
                  <a:srgbClr val="002060"/>
                </a:solidFill>
              </a:rPr>
              <a:t>random </a:t>
            </a:r>
            <a:r>
              <a:rPr lang="en-US" sz="1400" b="1" dirty="0" smtClean="0">
                <a:solidFill>
                  <a:srgbClr val="002060"/>
                </a:solidFill>
              </a:rPr>
              <a:t>walk.</a:t>
            </a:r>
            <a:endParaRPr lang="ru-RU" sz="1400" b="1" dirty="0">
              <a:solidFill>
                <a:srgbClr val="002060"/>
              </a:solidFill>
            </a:endParaRPr>
          </a:p>
        </p:txBody>
      </p:sp>
      <p:sp>
        <p:nvSpPr>
          <p:cNvPr id="26" name="Прямоугольник 25"/>
          <p:cNvSpPr/>
          <p:nvPr/>
        </p:nvSpPr>
        <p:spPr>
          <a:xfrm>
            <a:off x="6386194" y="1224342"/>
            <a:ext cx="2441759" cy="307777"/>
          </a:xfrm>
          <a:prstGeom prst="rect">
            <a:avLst/>
          </a:prstGeom>
        </p:spPr>
        <p:txBody>
          <a:bodyPr wrap="non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Models:</a:t>
            </a:r>
            <a:r>
              <a:rPr lang="en-US" sz="1400" b="1" dirty="0" smtClean="0">
                <a:solidFill>
                  <a:srgbClr val="002060"/>
                </a:solidFill>
                <a:cs typeface="Calibri" panose="020F0502020204030204" pitchFamily="34" charset="0"/>
              </a:rPr>
              <a:t> Protein </a:t>
            </a:r>
            <a:r>
              <a:rPr lang="en-US" sz="1400" b="1" dirty="0">
                <a:solidFill>
                  <a:srgbClr val="002060"/>
                </a:solidFill>
                <a:cs typeface="Calibri" panose="020F0502020204030204" pitchFamily="34" charset="0"/>
              </a:rPr>
              <a:t>ultrametricity</a:t>
            </a:r>
          </a:p>
        </p:txBody>
      </p:sp>
      <p:sp>
        <p:nvSpPr>
          <p:cNvPr id="25" name="TextBox 24"/>
          <p:cNvSpPr txBox="1"/>
          <p:nvPr/>
        </p:nvSpPr>
        <p:spPr>
          <a:xfrm>
            <a:off x="1211580" y="3943350"/>
            <a:ext cx="2114550" cy="646331"/>
          </a:xfrm>
          <a:prstGeom prst="rect">
            <a:avLst/>
          </a:prstGeom>
          <a:noFill/>
        </p:spPr>
        <p:txBody>
          <a:bodyPr wrap="square" rtlCol="0">
            <a:spAutoFit/>
          </a:bodyPr>
          <a:lstStyle/>
          <a:p>
            <a:r>
              <a:rPr lang="en-US" b="1" dirty="0" smtClean="0"/>
              <a:t>Reaction-diffusion equation</a:t>
            </a:r>
            <a:endParaRPr lang="ru-RU" b="1" dirty="0"/>
          </a:p>
        </p:txBody>
      </p:sp>
    </p:spTree>
    <p:extLst>
      <p:ext uri="{BB962C8B-B14F-4D97-AF65-F5344CB8AC3E}">
        <p14:creationId xmlns:p14="http://schemas.microsoft.com/office/powerpoint/2010/main" val="2061936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332" y="4369213"/>
            <a:ext cx="1247310" cy="95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803" y="4486435"/>
            <a:ext cx="1216405" cy="75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0"/>
          <p:cNvPicPr>
            <a:picLocks noChangeAspect="1" noChangeArrowheads="1"/>
          </p:cNvPicPr>
          <p:nvPr/>
        </p:nvPicPr>
        <p:blipFill>
          <a:blip r:embed="rId5" cstate="print"/>
          <a:srcRect/>
          <a:stretch>
            <a:fillRect/>
          </a:stretch>
        </p:blipFill>
        <p:spPr bwMode="auto">
          <a:xfrm>
            <a:off x="6292133" y="3284411"/>
            <a:ext cx="976347" cy="1031665"/>
          </a:xfrm>
          <a:prstGeom prst="rect">
            <a:avLst/>
          </a:prstGeom>
          <a:noFill/>
          <a:ln w="9525">
            <a:noFill/>
            <a:miter lim="800000"/>
            <a:headEnd/>
            <a:tailEnd/>
          </a:ln>
          <a:effectLst/>
        </p:spPr>
      </p:pic>
      <p:sp>
        <p:nvSpPr>
          <p:cNvPr id="2" name="Заголовок 1"/>
          <p:cNvSpPr>
            <a:spLocks noGrp="1"/>
          </p:cNvSpPr>
          <p:nvPr>
            <p:ph type="title"/>
          </p:nvPr>
        </p:nvSpPr>
        <p:spPr>
          <a:xfrm>
            <a:off x="1000025" y="241615"/>
            <a:ext cx="5915025" cy="994172"/>
          </a:xfrm>
        </p:spPr>
        <p:txBody>
          <a:bodyPr>
            <a:normAutofit/>
          </a:bodyPr>
          <a:lstStyle/>
          <a:p>
            <a:r>
              <a:rPr lang="en-US" sz="2000" b="1" dirty="0">
                <a:solidFill>
                  <a:srgbClr val="795531"/>
                </a:solidFill>
              </a:rPr>
              <a:t>In different experiments, the protein dynamics looks as a random walk in homogeneous ultrametric space</a:t>
            </a:r>
            <a:endParaRPr lang="ru-RU" sz="2000" b="1" dirty="0">
              <a:solidFill>
                <a:srgbClr val="795531"/>
              </a:solidFill>
            </a:endParaRPr>
          </a:p>
        </p:txBody>
      </p:sp>
      <p:sp>
        <p:nvSpPr>
          <p:cNvPr id="4" name="Номер слайда 3"/>
          <p:cNvSpPr>
            <a:spLocks noGrp="1"/>
          </p:cNvSpPr>
          <p:nvPr>
            <p:ph type="sldNum" sz="quarter" idx="12"/>
          </p:nvPr>
        </p:nvSpPr>
        <p:spPr/>
        <p:txBody>
          <a:bodyPr>
            <a:normAutofit fontScale="77500" lnSpcReduction="20000"/>
          </a:bodyPr>
          <a:lstStyle/>
          <a:p>
            <a:fld id="{9860EDB8-5305-433F-BE41-D7A86D811DB3}" type="slidenum">
              <a:rPr lang="ru-RU" sz="1200" b="1">
                <a:latin typeface="Courier New" panose="02070309020205020404" pitchFamily="49" charset="0"/>
                <a:cs typeface="Courier New" panose="02070309020205020404" pitchFamily="49" charset="0"/>
              </a:rPr>
              <a:pPr/>
              <a:t>34</a:t>
            </a:fld>
            <a:r>
              <a:rPr lang="en-US" sz="1200" b="1" dirty="0" smtClean="0">
                <a:latin typeface="Courier New" panose="02070309020205020404" pitchFamily="49" charset="0"/>
                <a:cs typeface="Courier New" panose="02070309020205020404" pitchFamily="49" charset="0"/>
              </a:rPr>
              <a:t>/35</a:t>
            </a:r>
            <a:endParaRPr lang="ru-RU" sz="1200" b="1" dirty="0">
              <a:latin typeface="Courier New" panose="02070309020205020404" pitchFamily="49" charset="0"/>
              <a:cs typeface="Courier New" panose="02070309020205020404" pitchFamily="49" charset="0"/>
            </a:endParaRPr>
          </a:p>
        </p:txBody>
      </p:sp>
      <p:pic>
        <p:nvPicPr>
          <p:cNvPr id="5" name="Рисунок 4" descr="fig1a.jpg"/>
          <p:cNvPicPr>
            <a:picLocks noChangeAspect="1"/>
          </p:cNvPicPr>
          <p:nvPr/>
        </p:nvPicPr>
        <p:blipFill>
          <a:blip r:embed="rId6" cstate="print"/>
          <a:stretch>
            <a:fillRect/>
          </a:stretch>
        </p:blipFill>
        <p:spPr>
          <a:xfrm>
            <a:off x="2037045" y="2925787"/>
            <a:ext cx="1296144" cy="714751"/>
          </a:xfrm>
          <a:prstGeom prst="rect">
            <a:avLst/>
          </a:prstGeom>
        </p:spPr>
      </p:pic>
      <p:pic>
        <p:nvPicPr>
          <p:cNvPr id="6" name="Рисунок 5" descr="fig1b.jpg"/>
          <p:cNvPicPr>
            <a:picLocks noChangeAspect="1"/>
          </p:cNvPicPr>
          <p:nvPr/>
        </p:nvPicPr>
        <p:blipFill>
          <a:blip r:embed="rId7" cstate="print"/>
          <a:stretch>
            <a:fillRect/>
          </a:stretch>
        </p:blipFill>
        <p:spPr>
          <a:xfrm>
            <a:off x="1781773" y="3945825"/>
            <a:ext cx="1134126" cy="726105"/>
          </a:xfrm>
          <a:prstGeom prst="rect">
            <a:avLst/>
          </a:prstGeom>
        </p:spPr>
      </p:pic>
      <p:pic>
        <p:nvPicPr>
          <p:cNvPr id="7" name="Рисунок 6" descr="fig2.jpg"/>
          <p:cNvPicPr>
            <a:picLocks noChangeAspect="1"/>
          </p:cNvPicPr>
          <p:nvPr/>
        </p:nvPicPr>
        <p:blipFill>
          <a:blip r:embed="rId8" cstate="print"/>
          <a:stretch>
            <a:fillRect/>
          </a:stretch>
        </p:blipFill>
        <p:spPr>
          <a:xfrm>
            <a:off x="2705598" y="4670361"/>
            <a:ext cx="989730" cy="587036"/>
          </a:xfrm>
          <a:prstGeom prst="rect">
            <a:avLst/>
          </a:prstGeom>
        </p:spPr>
      </p:pic>
      <p:pic>
        <p:nvPicPr>
          <p:cNvPr id="8" name="Рисунок 1" descr="Mb-Vandervaals"/>
          <p:cNvPicPr>
            <a:picLocks noChangeAspect="1" noChangeArrowheads="1"/>
          </p:cNvPicPr>
          <p:nvPr/>
        </p:nvPicPr>
        <p:blipFill>
          <a:blip r:embed="rId9" cstate="print"/>
          <a:srcRect/>
          <a:stretch>
            <a:fillRect/>
          </a:stretch>
        </p:blipFill>
        <p:spPr bwMode="auto">
          <a:xfrm>
            <a:off x="3548288" y="2631924"/>
            <a:ext cx="559233" cy="483081"/>
          </a:xfrm>
          <a:prstGeom prst="rect">
            <a:avLst/>
          </a:prstGeom>
          <a:noFill/>
          <a:ln w="9525">
            <a:noFill/>
            <a:miter lim="800000"/>
            <a:headEnd/>
            <a:tailEnd/>
          </a:ln>
        </p:spPr>
      </p:pic>
      <p:graphicFrame>
        <p:nvGraphicFramePr>
          <p:cNvPr id="10" name="Object 4"/>
          <p:cNvGraphicFramePr>
            <a:graphicFrameLocks noChangeAspect="1"/>
          </p:cNvGraphicFramePr>
          <p:nvPr>
            <p:extLst>
              <p:ext uri="{D42A27DB-BD31-4B8C-83A1-F6EECF244321}">
                <p14:modId xmlns:p14="http://schemas.microsoft.com/office/powerpoint/2010/main" val="1002722050"/>
              </p:ext>
            </p:extLst>
          </p:nvPr>
        </p:nvGraphicFramePr>
        <p:xfrm>
          <a:off x="2918052" y="3751526"/>
          <a:ext cx="3462430" cy="477573"/>
        </p:xfrm>
        <a:graphic>
          <a:graphicData uri="http://schemas.openxmlformats.org/presentationml/2006/ole">
            <mc:AlternateContent xmlns:mc="http://schemas.openxmlformats.org/markup-compatibility/2006">
              <mc:Choice xmlns:v="urn:schemas-microsoft-com:vml" Requires="v">
                <p:oleObj spid="_x0000_s28013" name="Equation" r:id="rId10" imgW="3060360" imgH="469800" progId="Equation.DSMT4">
                  <p:embed/>
                </p:oleObj>
              </mc:Choice>
              <mc:Fallback>
                <p:oleObj name="Equation" r:id="rId10" imgW="3060360" imgH="469800" progId="Equation.DSMT4">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8052" y="3751526"/>
                        <a:ext cx="3462430" cy="477573"/>
                      </a:xfrm>
                      <a:prstGeom prst="rect">
                        <a:avLst/>
                      </a:prstGeom>
                      <a:solidFill>
                        <a:schemeClr val="accent1">
                          <a:lumMod val="20000"/>
                          <a:lumOff val="80000"/>
                        </a:schemeClr>
                      </a:solidFill>
                      <a:extLst/>
                    </p:spPr>
                  </p:pic>
                </p:oleObj>
              </mc:Fallback>
            </mc:AlternateContent>
          </a:graphicData>
        </a:graphic>
      </p:graphicFrame>
      <p:pic>
        <p:nvPicPr>
          <p:cNvPr id="12" name="Picture 1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78064" y="4640183"/>
            <a:ext cx="919424" cy="88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4" descr="Cytochrome-P450-2C5"/>
          <p:cNvPicPr>
            <a:picLocks noChangeAspect="1" noChangeArrowheads="1"/>
          </p:cNvPicPr>
          <p:nvPr/>
        </p:nvPicPr>
        <p:blipFill>
          <a:blip r:embed="rId13" cstate="print"/>
          <a:srcRect/>
          <a:stretch>
            <a:fillRect/>
          </a:stretch>
        </p:blipFill>
        <p:spPr bwMode="auto">
          <a:xfrm>
            <a:off x="5568028" y="2677818"/>
            <a:ext cx="546317" cy="483081"/>
          </a:xfrm>
          <a:prstGeom prst="rect">
            <a:avLst/>
          </a:prstGeom>
          <a:noFill/>
        </p:spPr>
      </p:pic>
      <p:sp>
        <p:nvSpPr>
          <p:cNvPr id="3" name="TextBox 2"/>
          <p:cNvSpPr txBox="1"/>
          <p:nvPr/>
        </p:nvSpPr>
        <p:spPr>
          <a:xfrm>
            <a:off x="377190" y="2447914"/>
            <a:ext cx="1712835" cy="646331"/>
          </a:xfrm>
          <a:prstGeom prst="rect">
            <a:avLst/>
          </a:prstGeom>
          <a:noFill/>
        </p:spPr>
        <p:txBody>
          <a:bodyPr wrap="square" rtlCol="0">
            <a:spAutoFit/>
          </a:bodyPr>
          <a:lstStyle/>
          <a:p>
            <a:r>
              <a:rPr lang="en-US" sz="1200" b="1" dirty="0">
                <a:solidFill>
                  <a:srgbClr val="002060"/>
                </a:solidFill>
                <a:latin typeface="Segoe Print" panose="02000600000000000000" pitchFamily="2" charset="0"/>
              </a:rPr>
              <a:t>CO-rebinding (Hans </a:t>
            </a:r>
            <a:r>
              <a:rPr lang="en-US" sz="1200" b="1" dirty="0" err="1">
                <a:solidFill>
                  <a:srgbClr val="002060"/>
                </a:solidFill>
                <a:latin typeface="Segoe Print" panose="02000600000000000000" pitchFamily="2" charset="0"/>
              </a:rPr>
              <a:t>Frauenfelder</a:t>
            </a:r>
            <a:r>
              <a:rPr lang="en-US" sz="1200" b="1" dirty="0">
                <a:solidFill>
                  <a:srgbClr val="002060"/>
                </a:solidFill>
                <a:latin typeface="Segoe Print" panose="02000600000000000000" pitchFamily="2" charset="0"/>
              </a:rPr>
              <a:t>, USA)</a:t>
            </a:r>
            <a:endParaRPr lang="ru-RU" sz="1200" b="1" dirty="0">
              <a:solidFill>
                <a:srgbClr val="002060"/>
              </a:solidFill>
              <a:latin typeface="Segoe Print" panose="02000600000000000000" pitchFamily="2" charset="0"/>
            </a:endParaRPr>
          </a:p>
        </p:txBody>
      </p:sp>
      <p:pic>
        <p:nvPicPr>
          <p:cNvPr id="18" name="Picture 3" descr="Frauenfelder"/>
          <p:cNvPicPr>
            <a:picLocks noChangeAspect="1" noChangeArrowheads="1"/>
          </p:cNvPicPr>
          <p:nvPr/>
        </p:nvPicPr>
        <p:blipFill>
          <a:blip r:embed="rId14" cstate="print"/>
          <a:srcRect/>
          <a:stretch>
            <a:fillRect/>
          </a:stretch>
        </p:blipFill>
        <p:spPr bwMode="auto">
          <a:xfrm>
            <a:off x="4405007" y="2524054"/>
            <a:ext cx="827978" cy="989618"/>
          </a:xfrm>
          <a:prstGeom prst="rect">
            <a:avLst/>
          </a:prstGeom>
          <a:noFill/>
        </p:spPr>
      </p:pic>
      <p:sp>
        <p:nvSpPr>
          <p:cNvPr id="19" name="TextBox 18"/>
          <p:cNvSpPr txBox="1"/>
          <p:nvPr/>
        </p:nvSpPr>
        <p:spPr>
          <a:xfrm>
            <a:off x="6705688" y="2349403"/>
            <a:ext cx="1610686" cy="646331"/>
          </a:xfrm>
          <a:prstGeom prst="rect">
            <a:avLst/>
          </a:prstGeom>
          <a:noFill/>
        </p:spPr>
        <p:txBody>
          <a:bodyPr wrap="square" rtlCol="0">
            <a:spAutoFit/>
          </a:bodyPr>
          <a:lstStyle/>
          <a:p>
            <a:r>
              <a:rPr lang="en-US" sz="1200" b="1" dirty="0">
                <a:solidFill>
                  <a:srgbClr val="002060"/>
                </a:solidFill>
                <a:latin typeface="Segoe Print" panose="02000600000000000000" pitchFamily="2" charset="0"/>
              </a:rPr>
              <a:t>Spectral diffusion (Josef Friedrich, Germany) </a:t>
            </a:r>
            <a:endParaRPr lang="ru-RU" sz="1200" b="1" dirty="0">
              <a:solidFill>
                <a:srgbClr val="002060"/>
              </a:solidFill>
              <a:latin typeface="Segoe Print" panose="02000600000000000000" pitchFamily="2" charset="0"/>
            </a:endParaRPr>
          </a:p>
        </p:txBody>
      </p:sp>
      <p:sp>
        <p:nvSpPr>
          <p:cNvPr id="20" name="TextBox 19"/>
          <p:cNvSpPr txBox="1"/>
          <p:nvPr/>
        </p:nvSpPr>
        <p:spPr>
          <a:xfrm>
            <a:off x="2696633" y="5434544"/>
            <a:ext cx="3161242" cy="461665"/>
          </a:xfrm>
          <a:prstGeom prst="rect">
            <a:avLst/>
          </a:prstGeom>
          <a:noFill/>
        </p:spPr>
        <p:txBody>
          <a:bodyPr wrap="square" rtlCol="0">
            <a:spAutoFit/>
          </a:bodyPr>
          <a:lstStyle/>
          <a:p>
            <a:r>
              <a:rPr lang="en-US" sz="1200" b="1" dirty="0">
                <a:solidFill>
                  <a:srgbClr val="002060"/>
                </a:solidFill>
                <a:latin typeface="Segoe Print" panose="02000600000000000000" pitchFamily="2" charset="0"/>
              </a:rPr>
              <a:t>spectral diffusion - single protein studies (Jürgen </a:t>
            </a:r>
            <a:r>
              <a:rPr lang="en-US" sz="1200" b="1" dirty="0" err="1">
                <a:solidFill>
                  <a:srgbClr val="002060"/>
                </a:solidFill>
                <a:latin typeface="Segoe Print" panose="02000600000000000000" pitchFamily="2" charset="0"/>
              </a:rPr>
              <a:t>Köhler</a:t>
            </a:r>
            <a:r>
              <a:rPr lang="en-US" sz="1200" b="1" dirty="0">
                <a:solidFill>
                  <a:srgbClr val="002060"/>
                </a:solidFill>
                <a:latin typeface="Segoe Print" panose="02000600000000000000" pitchFamily="2" charset="0"/>
              </a:rPr>
              <a:t>, Germany)</a:t>
            </a:r>
            <a:endParaRPr lang="ru-RU" sz="1200" b="1" dirty="0">
              <a:solidFill>
                <a:srgbClr val="002060"/>
              </a:solidFill>
              <a:latin typeface="Segoe Print" panose="02000600000000000000" pitchFamily="2" charset="0"/>
            </a:endParaRPr>
          </a:p>
        </p:txBody>
      </p:sp>
      <p:sp>
        <p:nvSpPr>
          <p:cNvPr id="21" name="TextBox 20"/>
          <p:cNvSpPr txBox="1"/>
          <p:nvPr/>
        </p:nvSpPr>
        <p:spPr>
          <a:xfrm>
            <a:off x="2470139" y="1678517"/>
            <a:ext cx="4949836" cy="507831"/>
          </a:xfrm>
          <a:prstGeom prst="rect">
            <a:avLst/>
          </a:prstGeom>
          <a:noFill/>
        </p:spPr>
        <p:txBody>
          <a:bodyPr wrap="square" rtlCol="0">
            <a:spAutoFit/>
          </a:bodyPr>
          <a:lstStyle/>
          <a:p>
            <a:r>
              <a:rPr lang="en-US" sz="1350" b="1" dirty="0" smtClean="0">
                <a:solidFill>
                  <a:srgbClr val="002060"/>
                </a:solidFill>
              </a:rPr>
              <a:t>One and the same ultrametric random walk models protein dynamics in different experiments</a:t>
            </a:r>
            <a:endParaRPr lang="ru-RU" sz="1350" b="1" dirty="0">
              <a:solidFill>
                <a:srgbClr val="002060"/>
              </a:solidFill>
            </a:endParaRPr>
          </a:p>
        </p:txBody>
      </p:sp>
      <p:sp>
        <p:nvSpPr>
          <p:cNvPr id="22" name="Прямоугольник 21"/>
          <p:cNvSpPr/>
          <p:nvPr/>
        </p:nvSpPr>
        <p:spPr>
          <a:xfrm>
            <a:off x="6386194" y="1224342"/>
            <a:ext cx="2441759" cy="307777"/>
          </a:xfrm>
          <a:prstGeom prst="rect">
            <a:avLst/>
          </a:prstGeom>
        </p:spPr>
        <p:txBody>
          <a:bodyPr wrap="none">
            <a:spAutoFit/>
          </a:bodyPr>
          <a:lstStyle/>
          <a:p>
            <a:pPr lvl="0" fontAlgn="base">
              <a:spcAft>
                <a:spcPct val="0"/>
              </a:spcAft>
              <a:buClr>
                <a:srgbClr val="DD8047"/>
              </a:buClr>
              <a:buSzPct val="60000"/>
            </a:pPr>
            <a:r>
              <a:rPr lang="en-US" sz="1400" b="1" dirty="0" smtClean="0">
                <a:solidFill>
                  <a:srgbClr val="C00000"/>
                </a:solidFill>
                <a:cs typeface="Calibri" panose="020F0502020204030204" pitchFamily="34" charset="0"/>
              </a:rPr>
              <a:t>Models:</a:t>
            </a:r>
            <a:r>
              <a:rPr lang="en-US" sz="1400" b="1" dirty="0" smtClean="0">
                <a:solidFill>
                  <a:srgbClr val="002060"/>
                </a:solidFill>
                <a:cs typeface="Calibri" panose="020F0502020204030204" pitchFamily="34" charset="0"/>
              </a:rPr>
              <a:t> Protein </a:t>
            </a:r>
            <a:r>
              <a:rPr lang="en-US" sz="1400" b="1" dirty="0">
                <a:solidFill>
                  <a:srgbClr val="002060"/>
                </a:solidFill>
                <a:cs typeface="Calibri" panose="020F0502020204030204" pitchFamily="34" charset="0"/>
              </a:rPr>
              <a:t>ultrametricity</a:t>
            </a:r>
          </a:p>
        </p:txBody>
      </p:sp>
      <p:sp>
        <p:nvSpPr>
          <p:cNvPr id="23" name="TextBox 22"/>
          <p:cNvSpPr txBox="1"/>
          <p:nvPr/>
        </p:nvSpPr>
        <p:spPr>
          <a:xfrm>
            <a:off x="584966" y="6004694"/>
            <a:ext cx="6006663" cy="577081"/>
          </a:xfrm>
          <a:prstGeom prst="rect">
            <a:avLst/>
          </a:prstGeom>
          <a:noFill/>
        </p:spPr>
        <p:txBody>
          <a:bodyPr wrap="square" rtlCol="0">
            <a:spAutoFit/>
          </a:bodyPr>
          <a:lstStyle/>
          <a:p>
            <a:r>
              <a:rPr lang="en-US" sz="1050" b="1" dirty="0"/>
              <a:t>For a review on ultrametric modeling of protein </a:t>
            </a:r>
            <a:r>
              <a:rPr lang="en-US" sz="1050" b="1" dirty="0" smtClean="0"/>
              <a:t>dynamics see</a:t>
            </a:r>
            <a:endParaRPr lang="en-US" sz="1050" b="1" dirty="0"/>
          </a:p>
          <a:p>
            <a:r>
              <a:rPr lang="en-US" sz="1050" b="1" dirty="0"/>
              <a:t>V. A</a:t>
            </a:r>
            <a:r>
              <a:rPr lang="en-US" sz="1050" b="1" dirty="0" smtClean="0"/>
              <a:t>., </a:t>
            </a:r>
            <a:r>
              <a:rPr lang="en-US" sz="1050" b="1" dirty="0"/>
              <a:t>A </a:t>
            </a:r>
            <a:r>
              <a:rPr lang="en-US" sz="1050" b="1" dirty="0" err="1"/>
              <a:t>Kh</a:t>
            </a:r>
            <a:r>
              <a:rPr lang="en-US" sz="1050" b="1" dirty="0"/>
              <a:t>. </a:t>
            </a:r>
            <a:r>
              <a:rPr lang="en-US" sz="1050" b="1" dirty="0" err="1"/>
              <a:t>Bikulov</a:t>
            </a:r>
            <a:r>
              <a:rPr lang="en-US" sz="1050" b="1" dirty="0"/>
              <a:t>, A. P. </a:t>
            </a:r>
            <a:r>
              <a:rPr lang="en-US" sz="1050" b="1" dirty="0" err="1"/>
              <a:t>Zubarev</a:t>
            </a:r>
            <a:r>
              <a:rPr lang="en-US" sz="1050" b="1" dirty="0"/>
              <a:t>. Ultrametric Random  Walk and Dynamics of Protein Molecules. Proceedings of the </a:t>
            </a:r>
            <a:r>
              <a:rPr lang="en-US" sz="1050" b="1" dirty="0" err="1"/>
              <a:t>Steklov</a:t>
            </a:r>
            <a:r>
              <a:rPr lang="en-US" sz="1050" b="1" dirty="0"/>
              <a:t> Institute of Mathematics, 2014, v.285, pp. 3-25.</a:t>
            </a:r>
            <a:endParaRPr lang="ru-RU" sz="1050" b="1" dirty="0"/>
          </a:p>
        </p:txBody>
      </p:sp>
      <p:sp>
        <p:nvSpPr>
          <p:cNvPr id="24" name="Прямоугольник 23"/>
          <p:cNvSpPr/>
          <p:nvPr/>
        </p:nvSpPr>
        <p:spPr>
          <a:xfrm rot="19893807">
            <a:off x="6401020" y="5298225"/>
            <a:ext cx="2454291" cy="701731"/>
          </a:xfrm>
          <a:prstGeom prst="rect">
            <a:avLst/>
          </a:prstGeom>
        </p:spPr>
        <p:txBody>
          <a:bodyPr wrap="square">
            <a:spAutoFit/>
          </a:bodyPr>
          <a:lstStyle/>
          <a:p>
            <a:pPr lvl="0">
              <a:lnSpc>
                <a:spcPct val="120000"/>
              </a:lnSpc>
            </a:pPr>
            <a:r>
              <a:rPr lang="en-US" sz="1100" b="1" dirty="0">
                <a:solidFill>
                  <a:srgbClr val="7030A0"/>
                </a:solidFill>
                <a:latin typeface="Segoe Print" panose="02000600000000000000" pitchFamily="2" charset="0"/>
                <a:cs typeface="Courier New" panose="02070309020205020404" pitchFamily="49" charset="0"/>
              </a:rPr>
              <a:t>It is not clear how </a:t>
            </a:r>
            <a:r>
              <a:rPr lang="en-US" sz="1100" b="1" dirty="0" smtClean="0">
                <a:solidFill>
                  <a:srgbClr val="7030A0"/>
                </a:solidFill>
                <a:latin typeface="Segoe Print" panose="02000600000000000000" pitchFamily="2" charset="0"/>
                <a:cs typeface="Courier New" panose="02070309020205020404" pitchFamily="49" charset="0"/>
              </a:rPr>
              <a:t>to reduce </a:t>
            </a:r>
            <a:r>
              <a:rPr lang="en-US" sz="1100" b="1" dirty="0">
                <a:solidFill>
                  <a:srgbClr val="7030A0"/>
                </a:solidFill>
                <a:latin typeface="Segoe Print" panose="02000600000000000000" pitchFamily="2" charset="0"/>
                <a:cs typeface="Courier New" panose="02070309020205020404" pitchFamily="49" charset="0"/>
              </a:rPr>
              <a:t>ultrametricity from microscopic level, nevertheless …</a:t>
            </a:r>
            <a:endParaRPr lang="ru-RU" sz="1100" b="1" dirty="0">
              <a:solidFill>
                <a:srgbClr val="7030A0"/>
              </a:solidFill>
              <a:latin typeface="Segoe Print" panose="02000600000000000000" pitchFamily="2" charset="0"/>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1326" y="420967"/>
            <a:ext cx="2242449" cy="693458"/>
          </a:xfrm>
        </p:spPr>
        <p:txBody>
          <a:bodyPr>
            <a:normAutofit/>
          </a:bodyPr>
          <a:lstStyle/>
          <a:p>
            <a:r>
              <a:rPr lang="en-US" sz="1800" b="1" dirty="0" smtClean="0">
                <a:solidFill>
                  <a:srgbClr val="734F29"/>
                </a:solidFill>
              </a:rPr>
              <a:t>Concluding remark</a:t>
            </a:r>
            <a:endParaRPr lang="ru-RU" sz="1800" b="1" dirty="0">
              <a:solidFill>
                <a:srgbClr val="734F29"/>
              </a:solidFill>
            </a:endParaRPr>
          </a:p>
        </p:txBody>
      </p:sp>
      <p:sp>
        <p:nvSpPr>
          <p:cNvPr id="4" name="Номер слайда 3"/>
          <p:cNvSpPr>
            <a:spLocks noGrp="1"/>
          </p:cNvSpPr>
          <p:nvPr>
            <p:ph type="sldNum" sz="quarter" idx="12"/>
          </p:nvPr>
        </p:nvSpPr>
        <p:spPr/>
        <p:txBody>
          <a:bodyPr>
            <a:normAutofit fontScale="77500" lnSpcReduction="20000"/>
          </a:bodyPr>
          <a:lstStyle/>
          <a:p>
            <a:fld id="{9860EDB8-5305-433F-BE41-D7A86D811DB3}" type="slidenum">
              <a:rPr lang="ru-RU" sz="1200" b="1">
                <a:latin typeface="Courier New" panose="02070309020205020404" pitchFamily="49" charset="0"/>
                <a:cs typeface="Courier New" panose="02070309020205020404" pitchFamily="49" charset="0"/>
              </a:rPr>
              <a:pPr/>
              <a:t>35</a:t>
            </a:fld>
            <a:r>
              <a:rPr lang="en-US" sz="1200" b="1" dirty="0" smtClean="0">
                <a:latin typeface="Courier New" panose="02070309020205020404" pitchFamily="49" charset="0"/>
                <a:cs typeface="Courier New" panose="02070309020205020404" pitchFamily="49" charset="0"/>
              </a:rPr>
              <a:t>/35</a:t>
            </a:r>
            <a:endParaRPr lang="ru-RU" sz="1200" b="1" dirty="0">
              <a:latin typeface="Courier New" panose="02070309020205020404" pitchFamily="49" charset="0"/>
              <a:cs typeface="Courier New" panose="02070309020205020404" pitchFamily="49" charset="0"/>
            </a:endParaRPr>
          </a:p>
        </p:txBody>
      </p:sp>
      <p:sp>
        <p:nvSpPr>
          <p:cNvPr id="5" name="TextBox 4"/>
          <p:cNvSpPr txBox="1"/>
          <p:nvPr/>
        </p:nvSpPr>
        <p:spPr>
          <a:xfrm>
            <a:off x="1587695" y="2978699"/>
            <a:ext cx="6380029" cy="646331"/>
          </a:xfrm>
          <a:prstGeom prst="rect">
            <a:avLst/>
          </a:prstGeom>
          <a:noFill/>
        </p:spPr>
        <p:txBody>
          <a:bodyPr wrap="square" rtlCol="0">
            <a:spAutoFit/>
          </a:bodyPr>
          <a:lstStyle/>
          <a:p>
            <a:r>
              <a:rPr lang="en-US" b="1" dirty="0" smtClean="0"/>
              <a:t>Ultrametric looks almost obvious </a:t>
            </a:r>
            <a:r>
              <a:rPr lang="en-US" b="1" dirty="0"/>
              <a:t>in means of </a:t>
            </a:r>
            <a:r>
              <a:rPr lang="en-US" b="1" dirty="0" smtClean="0"/>
              <a:t>approximation </a:t>
            </a:r>
            <a:r>
              <a:rPr lang="en-US" b="1" dirty="0"/>
              <a:t>of </a:t>
            </a:r>
            <a:r>
              <a:rPr lang="en-US" b="1" dirty="0" smtClean="0"/>
              <a:t>a complex landscape by a hierarchy of basins.</a:t>
            </a:r>
            <a:endParaRPr lang="ru-RU" b="1" dirty="0"/>
          </a:p>
        </p:txBody>
      </p:sp>
      <p:sp>
        <p:nvSpPr>
          <p:cNvPr id="6" name="TextBox 5"/>
          <p:cNvSpPr txBox="1"/>
          <p:nvPr/>
        </p:nvSpPr>
        <p:spPr>
          <a:xfrm>
            <a:off x="1602318" y="2013511"/>
            <a:ext cx="6093436" cy="646331"/>
          </a:xfrm>
          <a:prstGeom prst="rect">
            <a:avLst/>
          </a:prstGeom>
          <a:noFill/>
        </p:spPr>
        <p:txBody>
          <a:bodyPr wrap="square" rtlCol="0">
            <a:spAutoFit/>
          </a:bodyPr>
          <a:lstStyle/>
          <a:p>
            <a:r>
              <a:rPr lang="en-US" b="1" dirty="0" smtClean="0"/>
              <a:t>Ultrametric looks almost obvious for the sets generated by branching processes in a high-dimensional Euclidean spaces.</a:t>
            </a:r>
          </a:p>
        </p:txBody>
      </p:sp>
      <p:sp>
        <p:nvSpPr>
          <p:cNvPr id="7" name="Прямоугольник 6"/>
          <p:cNvSpPr/>
          <p:nvPr/>
        </p:nvSpPr>
        <p:spPr>
          <a:xfrm>
            <a:off x="1603564" y="3999948"/>
            <a:ext cx="6324600" cy="923330"/>
          </a:xfrm>
          <a:prstGeom prst="rect">
            <a:avLst/>
          </a:prstGeom>
        </p:spPr>
        <p:txBody>
          <a:bodyPr wrap="square">
            <a:spAutoFit/>
          </a:bodyPr>
          <a:lstStyle/>
          <a:p>
            <a:r>
              <a:rPr lang="en-US" b="1" dirty="0" smtClean="0"/>
              <a:t>Ultrametric looks rather mysterious for an ensemble of sparse random networks, which in fact is "a solution of oligomers" with no visible hierarchy.</a:t>
            </a:r>
            <a:endParaRPr lang="ru-RU" b="1" dirty="0"/>
          </a:p>
        </p:txBody>
      </p:sp>
      <p:sp>
        <p:nvSpPr>
          <p:cNvPr id="8" name="TextBox 7"/>
          <p:cNvSpPr txBox="1"/>
          <p:nvPr/>
        </p:nvSpPr>
        <p:spPr>
          <a:xfrm>
            <a:off x="2870712" y="5331278"/>
            <a:ext cx="3918857" cy="707886"/>
          </a:xfrm>
          <a:prstGeom prst="rect">
            <a:avLst/>
          </a:prstGeom>
          <a:noFill/>
        </p:spPr>
        <p:txBody>
          <a:bodyPr wrap="square" rtlCol="0">
            <a:spAutoFit/>
          </a:bodyPr>
          <a:lstStyle/>
          <a:p>
            <a:r>
              <a:rPr lang="en-US" sz="4000" dirty="0" smtClean="0">
                <a:solidFill>
                  <a:srgbClr val="7030A0"/>
                </a:solidFill>
                <a:latin typeface="Segoe Print" panose="02000600000000000000" pitchFamily="2" charset="0"/>
              </a:rPr>
              <a:t>Thank you.</a:t>
            </a:r>
            <a:endParaRPr lang="ru-RU" sz="4000" dirty="0">
              <a:solidFill>
                <a:srgbClr val="7030A0"/>
              </a:solidFill>
              <a:latin typeface="Segoe Print" panose="02000600000000000000" pitchFamily="2" charset="0"/>
            </a:endParaRPr>
          </a:p>
        </p:txBody>
      </p:sp>
    </p:spTree>
    <p:extLst>
      <p:ext uri="{BB962C8B-B14F-4D97-AF65-F5344CB8AC3E}">
        <p14:creationId xmlns:p14="http://schemas.microsoft.com/office/powerpoint/2010/main" val="383732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0285" y="444863"/>
            <a:ext cx="2149491" cy="466277"/>
          </a:xfrm>
        </p:spPr>
        <p:txBody>
          <a:bodyPr>
            <a:normAutofit/>
          </a:bodyPr>
          <a:lstStyle/>
          <a:p>
            <a:r>
              <a:rPr lang="en-US" sz="2000" b="1" dirty="0">
                <a:solidFill>
                  <a:srgbClr val="734F29"/>
                </a:solidFill>
              </a:rPr>
              <a:t>Metric</a:t>
            </a:r>
            <a:endParaRPr lang="ru-RU" sz="2000" b="1" dirty="0">
              <a:solidFill>
                <a:srgbClr val="734F29"/>
              </a:solidFill>
            </a:endParaRPr>
          </a:p>
        </p:txBody>
      </p:sp>
      <p:sp>
        <p:nvSpPr>
          <p:cNvPr id="4" name="Номер слайда 3"/>
          <p:cNvSpPr>
            <a:spLocks noGrp="1"/>
          </p:cNvSpPr>
          <p:nvPr>
            <p:ph type="sldNum" sz="quarter" idx="12"/>
          </p:nvPr>
        </p:nvSpPr>
        <p:spPr>
          <a:xfrm>
            <a:off x="6968905" y="5624514"/>
            <a:ext cx="560608" cy="273844"/>
          </a:xfrm>
        </p:spPr>
        <p:txBody>
          <a:bodyPr>
            <a:normAutofit lnSpcReduction="10000"/>
          </a:bodyPr>
          <a:lstStyle/>
          <a:p>
            <a:fld id="{9860EDB8-5305-433F-BE41-D7A86D811DB3}" type="slidenum">
              <a:rPr lang="ru-RU" sz="1200" b="1"/>
              <a:pPr/>
              <a:t>4</a:t>
            </a:fld>
            <a:r>
              <a:rPr lang="en-US" sz="1200" b="1" dirty="0"/>
              <a:t>/22</a:t>
            </a:r>
            <a:endParaRPr lang="ru-RU" sz="1200" b="1"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93870190"/>
              </p:ext>
            </p:extLst>
          </p:nvPr>
        </p:nvGraphicFramePr>
        <p:xfrm>
          <a:off x="1943823" y="2486637"/>
          <a:ext cx="5523778" cy="2217001"/>
        </p:xfrm>
        <a:graphic>
          <a:graphicData uri="http://schemas.openxmlformats.org/presentationml/2006/ole">
            <mc:AlternateContent xmlns:mc="http://schemas.openxmlformats.org/markup-compatibility/2006">
              <mc:Choice xmlns:v="urn:schemas-microsoft-com:vml" Requires="v">
                <p:oleObj spid="_x0000_s47289" name="Equation" r:id="rId3" imgW="3911400" imgH="1574640" progId="Equation.DSMT4">
                  <p:embed/>
                </p:oleObj>
              </mc:Choice>
              <mc:Fallback>
                <p:oleObj name="Equation" r:id="rId3" imgW="3911400" imgH="1574640" progId="Equation.DSMT4">
                  <p:embed/>
                  <p:pic>
                    <p:nvPicPr>
                      <p:cNvPr id="0" name=""/>
                      <p:cNvPicPr/>
                      <p:nvPr/>
                    </p:nvPicPr>
                    <p:blipFill>
                      <a:blip r:embed="rId4"/>
                      <a:stretch>
                        <a:fillRect/>
                      </a:stretch>
                    </p:blipFill>
                    <p:spPr>
                      <a:xfrm>
                        <a:off x="1943823" y="2486637"/>
                        <a:ext cx="5523778" cy="2217001"/>
                      </a:xfrm>
                      <a:prstGeom prst="rect">
                        <a:avLst/>
                      </a:prstGeom>
                      <a:ln w="38100">
                        <a:noFill/>
                      </a:ln>
                    </p:spPr>
                  </p:pic>
                </p:oleObj>
              </mc:Fallback>
            </mc:AlternateContent>
          </a:graphicData>
        </a:graphic>
      </p:graphicFrame>
      <p:sp>
        <p:nvSpPr>
          <p:cNvPr id="6" name="TextBox 5"/>
          <p:cNvSpPr txBox="1"/>
          <p:nvPr/>
        </p:nvSpPr>
        <p:spPr>
          <a:xfrm>
            <a:off x="4095751" y="5333114"/>
            <a:ext cx="4400758" cy="646331"/>
          </a:xfrm>
          <a:prstGeom prst="rect">
            <a:avLst/>
          </a:prstGeom>
          <a:noFill/>
        </p:spPr>
        <p:txBody>
          <a:bodyPr wrap="square" rtlCol="0">
            <a:spAutoFit/>
          </a:bodyPr>
          <a:lstStyle/>
          <a:p>
            <a:r>
              <a:rPr lang="en-US" b="1" dirty="0" smtClean="0">
                <a:solidFill>
                  <a:srgbClr val="7030A0"/>
                </a:solidFill>
                <a:latin typeface="Segoe Print" panose="02000600000000000000" pitchFamily="2" charset="0"/>
              </a:rPr>
              <a:t>Distance </a:t>
            </a:r>
            <a:r>
              <a:rPr lang="en-US" b="1" dirty="0" smtClean="0">
                <a:solidFill>
                  <a:srgbClr val="7030A0"/>
                </a:solidFill>
                <a:latin typeface="Segoe Print" panose="02000600000000000000" pitchFamily="2" charset="0"/>
              </a:rPr>
              <a:t>in </a:t>
            </a:r>
            <a:r>
              <a:rPr lang="en-US" b="1" dirty="0" smtClean="0">
                <a:solidFill>
                  <a:srgbClr val="7030A0"/>
                </a:solidFill>
                <a:latin typeface="Segoe Print" panose="02000600000000000000" pitchFamily="2" charset="0"/>
              </a:rPr>
              <a:t>an Euclidean space is </a:t>
            </a:r>
            <a:r>
              <a:rPr lang="en-US" b="1" dirty="0">
                <a:solidFill>
                  <a:srgbClr val="7030A0"/>
                </a:solidFill>
                <a:latin typeface="Segoe Print" panose="02000600000000000000" pitchFamily="2" charset="0"/>
              </a:rPr>
              <a:t>an example</a:t>
            </a:r>
            <a:r>
              <a:rPr lang="en-US" sz="1350" b="1" dirty="0">
                <a:solidFill>
                  <a:srgbClr val="7030A0"/>
                </a:solidFill>
                <a:latin typeface="Segoe Print" panose="02000600000000000000" pitchFamily="2" charset="0"/>
              </a:rPr>
              <a:t>.</a:t>
            </a:r>
            <a:endParaRPr lang="ru-RU" sz="1350" b="1" dirty="0">
              <a:solidFill>
                <a:srgbClr val="7030A0"/>
              </a:solidFill>
              <a:latin typeface="Segoe Print" panose="02000600000000000000" pitchFamily="2" charset="0"/>
            </a:endParaRPr>
          </a:p>
        </p:txBody>
      </p:sp>
      <p:sp>
        <p:nvSpPr>
          <p:cNvPr id="7" name="Номер слайда 3"/>
          <p:cNvSpPr txBox="1">
            <a:spLocks/>
          </p:cNvSpPr>
          <p:nvPr/>
        </p:nvSpPr>
        <p:spPr>
          <a:xfrm>
            <a:off x="0" y="1271588"/>
            <a:ext cx="533400" cy="244475"/>
          </a:xfrm>
          <a:prstGeom prst="rect">
            <a:avLst/>
          </a:prstGeom>
        </p:spPr>
        <p:txBody>
          <a:bodyPr vert="horz" anchor="ctr" anchorCtr="0">
            <a:normAutofit/>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900" smtClean="0">
                <a:latin typeface="Courier New" panose="02070309020205020404" pitchFamily="49" charset="0"/>
                <a:cs typeface="Courier New" panose="02070309020205020404" pitchFamily="49" charset="0"/>
              </a:rPr>
              <a:pPr/>
              <a:t>4</a:t>
            </a:fld>
            <a:r>
              <a:rPr lang="en-US" sz="900" dirty="0" smtClean="0">
                <a:latin typeface="Courier New" panose="02070309020205020404" pitchFamily="49" charset="0"/>
                <a:cs typeface="Courier New" panose="02070309020205020404" pitchFamily="49" charset="0"/>
              </a:rPr>
              <a:t>/35</a:t>
            </a:r>
            <a:endParaRPr lang="ru-RU" sz="900" dirty="0">
              <a:latin typeface="Courier New" panose="02070309020205020404" pitchFamily="49" charset="0"/>
              <a:cs typeface="Courier New" panose="02070309020205020404" pitchFamily="49" charset="0"/>
            </a:endParaRPr>
          </a:p>
        </p:txBody>
      </p:sp>
      <p:sp>
        <p:nvSpPr>
          <p:cNvPr id="3" name="Прямоугольник 2"/>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119482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876" y="470192"/>
            <a:ext cx="5465730" cy="615659"/>
          </a:xfrm>
        </p:spPr>
        <p:txBody>
          <a:bodyPr>
            <a:noAutofit/>
          </a:bodyPr>
          <a:lstStyle/>
          <a:p>
            <a:r>
              <a:rPr lang="en-US" sz="2000" b="1" dirty="0">
                <a:solidFill>
                  <a:srgbClr val="734F29"/>
                </a:solidFill>
              </a:rPr>
              <a:t>G</a:t>
            </a:r>
            <a:r>
              <a:rPr lang="en-US" sz="2000" b="1" dirty="0" smtClean="0">
                <a:solidFill>
                  <a:srgbClr val="734F29"/>
                </a:solidFill>
              </a:rPr>
              <a:t>eometry of the triangle inequality</a:t>
            </a:r>
            <a:endParaRPr lang="ru-RU" sz="2000" b="1" dirty="0">
              <a:solidFill>
                <a:srgbClr val="734F29"/>
              </a:solidFill>
            </a:endParaRPr>
          </a:p>
        </p:txBody>
      </p:sp>
      <p:grpSp>
        <p:nvGrpSpPr>
          <p:cNvPr id="6" name="Группа 5"/>
          <p:cNvGrpSpPr/>
          <p:nvPr/>
        </p:nvGrpSpPr>
        <p:grpSpPr>
          <a:xfrm>
            <a:off x="1157287" y="5132623"/>
            <a:ext cx="2433037" cy="809431"/>
            <a:chOff x="1354511" y="4711281"/>
            <a:chExt cx="2433037" cy="809431"/>
          </a:xfrm>
        </p:grpSpPr>
        <p:grpSp>
          <p:nvGrpSpPr>
            <p:cNvPr id="22" name="Группа 21"/>
            <p:cNvGrpSpPr/>
            <p:nvPr/>
          </p:nvGrpSpPr>
          <p:grpSpPr>
            <a:xfrm>
              <a:off x="1846700" y="4711281"/>
              <a:ext cx="699796" cy="720790"/>
              <a:chOff x="4105468" y="3666931"/>
              <a:chExt cx="933061" cy="961053"/>
            </a:xfrm>
            <a:noFill/>
          </p:grpSpPr>
          <p:sp>
            <p:nvSpPr>
              <p:cNvPr id="23" name="Блок-схема: узел 22"/>
              <p:cNvSpPr/>
              <p:nvPr/>
            </p:nvSpPr>
            <p:spPr>
              <a:xfrm>
                <a:off x="4105468" y="3666931"/>
                <a:ext cx="933061" cy="961053"/>
              </a:xfrm>
              <a:prstGeom prst="flowChartConnector">
                <a:avLst/>
              </a:prstGeom>
              <a:grp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4" name="Блок-схема: узел 23"/>
              <p:cNvSpPr/>
              <p:nvPr/>
            </p:nvSpPr>
            <p:spPr>
              <a:xfrm>
                <a:off x="4534678" y="4124131"/>
                <a:ext cx="74644" cy="55983"/>
              </a:xfrm>
              <a:prstGeom prst="flowChartConnector">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grpSp>
          <p:nvGrpSpPr>
            <p:cNvPr id="19" name="Группа 18"/>
            <p:cNvGrpSpPr/>
            <p:nvPr/>
          </p:nvGrpSpPr>
          <p:grpSpPr>
            <a:xfrm>
              <a:off x="1354511" y="4799922"/>
              <a:ext cx="699796" cy="720790"/>
              <a:chOff x="4105468" y="3666931"/>
              <a:chExt cx="933061" cy="961053"/>
            </a:xfrm>
            <a:noFill/>
          </p:grpSpPr>
          <p:sp>
            <p:nvSpPr>
              <p:cNvPr id="20" name="Блок-схема: узел 19"/>
              <p:cNvSpPr/>
              <p:nvPr/>
            </p:nvSpPr>
            <p:spPr>
              <a:xfrm>
                <a:off x="4105468" y="3666931"/>
                <a:ext cx="933061" cy="961053"/>
              </a:xfrm>
              <a:prstGeom prst="flowChartConnector">
                <a:avLst/>
              </a:prstGeom>
              <a:grp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1" name="Блок-схема: узел 20"/>
              <p:cNvSpPr/>
              <p:nvPr/>
            </p:nvSpPr>
            <p:spPr>
              <a:xfrm>
                <a:off x="4534678" y="4124131"/>
                <a:ext cx="74644" cy="55983"/>
              </a:xfrm>
              <a:prstGeom prst="flowChartConnector">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sp>
          <p:nvSpPr>
            <p:cNvPr id="25" name="Прямоугольник 24"/>
            <p:cNvSpPr/>
            <p:nvPr/>
          </p:nvSpPr>
          <p:spPr>
            <a:xfrm>
              <a:off x="2610385" y="4725829"/>
              <a:ext cx="1177163" cy="415498"/>
            </a:xfrm>
            <a:prstGeom prst="rect">
              <a:avLst/>
            </a:prstGeom>
          </p:spPr>
          <p:txBody>
            <a:bodyPr wrap="square">
              <a:spAutoFit/>
            </a:bodyPr>
            <a:lstStyle/>
            <a:p>
              <a:r>
                <a:rPr lang="en-US" sz="1050" b="1" dirty="0"/>
                <a:t>Two balls may partly overlap</a:t>
              </a:r>
              <a:endParaRPr lang="ru-RU" sz="1050" b="1" dirty="0"/>
            </a:p>
          </p:txBody>
        </p:sp>
      </p:grpSp>
      <p:grpSp>
        <p:nvGrpSpPr>
          <p:cNvPr id="52" name="Группа 51"/>
          <p:cNvGrpSpPr/>
          <p:nvPr/>
        </p:nvGrpSpPr>
        <p:grpSpPr>
          <a:xfrm>
            <a:off x="2133590" y="2461743"/>
            <a:ext cx="4765508" cy="922374"/>
            <a:chOff x="1320787" y="2139323"/>
            <a:chExt cx="6354010" cy="1229832"/>
          </a:xfrm>
        </p:grpSpPr>
        <p:sp>
          <p:nvSpPr>
            <p:cNvPr id="5" name="Прямоугольник 4"/>
            <p:cNvSpPr/>
            <p:nvPr/>
          </p:nvSpPr>
          <p:spPr>
            <a:xfrm>
              <a:off x="5622819" y="2325968"/>
              <a:ext cx="2051978" cy="615553"/>
            </a:xfrm>
            <a:prstGeom prst="rect">
              <a:avLst/>
            </a:prstGeom>
          </p:spPr>
          <p:txBody>
            <a:bodyPr wrap="square">
              <a:spAutoFit/>
            </a:bodyPr>
            <a:lstStyle/>
            <a:p>
              <a:r>
                <a:rPr lang="en-US" sz="1200" b="1" dirty="0">
                  <a:ea typeface="Calibri" panose="020F0502020204030204" pitchFamily="34" charset="0"/>
                  <a:cs typeface="Times New Roman" panose="02020603050405020304" pitchFamily="18" charset="0"/>
                </a:rPr>
                <a:t>t</a:t>
              </a:r>
              <a:r>
                <a:rPr lang="en-US" sz="1200" b="1" dirty="0" smtClean="0">
                  <a:ea typeface="Calibri" panose="020F0502020204030204" pitchFamily="34" charset="0"/>
                  <a:cs typeface="Times New Roman" panose="02020603050405020304" pitchFamily="18" charset="0"/>
                </a:rPr>
                <a:t>here </a:t>
              </a:r>
              <a:r>
                <a:rPr lang="en-US" sz="1200" b="1" dirty="0">
                  <a:ea typeface="Calibri" panose="020F0502020204030204" pitchFamily="34" charset="0"/>
                  <a:cs typeface="Times New Roman" panose="02020603050405020304" pitchFamily="18" charset="0"/>
                </a:rPr>
                <a:t>can be any triangle</a:t>
              </a:r>
              <a:endParaRPr lang="ru-RU" sz="1200" b="1" dirty="0"/>
            </a:p>
          </p:txBody>
        </p:sp>
        <p:grpSp>
          <p:nvGrpSpPr>
            <p:cNvPr id="51" name="Группа 50"/>
            <p:cNvGrpSpPr/>
            <p:nvPr/>
          </p:nvGrpSpPr>
          <p:grpSpPr>
            <a:xfrm>
              <a:off x="1320787" y="2139323"/>
              <a:ext cx="4216147" cy="1229832"/>
              <a:chOff x="3570827" y="2211243"/>
              <a:chExt cx="4216147" cy="1229832"/>
            </a:xfrm>
          </p:grpSpPr>
          <p:sp>
            <p:nvSpPr>
              <p:cNvPr id="7" name="TextBox 6"/>
              <p:cNvSpPr txBox="1"/>
              <p:nvPr/>
            </p:nvSpPr>
            <p:spPr>
              <a:xfrm>
                <a:off x="3570827" y="3133299"/>
                <a:ext cx="1116162" cy="307776"/>
              </a:xfrm>
              <a:prstGeom prst="rect">
                <a:avLst/>
              </a:prstGeom>
              <a:noFill/>
            </p:spPr>
            <p:txBody>
              <a:bodyPr wrap="square" rtlCol="0">
                <a:spAutoFit/>
              </a:bodyPr>
              <a:lstStyle/>
              <a:p>
                <a:r>
                  <a:rPr lang="en-US" sz="900" b="1" dirty="0">
                    <a:ea typeface="Calibri" panose="020F0502020204030204" pitchFamily="34" charset="0"/>
                    <a:cs typeface="Times New Roman" panose="02020603050405020304" pitchFamily="18" charset="0"/>
                  </a:rPr>
                  <a:t>equilateral</a:t>
                </a:r>
                <a:endParaRPr lang="ru-RU" sz="900" b="1" dirty="0"/>
              </a:p>
            </p:txBody>
          </p:sp>
          <p:sp>
            <p:nvSpPr>
              <p:cNvPr id="9" name="Прямоугольник 8"/>
              <p:cNvSpPr/>
              <p:nvPr/>
            </p:nvSpPr>
            <p:spPr>
              <a:xfrm>
                <a:off x="4809119" y="3133299"/>
                <a:ext cx="810478" cy="307776"/>
              </a:xfrm>
              <a:prstGeom prst="rect">
                <a:avLst/>
              </a:prstGeom>
            </p:spPr>
            <p:txBody>
              <a:bodyPr wrap="none">
                <a:spAutoFit/>
              </a:bodyPr>
              <a:lstStyle/>
              <a:p>
                <a:r>
                  <a:rPr lang="en-US" sz="900" b="1" dirty="0">
                    <a:ea typeface="Calibri" panose="020F0502020204030204" pitchFamily="34" charset="0"/>
                    <a:cs typeface="Times New Roman" panose="02020603050405020304" pitchFamily="18" charset="0"/>
                  </a:rPr>
                  <a:t>isosceles</a:t>
                </a:r>
                <a:endParaRPr lang="ru-RU" sz="900" b="1" dirty="0"/>
              </a:p>
            </p:txBody>
          </p:sp>
          <p:sp>
            <p:nvSpPr>
              <p:cNvPr id="10" name="Равнобедренный треугольник 9"/>
              <p:cNvSpPr/>
              <p:nvPr/>
            </p:nvSpPr>
            <p:spPr>
              <a:xfrm>
                <a:off x="5843421" y="2211243"/>
                <a:ext cx="1943553" cy="895739"/>
              </a:xfrm>
              <a:prstGeom prst="triangle">
                <a:avLst>
                  <a:gd name="adj" fmla="val 80435"/>
                </a:avLst>
              </a:prstGeom>
              <a:no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1" name="TextBox 10"/>
              <p:cNvSpPr txBox="1"/>
              <p:nvPr/>
            </p:nvSpPr>
            <p:spPr>
              <a:xfrm>
                <a:off x="6199094" y="3133299"/>
                <a:ext cx="1457249" cy="307776"/>
              </a:xfrm>
              <a:prstGeom prst="rect">
                <a:avLst/>
              </a:prstGeom>
              <a:noFill/>
            </p:spPr>
            <p:txBody>
              <a:bodyPr wrap="square" rtlCol="0">
                <a:spAutoFit/>
              </a:bodyPr>
              <a:lstStyle/>
              <a:p>
                <a:r>
                  <a:rPr lang="en-US" sz="900" b="1" dirty="0"/>
                  <a:t>different sides</a:t>
                </a:r>
                <a:endParaRPr lang="ru-RU" sz="900" b="1" dirty="0"/>
              </a:p>
            </p:txBody>
          </p:sp>
          <p:sp>
            <p:nvSpPr>
              <p:cNvPr id="26" name="Равнобедренный треугольник 25"/>
              <p:cNvSpPr/>
              <p:nvPr/>
            </p:nvSpPr>
            <p:spPr>
              <a:xfrm>
                <a:off x="3579148" y="2215664"/>
                <a:ext cx="1054082" cy="891318"/>
              </a:xfrm>
              <a:prstGeom prst="triangle">
                <a:avLst>
                  <a:gd name="adj" fmla="val 50093"/>
                </a:avLst>
              </a:prstGeom>
              <a:no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7" name="Равнобедренный треугольник 26"/>
              <p:cNvSpPr/>
              <p:nvPr/>
            </p:nvSpPr>
            <p:spPr>
              <a:xfrm>
                <a:off x="4829940" y="2220574"/>
                <a:ext cx="783003" cy="886408"/>
              </a:xfrm>
              <a:prstGeom prst="triangle">
                <a:avLst/>
              </a:prstGeom>
              <a:no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grpSp>
      <p:grpSp>
        <p:nvGrpSpPr>
          <p:cNvPr id="29" name="Группа 28"/>
          <p:cNvGrpSpPr/>
          <p:nvPr/>
        </p:nvGrpSpPr>
        <p:grpSpPr>
          <a:xfrm>
            <a:off x="1730190" y="1711170"/>
            <a:ext cx="5110821" cy="386572"/>
            <a:chOff x="2043954" y="1720134"/>
            <a:chExt cx="5110821" cy="386572"/>
          </a:xfrm>
        </p:grpSpPr>
        <p:graphicFrame>
          <p:nvGraphicFramePr>
            <p:cNvPr id="39" name="Объект 38"/>
            <p:cNvGraphicFramePr>
              <a:graphicFrameLocks noChangeAspect="1"/>
            </p:cNvGraphicFramePr>
            <p:nvPr>
              <p:extLst>
                <p:ext uri="{D42A27DB-BD31-4B8C-83A1-F6EECF244321}">
                  <p14:modId xmlns:p14="http://schemas.microsoft.com/office/powerpoint/2010/main" val="2297200147"/>
                </p:ext>
              </p:extLst>
            </p:nvPr>
          </p:nvGraphicFramePr>
          <p:xfrm>
            <a:off x="4158840" y="1720134"/>
            <a:ext cx="2995935" cy="386572"/>
          </p:xfrm>
          <a:graphic>
            <a:graphicData uri="http://schemas.openxmlformats.org/presentationml/2006/ole">
              <mc:AlternateContent xmlns:mc="http://schemas.openxmlformats.org/markup-compatibility/2006">
                <mc:Choice xmlns:v="urn:schemas-microsoft-com:vml" Requires="v">
                  <p:oleObj spid="_x0000_s48318" name="Equation" r:id="rId3" imgW="1574640" imgH="203040" progId="Equation.DSMT4">
                    <p:embed/>
                  </p:oleObj>
                </mc:Choice>
                <mc:Fallback>
                  <p:oleObj name="Equation" r:id="rId3" imgW="1574640" imgH="203040" progId="Equation.DSMT4">
                    <p:embed/>
                    <p:pic>
                      <p:nvPicPr>
                        <p:cNvPr id="0" name=""/>
                        <p:cNvPicPr/>
                        <p:nvPr/>
                      </p:nvPicPr>
                      <p:blipFill>
                        <a:blip r:embed="rId4"/>
                        <a:stretch>
                          <a:fillRect/>
                        </a:stretch>
                      </p:blipFill>
                      <p:spPr>
                        <a:xfrm>
                          <a:off x="4158840" y="1720134"/>
                          <a:ext cx="2995935" cy="386572"/>
                        </a:xfrm>
                        <a:prstGeom prst="rect">
                          <a:avLst/>
                        </a:prstGeom>
                      </p:spPr>
                    </p:pic>
                  </p:oleObj>
                </mc:Fallback>
              </mc:AlternateContent>
            </a:graphicData>
          </a:graphic>
        </p:graphicFrame>
        <p:sp>
          <p:nvSpPr>
            <p:cNvPr id="48" name="TextBox 47"/>
            <p:cNvSpPr txBox="1"/>
            <p:nvPr/>
          </p:nvSpPr>
          <p:spPr>
            <a:xfrm>
              <a:off x="2043954" y="1724810"/>
              <a:ext cx="2224254" cy="369332"/>
            </a:xfrm>
            <a:prstGeom prst="rect">
              <a:avLst/>
            </a:prstGeom>
            <a:noFill/>
          </p:spPr>
          <p:txBody>
            <a:bodyPr wrap="square" rtlCol="0">
              <a:spAutoFit/>
            </a:bodyPr>
            <a:lstStyle/>
            <a:p>
              <a:r>
                <a:rPr lang="en-US" b="1" dirty="0"/>
                <a:t>triangle inequality:</a:t>
              </a:r>
              <a:endParaRPr lang="ru-RU" b="1" dirty="0"/>
            </a:p>
          </p:txBody>
        </p:sp>
      </p:grpSp>
      <p:grpSp>
        <p:nvGrpSpPr>
          <p:cNvPr id="28" name="Группа 27"/>
          <p:cNvGrpSpPr/>
          <p:nvPr/>
        </p:nvGrpSpPr>
        <p:grpSpPr>
          <a:xfrm>
            <a:off x="798460" y="3855860"/>
            <a:ext cx="2027486" cy="779300"/>
            <a:chOff x="460991" y="3759088"/>
            <a:chExt cx="2703314" cy="1039066"/>
          </a:xfrm>
        </p:grpSpPr>
        <p:sp>
          <p:nvSpPr>
            <p:cNvPr id="14" name="TextBox 13"/>
            <p:cNvSpPr txBox="1"/>
            <p:nvPr/>
          </p:nvSpPr>
          <p:spPr>
            <a:xfrm>
              <a:off x="1405325" y="3759088"/>
              <a:ext cx="1758980" cy="553997"/>
            </a:xfrm>
            <a:prstGeom prst="rect">
              <a:avLst/>
            </a:prstGeom>
            <a:noFill/>
          </p:spPr>
          <p:txBody>
            <a:bodyPr wrap="square" rtlCol="0">
              <a:spAutoFit/>
            </a:bodyPr>
            <a:lstStyle/>
            <a:p>
              <a:r>
                <a:rPr lang="en-US" sz="1050" b="1" dirty="0"/>
                <a:t>Any ball has a </a:t>
              </a:r>
              <a:r>
                <a:rPr lang="en-US" sz="1050" b="1" dirty="0" smtClean="0"/>
                <a:t>unique </a:t>
              </a:r>
              <a:r>
                <a:rPr lang="en-US" sz="1050" b="1" dirty="0"/>
                <a:t>center</a:t>
              </a:r>
              <a:endParaRPr lang="ru-RU" sz="1050" b="1" dirty="0"/>
            </a:p>
          </p:txBody>
        </p:sp>
        <p:grpSp>
          <p:nvGrpSpPr>
            <p:cNvPr id="16" name="Группа 15"/>
            <p:cNvGrpSpPr/>
            <p:nvPr/>
          </p:nvGrpSpPr>
          <p:grpSpPr>
            <a:xfrm>
              <a:off x="460991" y="3837101"/>
              <a:ext cx="933061" cy="961053"/>
              <a:chOff x="460991" y="3837101"/>
              <a:chExt cx="933061" cy="961053"/>
            </a:xfrm>
          </p:grpSpPr>
          <p:sp>
            <p:nvSpPr>
              <p:cNvPr id="15" name="Блок-схема: узел 14"/>
              <p:cNvSpPr/>
              <p:nvPr/>
            </p:nvSpPr>
            <p:spPr>
              <a:xfrm>
                <a:off x="460991" y="3837101"/>
                <a:ext cx="933061" cy="961053"/>
              </a:xfrm>
              <a:prstGeom prst="flowChartConnector">
                <a:avLst/>
              </a:prstGeom>
              <a:no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7" name="Блок-схема: узел 16"/>
              <p:cNvSpPr/>
              <p:nvPr/>
            </p:nvSpPr>
            <p:spPr>
              <a:xfrm>
                <a:off x="890201" y="4294301"/>
                <a:ext cx="74644" cy="55983"/>
              </a:xfrm>
              <a:prstGeom prst="flowChartConnector">
                <a:avLst/>
              </a:prstGeom>
              <a:solidFill>
                <a:srgbClr val="C00000"/>
              </a:solidFill>
              <a:ln>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 name="TextBox 2"/>
              <p:cNvSpPr txBox="1"/>
              <p:nvPr/>
            </p:nvSpPr>
            <p:spPr>
              <a:xfrm>
                <a:off x="642795" y="4191756"/>
                <a:ext cx="344033" cy="492442"/>
              </a:xfrm>
              <a:prstGeom prst="rect">
                <a:avLst/>
              </a:prstGeom>
              <a:noFill/>
            </p:spPr>
            <p:txBody>
              <a:bodyPr wrap="square" rtlCol="0">
                <a:spAutoFit/>
              </a:bodyPr>
              <a:lstStyle/>
              <a:p>
                <a:r>
                  <a:rPr lang="en-US" sz="900" b="1" i="1" dirty="0">
                    <a:latin typeface="Times New Roman" panose="02020603050405020304" pitchFamily="18" charset="0"/>
                    <a:cs typeface="Times New Roman" panose="02020603050405020304" pitchFamily="18" charset="0"/>
                  </a:rPr>
                  <a:t>x</a:t>
                </a:r>
                <a:r>
                  <a:rPr lang="en-US" sz="900" baseline="-25000" dirty="0">
                    <a:latin typeface="Times New Roman" panose="02020603050405020304" pitchFamily="18" charset="0"/>
                    <a:cs typeface="Times New Roman" panose="02020603050405020304" pitchFamily="18" charset="0"/>
                  </a:rPr>
                  <a:t>0</a:t>
                </a:r>
                <a:endParaRPr lang="ru-RU" sz="900" dirty="0">
                  <a:latin typeface="Times New Roman" panose="02020603050405020304" pitchFamily="18" charset="0"/>
                  <a:cs typeface="Times New Roman" panose="02020603050405020304" pitchFamily="18" charset="0"/>
                </a:endParaRPr>
              </a:p>
            </p:txBody>
          </p:sp>
          <p:cxnSp>
            <p:nvCxnSpPr>
              <p:cNvPr id="8" name="Прямая со стрелкой 7"/>
              <p:cNvCxnSpPr/>
              <p:nvPr/>
            </p:nvCxnSpPr>
            <p:spPr>
              <a:xfrm flipV="1">
                <a:off x="941563" y="3959738"/>
                <a:ext cx="270580" cy="3524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1027" y="3874884"/>
                <a:ext cx="262551" cy="400109"/>
              </a:xfrm>
              <a:prstGeom prst="rect">
                <a:avLst/>
              </a:prstGeom>
              <a:noFill/>
            </p:spPr>
            <p:txBody>
              <a:bodyPr wrap="square" rtlCol="0">
                <a:spAutoFit/>
              </a:bodyPr>
              <a:lstStyle/>
              <a:p>
                <a:r>
                  <a:rPr lang="en-US" sz="1350" b="1" i="1" dirty="0">
                    <a:latin typeface="Times New Roman" panose="02020603050405020304" pitchFamily="18" charset="0"/>
                    <a:cs typeface="Times New Roman" panose="02020603050405020304" pitchFamily="18" charset="0"/>
                  </a:rPr>
                  <a:t>r</a:t>
                </a:r>
                <a:endParaRPr lang="ru-RU" sz="1350" b="1" i="1" dirty="0">
                  <a:latin typeface="Times New Roman" panose="02020603050405020304" pitchFamily="18" charset="0"/>
                  <a:cs typeface="Times New Roman" panose="02020603050405020304" pitchFamily="18" charset="0"/>
                </a:endParaRPr>
              </a:p>
            </p:txBody>
          </p:sp>
        </p:grpSp>
      </p:grpSp>
      <p:sp>
        <p:nvSpPr>
          <p:cNvPr id="45" name="Номер слайда 3"/>
          <p:cNvSpPr txBox="1">
            <a:spLocks/>
          </p:cNvSpPr>
          <p:nvPr/>
        </p:nvSpPr>
        <p:spPr>
          <a:xfrm>
            <a:off x="0" y="1271588"/>
            <a:ext cx="533400" cy="244475"/>
          </a:xfrm>
          <a:prstGeom prst="rect">
            <a:avLst/>
          </a:prstGeom>
        </p:spPr>
        <p:txBody>
          <a:bodyPr vert="horz" anchor="ctr" anchorCtr="0">
            <a:normAutofit/>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900" smtClean="0">
                <a:latin typeface="Courier New" panose="02070309020205020404" pitchFamily="49" charset="0"/>
                <a:cs typeface="Courier New" panose="02070309020205020404" pitchFamily="49" charset="0"/>
              </a:rPr>
              <a:pPr/>
              <a:t>5</a:t>
            </a:fld>
            <a:r>
              <a:rPr lang="en-US" sz="900" dirty="0" smtClean="0">
                <a:latin typeface="Courier New" panose="02070309020205020404" pitchFamily="49" charset="0"/>
                <a:cs typeface="Courier New" panose="02070309020205020404" pitchFamily="49" charset="0"/>
              </a:rPr>
              <a:t>/35</a:t>
            </a:r>
            <a:endParaRPr lang="ru-RU" sz="900" dirty="0">
              <a:latin typeface="Courier New" panose="02070309020205020404" pitchFamily="49" charset="0"/>
              <a:cs typeface="Courier New" panose="02070309020205020404" pitchFamily="49" charset="0"/>
            </a:endParaRPr>
          </a:p>
        </p:txBody>
      </p:sp>
      <p:grpSp>
        <p:nvGrpSpPr>
          <p:cNvPr id="38" name="Группа 37"/>
          <p:cNvGrpSpPr/>
          <p:nvPr/>
        </p:nvGrpSpPr>
        <p:grpSpPr>
          <a:xfrm>
            <a:off x="4130808" y="4123802"/>
            <a:ext cx="4520133" cy="1716249"/>
            <a:chOff x="3861867" y="4007261"/>
            <a:chExt cx="4520133" cy="1716249"/>
          </a:xfrm>
        </p:grpSpPr>
        <p:sp>
          <p:nvSpPr>
            <p:cNvPr id="13" name="Прямоугольник 12"/>
            <p:cNvSpPr/>
            <p:nvPr/>
          </p:nvSpPr>
          <p:spPr>
            <a:xfrm>
              <a:off x="4188382" y="4007261"/>
              <a:ext cx="3450605" cy="507831"/>
            </a:xfrm>
            <a:prstGeom prst="rect">
              <a:avLst/>
            </a:prstGeom>
          </p:spPr>
          <p:txBody>
            <a:bodyPr wrap="square">
              <a:spAutoFit/>
            </a:bodyPr>
            <a:lstStyle/>
            <a:p>
              <a:r>
                <a:rPr lang="en-US" sz="1350" b="1" dirty="0">
                  <a:ea typeface="Calibri" panose="020F0502020204030204" pitchFamily="34" charset="0"/>
                  <a:cs typeface="Times New Roman" panose="02020603050405020304" pitchFamily="18" charset="0"/>
                </a:rPr>
                <a:t>A long distance can be </a:t>
              </a:r>
              <a:r>
                <a:rPr lang="en-US" sz="1350" b="1" dirty="0" smtClean="0">
                  <a:ea typeface="Calibri" panose="020F0502020204030204" pitchFamily="34" charset="0"/>
                  <a:cs typeface="Times New Roman" panose="02020603050405020304" pitchFamily="18" charset="0"/>
                </a:rPr>
                <a:t>passed by </a:t>
              </a:r>
              <a:r>
                <a:rPr lang="en-US" sz="1350" b="1" dirty="0">
                  <a:ea typeface="Calibri" panose="020F0502020204030204" pitchFamily="34" charset="0"/>
                  <a:cs typeface="Times New Roman" panose="02020603050405020304" pitchFamily="18" charset="0"/>
                </a:rPr>
                <a:t>short steps </a:t>
              </a:r>
              <a:r>
                <a:rPr lang="en-US" sz="1350" b="1" dirty="0" smtClean="0">
                  <a:ea typeface="Calibri" panose="020F0502020204030204" pitchFamily="34" charset="0"/>
                  <a:cs typeface="Times New Roman" panose="02020603050405020304" pitchFamily="18" charset="0"/>
                </a:rPr>
                <a:t>(Archimedes </a:t>
              </a:r>
              <a:r>
                <a:rPr lang="en-US" sz="1350" b="1" dirty="0">
                  <a:ea typeface="Calibri" panose="020F0502020204030204" pitchFamily="34" charset="0"/>
                  <a:cs typeface="Times New Roman" panose="02020603050405020304" pitchFamily="18" charset="0"/>
                </a:rPr>
                <a:t>axiom)</a:t>
              </a:r>
              <a:endParaRPr lang="ru-RU" sz="1350" b="1" dirty="0"/>
            </a:p>
          </p:txBody>
        </p:sp>
        <p:grpSp>
          <p:nvGrpSpPr>
            <p:cNvPr id="49" name="Группа 48"/>
            <p:cNvGrpSpPr/>
            <p:nvPr/>
          </p:nvGrpSpPr>
          <p:grpSpPr>
            <a:xfrm>
              <a:off x="4323707" y="4592030"/>
              <a:ext cx="3284145" cy="304760"/>
              <a:chOff x="4109460" y="4609165"/>
              <a:chExt cx="4378859" cy="406347"/>
            </a:xfrm>
          </p:grpSpPr>
          <p:cxnSp>
            <p:nvCxnSpPr>
              <p:cNvPr id="30" name="Прямая соединительная линия 29"/>
              <p:cNvCxnSpPr/>
              <p:nvPr/>
            </p:nvCxnSpPr>
            <p:spPr>
              <a:xfrm>
                <a:off x="4142162" y="4976817"/>
                <a:ext cx="4329404" cy="186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p:cNvSpPr/>
              <p:nvPr/>
            </p:nvSpPr>
            <p:spPr>
              <a:xfrm>
                <a:off x="4109460" y="4942632"/>
                <a:ext cx="90535" cy="7288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2" name="Блок-схема: узел 31"/>
              <p:cNvSpPr/>
              <p:nvPr/>
            </p:nvSpPr>
            <p:spPr>
              <a:xfrm>
                <a:off x="4832228" y="4942632"/>
                <a:ext cx="90535" cy="7288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3" name="Блок-схема: узел 32"/>
              <p:cNvSpPr/>
              <p:nvPr/>
            </p:nvSpPr>
            <p:spPr>
              <a:xfrm>
                <a:off x="5536890" y="4942632"/>
                <a:ext cx="90535" cy="7288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4" name="Блок-схема: узел 33"/>
              <p:cNvSpPr/>
              <p:nvPr/>
            </p:nvSpPr>
            <p:spPr>
              <a:xfrm>
                <a:off x="6259658" y="4942632"/>
                <a:ext cx="90535" cy="7288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5" name="Блок-схема: узел 34"/>
              <p:cNvSpPr/>
              <p:nvPr/>
            </p:nvSpPr>
            <p:spPr>
              <a:xfrm>
                <a:off x="6991480" y="4942632"/>
                <a:ext cx="90535" cy="7288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6" name="Блок-схема: узел 35"/>
              <p:cNvSpPr/>
              <p:nvPr/>
            </p:nvSpPr>
            <p:spPr>
              <a:xfrm>
                <a:off x="7720283" y="4942632"/>
                <a:ext cx="90535" cy="7288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7" name="Блок-схема: узел 36"/>
              <p:cNvSpPr/>
              <p:nvPr/>
            </p:nvSpPr>
            <p:spPr>
              <a:xfrm>
                <a:off x="8397784" y="4942632"/>
                <a:ext cx="90535" cy="7288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1" name="Выгнутая вверх стрелка 40"/>
              <p:cNvSpPr/>
              <p:nvPr/>
            </p:nvSpPr>
            <p:spPr>
              <a:xfrm>
                <a:off x="4172838" y="4639344"/>
                <a:ext cx="706166" cy="226334"/>
              </a:xfrm>
              <a:prstGeom prst="curvedDownArrow">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
            <p:nvSpPr>
              <p:cNvPr id="42" name="Выгнутая вверх стрелка 41"/>
              <p:cNvSpPr/>
              <p:nvPr/>
            </p:nvSpPr>
            <p:spPr>
              <a:xfrm>
                <a:off x="4904658" y="4628780"/>
                <a:ext cx="698623" cy="226334"/>
              </a:xfrm>
              <a:prstGeom prst="curvedDownArrow">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
            <p:nvSpPr>
              <p:cNvPr id="43" name="Выгнутая вверх стрелка 42"/>
              <p:cNvSpPr/>
              <p:nvPr/>
            </p:nvSpPr>
            <p:spPr>
              <a:xfrm>
                <a:off x="5618374" y="4609165"/>
                <a:ext cx="698623" cy="226334"/>
              </a:xfrm>
              <a:prstGeom prst="curvedDownArrow">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grpSp>
        <p:sp>
          <p:nvSpPr>
            <p:cNvPr id="53" name="Прямоугольник 52"/>
            <p:cNvSpPr/>
            <p:nvPr/>
          </p:nvSpPr>
          <p:spPr>
            <a:xfrm>
              <a:off x="3861867" y="5261845"/>
              <a:ext cx="4520133" cy="461665"/>
            </a:xfrm>
            <a:prstGeom prst="rect">
              <a:avLst/>
            </a:prstGeom>
          </p:spPr>
          <p:txBody>
            <a:bodyPr wrap="square">
              <a:spAutoFit/>
            </a:bodyPr>
            <a:lstStyle/>
            <a:p>
              <a:r>
                <a:rPr lang="en-US" sz="1200" b="1" dirty="0" smtClean="0">
                  <a:solidFill>
                    <a:srgbClr val="7030A0"/>
                  </a:solidFill>
                  <a:latin typeface="Segoe Print" panose="02000600000000000000" pitchFamily="2" charset="0"/>
                </a:rPr>
                <a:t>Due </a:t>
              </a:r>
              <a:r>
                <a:rPr lang="en-US" sz="1200" b="1" dirty="0">
                  <a:solidFill>
                    <a:srgbClr val="7030A0"/>
                  </a:solidFill>
                  <a:latin typeface="Segoe Print" panose="02000600000000000000" pitchFamily="2" charset="0"/>
                </a:rPr>
                <a:t>to </a:t>
              </a:r>
              <a:r>
                <a:rPr lang="en-US" sz="1200" b="1" dirty="0" smtClean="0">
                  <a:solidFill>
                    <a:srgbClr val="7030A0"/>
                  </a:solidFill>
                  <a:latin typeface="Segoe Print" panose="02000600000000000000" pitchFamily="2" charset="0"/>
                </a:rPr>
                <a:t>the triangle inequality, the </a:t>
              </a:r>
              <a:r>
                <a:rPr lang="en-US" sz="1200" b="1" dirty="0">
                  <a:solidFill>
                    <a:srgbClr val="7030A0"/>
                  </a:solidFill>
                  <a:latin typeface="Segoe Print" panose="02000600000000000000" pitchFamily="2" charset="0"/>
                </a:rPr>
                <a:t>distance </a:t>
              </a:r>
              <a:r>
                <a:rPr lang="en-US" sz="1200" b="1" dirty="0" smtClean="0">
                  <a:solidFill>
                    <a:srgbClr val="7030A0"/>
                  </a:solidFill>
                  <a:latin typeface="Segoe Print" panose="02000600000000000000" pitchFamily="2" charset="0"/>
                </a:rPr>
                <a:t>can grow </a:t>
              </a:r>
              <a:r>
                <a:rPr lang="en-US" sz="1200" b="1" dirty="0" smtClean="0">
                  <a:solidFill>
                    <a:srgbClr val="7030A0"/>
                  </a:solidFill>
                  <a:latin typeface="Segoe Print" panose="02000600000000000000" pitchFamily="2" charset="0"/>
                </a:rPr>
                <a:t>continuously and </a:t>
              </a:r>
              <a:r>
                <a:rPr lang="en-US" sz="1200" b="1" dirty="0">
                  <a:solidFill>
                    <a:srgbClr val="7030A0"/>
                  </a:solidFill>
                  <a:latin typeface="Segoe Print" panose="02000600000000000000" pitchFamily="2" charset="0"/>
                  <a:cs typeface="Times New Roman" panose="02020603050405020304" pitchFamily="18" charset="0"/>
                </a:rPr>
                <a:t> </a:t>
              </a:r>
              <a:r>
                <a:rPr lang="en-US" sz="1200" b="1" dirty="0" smtClean="0">
                  <a:solidFill>
                    <a:srgbClr val="7030A0"/>
                  </a:solidFill>
                  <a:latin typeface="Segoe Print" panose="02000600000000000000" pitchFamily="2" charset="0"/>
                  <a:cs typeface="Times New Roman" panose="02020603050405020304" pitchFamily="18" charset="0"/>
                </a:rPr>
                <a:t>can be </a:t>
              </a:r>
              <a:r>
                <a:rPr lang="en-US" sz="1200" b="1" dirty="0" smtClean="0">
                  <a:solidFill>
                    <a:srgbClr val="FF0000"/>
                  </a:solidFill>
                  <a:latin typeface="Segoe Print" panose="02000600000000000000" pitchFamily="2" charset="0"/>
                  <a:ea typeface="Calibri" panose="020F0502020204030204" pitchFamily="34" charset="0"/>
                  <a:cs typeface="Times New Roman" panose="02020603050405020304" pitchFamily="18" charset="0"/>
                </a:rPr>
                <a:t>measured </a:t>
              </a:r>
              <a:r>
                <a:rPr lang="en-US" sz="1200" b="1" dirty="0">
                  <a:solidFill>
                    <a:srgbClr val="7030A0"/>
                  </a:solidFill>
                  <a:latin typeface="Segoe Print" panose="02000600000000000000" pitchFamily="2" charset="0"/>
                  <a:ea typeface="Calibri" panose="020F0502020204030204" pitchFamily="34" charset="0"/>
                  <a:cs typeface="Times New Roman" panose="02020603050405020304" pitchFamily="18" charset="0"/>
                </a:rPr>
                <a:t>by a tape-line</a:t>
              </a:r>
              <a:r>
                <a:rPr lang="en-US" sz="1200" b="1" dirty="0" smtClean="0">
                  <a:solidFill>
                    <a:srgbClr val="7030A0"/>
                  </a:solidFill>
                  <a:latin typeface="Segoe Print" panose="02000600000000000000" pitchFamily="2" charset="0"/>
                </a:rPr>
                <a:t>.</a:t>
              </a:r>
              <a:endParaRPr lang="ru-RU" sz="1200" b="1" dirty="0">
                <a:solidFill>
                  <a:srgbClr val="7030A0"/>
                </a:solidFill>
                <a:latin typeface="Segoe Print" panose="02000600000000000000" pitchFamily="2" charset="0"/>
              </a:endParaRPr>
            </a:p>
          </p:txBody>
        </p:sp>
      </p:grpSp>
      <p:sp>
        <p:nvSpPr>
          <p:cNvPr id="54" name="Прямоугольник 53"/>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3627928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476" y="363556"/>
            <a:ext cx="6847073" cy="693506"/>
          </a:xfrm>
        </p:spPr>
        <p:txBody>
          <a:bodyPr>
            <a:normAutofit/>
          </a:bodyPr>
          <a:lstStyle/>
          <a:p>
            <a:r>
              <a:rPr lang="en-US" sz="2000" b="1" dirty="0" smtClean="0">
                <a:solidFill>
                  <a:srgbClr val="734F29"/>
                </a:solidFill>
              </a:rPr>
              <a:t>Numerical description of Euclidean spaces</a:t>
            </a:r>
            <a:endParaRPr lang="ru-RU" sz="2000" b="1" dirty="0">
              <a:solidFill>
                <a:srgbClr val="734F29"/>
              </a:solidFill>
            </a:endParaRPr>
          </a:p>
        </p:txBody>
      </p:sp>
      <p:sp>
        <p:nvSpPr>
          <p:cNvPr id="4" name="Номер слайда 3"/>
          <p:cNvSpPr>
            <a:spLocks noGrp="1"/>
          </p:cNvSpPr>
          <p:nvPr>
            <p:ph type="sldNum" sz="quarter" idx="12"/>
          </p:nvPr>
        </p:nvSpPr>
        <p:spPr>
          <a:xfrm>
            <a:off x="7378290" y="5726907"/>
            <a:ext cx="622710" cy="273844"/>
          </a:xfrm>
        </p:spPr>
        <p:txBody>
          <a:bodyPr/>
          <a:lstStyle/>
          <a:p>
            <a:fld id="{9860EDB8-5305-433F-BE41-D7A86D811DB3}" type="slidenum">
              <a:rPr lang="ru-RU" sz="1050" b="1"/>
              <a:pPr/>
              <a:t>6</a:t>
            </a:fld>
            <a:r>
              <a:rPr lang="en-US" sz="1050" b="1" dirty="0"/>
              <a:t>/22</a:t>
            </a:r>
            <a:endParaRPr lang="ru-RU" sz="1050" b="1" dirty="0"/>
          </a:p>
        </p:txBody>
      </p:sp>
      <p:sp>
        <p:nvSpPr>
          <p:cNvPr id="17" name="Выноска-облако 16"/>
          <p:cNvSpPr/>
          <p:nvPr/>
        </p:nvSpPr>
        <p:spPr>
          <a:xfrm>
            <a:off x="1582057" y="3026641"/>
            <a:ext cx="1190567" cy="515403"/>
          </a:xfrm>
          <a:prstGeom prst="cloudCallout">
            <a:avLst>
              <a:gd name="adj1" fmla="val 17166"/>
              <a:gd name="adj2" fmla="val 10918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integers, </a:t>
            </a:r>
            <a:r>
              <a:rPr lang="en-US" sz="1050" b="1" dirty="0">
                <a:latin typeface="Euclid Math Two" panose="02050601010101010101" pitchFamily="18" charset="2"/>
              </a:rPr>
              <a:t>N</a:t>
            </a:r>
            <a:endParaRPr lang="ru-RU" sz="1050" b="1" dirty="0"/>
          </a:p>
        </p:txBody>
      </p:sp>
      <p:sp>
        <p:nvSpPr>
          <p:cNvPr id="20" name="Овал 19"/>
          <p:cNvSpPr/>
          <p:nvPr/>
        </p:nvSpPr>
        <p:spPr>
          <a:xfrm>
            <a:off x="2109841" y="3884217"/>
            <a:ext cx="947967" cy="52534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50" b="1" dirty="0">
                <a:solidFill>
                  <a:srgbClr val="002060"/>
                </a:solidFill>
              </a:rPr>
              <a:t>rational numbers, </a:t>
            </a:r>
            <a:r>
              <a:rPr lang="en-US" sz="1050" b="1" dirty="0">
                <a:solidFill>
                  <a:srgbClr val="002060"/>
                </a:solidFill>
                <a:latin typeface="Euclid Math Two" panose="02050601010101010101" pitchFamily="18" charset="2"/>
              </a:rPr>
              <a:t>Q</a:t>
            </a:r>
            <a:endParaRPr lang="ru-RU" sz="1050" b="1" dirty="0">
              <a:solidFill>
                <a:srgbClr val="002060"/>
              </a:solidFill>
            </a:endParaRPr>
          </a:p>
        </p:txBody>
      </p:sp>
      <p:sp>
        <p:nvSpPr>
          <p:cNvPr id="23" name="Овал 22"/>
          <p:cNvSpPr/>
          <p:nvPr/>
        </p:nvSpPr>
        <p:spPr>
          <a:xfrm>
            <a:off x="1918267" y="4703003"/>
            <a:ext cx="1394597" cy="730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real </a:t>
            </a:r>
            <a:r>
              <a:rPr lang="en-US" sz="1200" b="1" dirty="0">
                <a:solidFill>
                  <a:srgbClr val="002060"/>
                </a:solidFill>
              </a:rPr>
              <a:t>numbers, </a:t>
            </a:r>
            <a:r>
              <a:rPr lang="en-US" sz="1200" b="1" dirty="0">
                <a:solidFill>
                  <a:srgbClr val="002060"/>
                </a:solidFill>
                <a:latin typeface="Euclid Math Two" panose="02050601010101010101" pitchFamily="18" charset="2"/>
              </a:rPr>
              <a:t>R</a:t>
            </a:r>
            <a:r>
              <a:rPr lang="en-US" sz="1200" b="1" dirty="0">
                <a:solidFill>
                  <a:srgbClr val="002060"/>
                </a:solidFill>
              </a:rPr>
              <a:t> </a:t>
            </a:r>
            <a:endParaRPr lang="ru-RU" sz="1200" b="1" dirty="0">
              <a:solidFill>
                <a:srgbClr val="002060"/>
              </a:solidFill>
            </a:endParaRPr>
          </a:p>
        </p:txBody>
      </p:sp>
      <p:cxnSp>
        <p:nvCxnSpPr>
          <p:cNvPr id="25" name="Прямая со стрелкой 24"/>
          <p:cNvCxnSpPr/>
          <p:nvPr/>
        </p:nvCxnSpPr>
        <p:spPr>
          <a:xfrm>
            <a:off x="2667000" y="4430485"/>
            <a:ext cx="185057" cy="25037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Овал 26"/>
          <p:cNvSpPr/>
          <p:nvPr/>
        </p:nvSpPr>
        <p:spPr>
          <a:xfrm>
            <a:off x="3409125" y="3084834"/>
            <a:ext cx="1137036" cy="56832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50" b="1" dirty="0">
                <a:solidFill>
                  <a:srgbClr val="002060"/>
                </a:solidFill>
              </a:rPr>
              <a:t>numeric norm, |</a:t>
            </a:r>
            <a:r>
              <a:rPr lang="en-US" sz="1050" b="1" i="1" dirty="0">
                <a:solidFill>
                  <a:srgbClr val="002060"/>
                </a:solidFill>
                <a:latin typeface="Times New Roman" panose="02020603050405020304" pitchFamily="18" charset="0"/>
                <a:cs typeface="Times New Roman" panose="02020603050405020304" pitchFamily="18" charset="0"/>
              </a:rPr>
              <a:t>x</a:t>
            </a:r>
            <a:r>
              <a:rPr lang="en-US" sz="1050" b="1" dirty="0">
                <a:solidFill>
                  <a:srgbClr val="002060"/>
                </a:solidFill>
              </a:rPr>
              <a:t>|, </a:t>
            </a:r>
            <a:r>
              <a:rPr lang="en-US" sz="1050" b="1" i="1" dirty="0" err="1">
                <a:solidFill>
                  <a:srgbClr val="002060"/>
                </a:solidFill>
                <a:latin typeface="Times New Roman" panose="02020603050405020304" pitchFamily="18" charset="0"/>
                <a:cs typeface="Times New Roman" panose="02020603050405020304" pitchFamily="18" charset="0"/>
              </a:rPr>
              <a:t>x</a:t>
            </a:r>
            <a:r>
              <a:rPr lang="en-US" sz="1050" b="1"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a:t>
            </a:r>
            <a:r>
              <a:rPr lang="en-US" sz="1050" b="1" dirty="0" err="1">
                <a:solidFill>
                  <a:srgbClr val="002060"/>
                </a:solidFill>
                <a:latin typeface="Euclid Math Two" panose="02050601010101010101" pitchFamily="18" charset="2"/>
                <a:cs typeface="Times New Roman" panose="02020603050405020304" pitchFamily="18" charset="0"/>
                <a:sym typeface="Symbol" panose="05050102010706020507" pitchFamily="18" charset="2"/>
              </a:rPr>
              <a:t>Q</a:t>
            </a:r>
            <a:endParaRPr lang="ru-RU" sz="1050" b="1" dirty="0">
              <a:solidFill>
                <a:srgbClr val="002060"/>
              </a:solidFill>
              <a:latin typeface="Times New Roman" panose="02020603050405020304" pitchFamily="18" charset="0"/>
              <a:cs typeface="Times New Roman" panose="02020603050405020304" pitchFamily="18" charset="0"/>
            </a:endParaRPr>
          </a:p>
        </p:txBody>
      </p:sp>
      <p:cxnSp>
        <p:nvCxnSpPr>
          <p:cNvPr id="31" name="Прямая со стрелкой 30"/>
          <p:cNvCxnSpPr/>
          <p:nvPr/>
        </p:nvCxnSpPr>
        <p:spPr>
          <a:xfrm flipH="1">
            <a:off x="2917371" y="3679371"/>
            <a:ext cx="664030" cy="100148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Овал 36"/>
          <p:cNvSpPr/>
          <p:nvPr/>
        </p:nvSpPr>
        <p:spPr>
          <a:xfrm>
            <a:off x="4988600" y="3170690"/>
            <a:ext cx="1281522" cy="382065"/>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rPr>
              <a:t>metric</a:t>
            </a:r>
            <a:endParaRPr lang="ru-RU" sz="1050" b="1" dirty="0">
              <a:solidFill>
                <a:srgbClr val="002060"/>
              </a:solidFill>
            </a:endParaRPr>
          </a:p>
        </p:txBody>
      </p:sp>
      <p:cxnSp>
        <p:nvCxnSpPr>
          <p:cNvPr id="43" name="Прямая со стрелкой 42"/>
          <p:cNvCxnSpPr/>
          <p:nvPr/>
        </p:nvCxnSpPr>
        <p:spPr>
          <a:xfrm flipV="1">
            <a:off x="3231917" y="4125686"/>
            <a:ext cx="2134740" cy="7188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Овал 45"/>
          <p:cNvSpPr/>
          <p:nvPr/>
        </p:nvSpPr>
        <p:spPr>
          <a:xfrm>
            <a:off x="5510296" y="3810462"/>
            <a:ext cx="1143319" cy="45847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002060"/>
                </a:solidFill>
              </a:rPr>
              <a:t>Euclidean </a:t>
            </a:r>
            <a:r>
              <a:rPr lang="en-US" sz="1050" b="1" dirty="0">
                <a:solidFill>
                  <a:srgbClr val="002060"/>
                </a:solidFill>
              </a:rPr>
              <a:t>space</a:t>
            </a:r>
            <a:endParaRPr lang="ru-RU" sz="1050" b="1" dirty="0">
              <a:solidFill>
                <a:srgbClr val="002060"/>
              </a:solidFill>
            </a:endParaRPr>
          </a:p>
        </p:txBody>
      </p:sp>
      <p:cxnSp>
        <p:nvCxnSpPr>
          <p:cNvPr id="48" name="Прямая со стрелкой 47"/>
          <p:cNvCxnSpPr/>
          <p:nvPr/>
        </p:nvCxnSpPr>
        <p:spPr>
          <a:xfrm>
            <a:off x="5841743" y="3598610"/>
            <a:ext cx="130271" cy="18998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6225650" y="4294536"/>
            <a:ext cx="146447" cy="25698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flipV="1">
            <a:off x="3450771" y="5052635"/>
            <a:ext cx="2171841" cy="9222"/>
          </a:xfrm>
          <a:prstGeom prst="straightConnector1">
            <a:avLst/>
          </a:prstGeom>
          <a:ln w="114300" cmpd="thickThin">
            <a:solidFill>
              <a:srgbClr val="00B050"/>
            </a:solidFill>
            <a:prstDash val="solid"/>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66" name="Объект 65"/>
          <p:cNvGraphicFramePr>
            <a:graphicFrameLocks noChangeAspect="1"/>
          </p:cNvGraphicFramePr>
          <p:nvPr>
            <p:extLst>
              <p:ext uri="{D42A27DB-BD31-4B8C-83A1-F6EECF244321}">
                <p14:modId xmlns:p14="http://schemas.microsoft.com/office/powerpoint/2010/main" val="1747426377"/>
              </p:ext>
            </p:extLst>
          </p:nvPr>
        </p:nvGraphicFramePr>
        <p:xfrm>
          <a:off x="3356572" y="2834868"/>
          <a:ext cx="816029" cy="138490"/>
        </p:xfrm>
        <a:graphic>
          <a:graphicData uri="http://schemas.openxmlformats.org/presentationml/2006/ole">
            <mc:AlternateContent xmlns:mc="http://schemas.openxmlformats.org/markup-compatibility/2006">
              <mc:Choice xmlns:v="urn:schemas-microsoft-com:vml" Requires="v">
                <p:oleObj spid="_x0000_s49630" name="Equation" r:id="rId3" imgW="1117440" imgH="203040" progId="Equation.DSMT4">
                  <p:embed/>
                </p:oleObj>
              </mc:Choice>
              <mc:Fallback>
                <p:oleObj name="Equation" r:id="rId3" imgW="1117440" imgH="203040" progId="Equation.DSMT4">
                  <p:embed/>
                  <p:pic>
                    <p:nvPicPr>
                      <p:cNvPr id="0" name=""/>
                      <p:cNvPicPr/>
                      <p:nvPr/>
                    </p:nvPicPr>
                    <p:blipFill>
                      <a:blip r:embed="rId4"/>
                      <a:stretch>
                        <a:fillRect/>
                      </a:stretch>
                    </p:blipFill>
                    <p:spPr>
                      <a:xfrm>
                        <a:off x="3356572" y="2834868"/>
                        <a:ext cx="816029" cy="138490"/>
                      </a:xfrm>
                      <a:prstGeom prst="rect">
                        <a:avLst/>
                      </a:prstGeom>
                      <a:noFill/>
                      <a:ln w="28575">
                        <a:noFill/>
                      </a:ln>
                    </p:spPr>
                  </p:pic>
                </p:oleObj>
              </mc:Fallback>
            </mc:AlternateContent>
          </a:graphicData>
        </a:graphic>
      </p:graphicFrame>
      <p:sp>
        <p:nvSpPr>
          <p:cNvPr id="78" name="Облако 77"/>
          <p:cNvSpPr/>
          <p:nvPr/>
        </p:nvSpPr>
        <p:spPr>
          <a:xfrm>
            <a:off x="5769924" y="4538908"/>
            <a:ext cx="1443676" cy="10025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t>Models</a:t>
            </a:r>
            <a:endParaRPr lang="ru-RU" sz="1500" b="1" dirty="0"/>
          </a:p>
        </p:txBody>
      </p:sp>
      <p:graphicFrame>
        <p:nvGraphicFramePr>
          <p:cNvPr id="81" name="Объект 80"/>
          <p:cNvGraphicFramePr>
            <a:graphicFrameLocks noChangeAspect="1"/>
          </p:cNvGraphicFramePr>
          <p:nvPr>
            <p:extLst>
              <p:ext uri="{D42A27DB-BD31-4B8C-83A1-F6EECF244321}">
                <p14:modId xmlns:p14="http://schemas.microsoft.com/office/powerpoint/2010/main" val="1745388103"/>
              </p:ext>
            </p:extLst>
          </p:nvPr>
        </p:nvGraphicFramePr>
        <p:xfrm>
          <a:off x="5438983" y="2853540"/>
          <a:ext cx="1231788" cy="147786"/>
        </p:xfrm>
        <a:graphic>
          <a:graphicData uri="http://schemas.openxmlformats.org/presentationml/2006/ole">
            <mc:AlternateContent xmlns:mc="http://schemas.openxmlformats.org/markup-compatibility/2006">
              <mc:Choice xmlns:v="urn:schemas-microsoft-com:vml" Requires="v">
                <p:oleObj spid="_x0000_s49631" name="Equation" r:id="rId5" imgW="1574640" imgH="203040" progId="Equation.DSMT4">
                  <p:embed/>
                </p:oleObj>
              </mc:Choice>
              <mc:Fallback>
                <p:oleObj name="Equation" r:id="rId5" imgW="1574640" imgH="203040" progId="Equation.DSMT4">
                  <p:embed/>
                  <p:pic>
                    <p:nvPicPr>
                      <p:cNvPr id="0" name=""/>
                      <p:cNvPicPr/>
                      <p:nvPr/>
                    </p:nvPicPr>
                    <p:blipFill>
                      <a:blip r:embed="rId6"/>
                      <a:stretch>
                        <a:fillRect/>
                      </a:stretch>
                    </p:blipFill>
                    <p:spPr>
                      <a:xfrm>
                        <a:off x="5438983" y="2853540"/>
                        <a:ext cx="1231788" cy="147786"/>
                      </a:xfrm>
                      <a:prstGeom prst="rect">
                        <a:avLst/>
                      </a:prstGeom>
                      <a:noFill/>
                    </p:spPr>
                  </p:pic>
                </p:oleObj>
              </mc:Fallback>
            </mc:AlternateContent>
          </a:graphicData>
        </a:graphic>
      </p:graphicFrame>
      <p:cxnSp>
        <p:nvCxnSpPr>
          <p:cNvPr id="5" name="Прямая со стрелкой 4"/>
          <p:cNvCxnSpPr/>
          <p:nvPr/>
        </p:nvCxnSpPr>
        <p:spPr>
          <a:xfrm flipH="1">
            <a:off x="4191784" y="2832394"/>
            <a:ext cx="261137" cy="24280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152828" y="2814800"/>
            <a:ext cx="216743" cy="30501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4028793" y="2249221"/>
            <a:ext cx="1561723" cy="427776"/>
          </a:xfrm>
          <a:prstGeom prst="roundRect">
            <a:avLst/>
          </a:prstGeom>
          <a:gradFill flip="none" rotWithShape="1">
            <a:gsLst>
              <a:gs pos="23000">
                <a:schemeClr val="accent2">
                  <a:lumMod val="67000"/>
                </a:schemeClr>
              </a:gs>
              <a:gs pos="69000">
                <a:schemeClr val="accent2">
                  <a:lumMod val="97000"/>
                  <a:lumOff val="3000"/>
                </a:schemeClr>
              </a:gs>
              <a:gs pos="100000">
                <a:schemeClr val="accent2">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triangle inequality</a:t>
            </a:r>
            <a:endParaRPr lang="ru-RU" sz="1350" b="1" dirty="0"/>
          </a:p>
        </p:txBody>
      </p:sp>
      <p:sp>
        <p:nvSpPr>
          <p:cNvPr id="11" name="Выноска-облако 10"/>
          <p:cNvSpPr/>
          <p:nvPr/>
        </p:nvSpPr>
        <p:spPr>
          <a:xfrm>
            <a:off x="5868911" y="1875766"/>
            <a:ext cx="1045674" cy="509258"/>
          </a:xfrm>
          <a:prstGeom prst="cloudCallout">
            <a:avLst>
              <a:gd name="adj1" fmla="val -71193"/>
              <a:gd name="adj2" fmla="val 4933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smtClean="0"/>
              <a:t>Archimedes </a:t>
            </a:r>
            <a:r>
              <a:rPr lang="en-US" sz="750" b="1" dirty="0"/>
              <a:t>principle</a:t>
            </a:r>
            <a:endParaRPr lang="ru-RU" sz="750" b="1" dirty="0"/>
          </a:p>
        </p:txBody>
      </p:sp>
      <p:sp>
        <p:nvSpPr>
          <p:cNvPr id="26" name="Номер слайда 3"/>
          <p:cNvSpPr txBox="1">
            <a:spLocks/>
          </p:cNvSpPr>
          <p:nvPr/>
        </p:nvSpPr>
        <p:spPr>
          <a:xfrm>
            <a:off x="0" y="1271588"/>
            <a:ext cx="533400" cy="244475"/>
          </a:xfrm>
          <a:prstGeom prst="rect">
            <a:avLst/>
          </a:prstGeom>
        </p:spPr>
        <p:txBody>
          <a:bodyPr vert="horz" anchor="ctr" anchorCtr="0">
            <a:normAutofit/>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900" smtClean="0">
                <a:latin typeface="Courier New" panose="02070309020205020404" pitchFamily="49" charset="0"/>
                <a:cs typeface="Courier New" panose="02070309020205020404" pitchFamily="49" charset="0"/>
              </a:rPr>
              <a:pPr/>
              <a:t>6</a:t>
            </a:fld>
            <a:r>
              <a:rPr lang="en-US" sz="900" dirty="0" smtClean="0">
                <a:latin typeface="Courier New" panose="02070309020205020404" pitchFamily="49" charset="0"/>
                <a:cs typeface="Courier New" panose="02070309020205020404" pitchFamily="49" charset="0"/>
              </a:rPr>
              <a:t>/35</a:t>
            </a:r>
            <a:endParaRPr lang="ru-RU" sz="900" dirty="0">
              <a:latin typeface="Courier New" panose="02070309020205020404" pitchFamily="49" charset="0"/>
              <a:cs typeface="Courier New" panose="02070309020205020404" pitchFamily="49" charset="0"/>
            </a:endParaRPr>
          </a:p>
        </p:txBody>
      </p:sp>
      <p:cxnSp>
        <p:nvCxnSpPr>
          <p:cNvPr id="16" name="Прямая со стрелкой 15"/>
          <p:cNvCxnSpPr/>
          <p:nvPr/>
        </p:nvCxnSpPr>
        <p:spPr>
          <a:xfrm flipH="1">
            <a:off x="2779058" y="3603812"/>
            <a:ext cx="699247" cy="25997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Объект 2"/>
          <p:cNvGraphicFramePr>
            <a:graphicFrameLocks noChangeAspect="1"/>
          </p:cNvGraphicFramePr>
          <p:nvPr>
            <p:extLst>
              <p:ext uri="{D42A27DB-BD31-4B8C-83A1-F6EECF244321}">
                <p14:modId xmlns:p14="http://schemas.microsoft.com/office/powerpoint/2010/main" val="4191163145"/>
              </p:ext>
            </p:extLst>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49632" name="Equation" r:id="rId7" imgW="114120" imgH="177480" progId="Equation.DSMT4">
                  <p:embed/>
                </p:oleObj>
              </mc:Choice>
              <mc:Fallback>
                <p:oleObj name="Equation" r:id="rId7" imgW="114120" imgH="177480" progId="Equation.DSMT4">
                  <p:embed/>
                  <p:pic>
                    <p:nvPicPr>
                      <p:cNvPr id="0" name=""/>
                      <p:cNvPicPr/>
                      <p:nvPr/>
                    </p:nvPicPr>
                    <p:blipFill>
                      <a:blip r:embed="rId8"/>
                      <a:stretch>
                        <a:fillRect/>
                      </a:stretch>
                    </p:blipFill>
                    <p:spPr>
                      <a:xfrm>
                        <a:off x="4514850" y="3340100"/>
                        <a:ext cx="114300" cy="177800"/>
                      </a:xfrm>
                      <a:prstGeom prst="rect">
                        <a:avLst/>
                      </a:prstGeom>
                    </p:spPr>
                  </p:pic>
                </p:oleObj>
              </mc:Fallback>
            </mc:AlternateContent>
          </a:graphicData>
        </a:graphic>
      </p:graphicFrame>
      <p:sp>
        <p:nvSpPr>
          <p:cNvPr id="9" name="TextBox 8"/>
          <p:cNvSpPr txBox="1"/>
          <p:nvPr/>
        </p:nvSpPr>
        <p:spPr>
          <a:xfrm>
            <a:off x="6772310" y="3478654"/>
            <a:ext cx="2098557" cy="646331"/>
          </a:xfrm>
          <a:prstGeom prst="rect">
            <a:avLst/>
          </a:prstGeom>
          <a:noFill/>
        </p:spPr>
        <p:txBody>
          <a:bodyPr wrap="square" rtlCol="0">
            <a:spAutoFit/>
          </a:bodyPr>
          <a:lstStyle/>
          <a:p>
            <a:r>
              <a:rPr lang="en-US" sz="1200" b="1" dirty="0" smtClean="0"/>
              <a:t>Euclidean space is described by the field of real numbers</a:t>
            </a:r>
            <a:r>
              <a:rPr lang="en-US" sz="1200" b="1" dirty="0" smtClean="0">
                <a:latin typeface="Segoe Print" panose="02000600000000000000" pitchFamily="2" charset="0"/>
              </a:rPr>
              <a:t> </a:t>
            </a:r>
            <a:r>
              <a:rPr lang="en-US" sz="1200" b="1" dirty="0">
                <a:latin typeface="Euclid Math Two" panose="02050601010101010101" pitchFamily="18" charset="2"/>
              </a:rPr>
              <a:t>R</a:t>
            </a:r>
            <a:endParaRPr lang="ru-RU" sz="1200" b="1" dirty="0">
              <a:latin typeface="Segoe Print" panose="02000600000000000000" pitchFamily="2" charset="0"/>
            </a:endParaRPr>
          </a:p>
        </p:txBody>
      </p:sp>
      <p:sp>
        <p:nvSpPr>
          <p:cNvPr id="30" name="Прямоугольник 29"/>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
        <p:nvSpPr>
          <p:cNvPr id="6" name="Прямоугольник 5"/>
          <p:cNvSpPr/>
          <p:nvPr/>
        </p:nvSpPr>
        <p:spPr>
          <a:xfrm>
            <a:off x="920338" y="5647154"/>
            <a:ext cx="2796639" cy="738664"/>
          </a:xfrm>
          <a:prstGeom prst="rect">
            <a:avLst/>
          </a:prstGeom>
        </p:spPr>
        <p:txBody>
          <a:bodyPr wrap="square">
            <a:spAutoFit/>
          </a:bodyPr>
          <a:lstStyle/>
          <a:p>
            <a:r>
              <a:rPr lang="en-US" sz="1400" b="1" dirty="0"/>
              <a:t>A</a:t>
            </a:r>
            <a:r>
              <a:rPr lang="en-US" sz="1400" b="1" dirty="0" smtClean="0"/>
              <a:t>ll </a:t>
            </a:r>
            <a:r>
              <a:rPr lang="en-US" sz="1400" b="1" dirty="0"/>
              <a:t>series that converge in the real norm form </a:t>
            </a:r>
            <a:r>
              <a:rPr lang="en-US" sz="1400" b="1" dirty="0" smtClean="0"/>
              <a:t>the </a:t>
            </a:r>
            <a:r>
              <a:rPr lang="en-US" sz="1400" b="1" dirty="0"/>
              <a:t>field of real </a:t>
            </a:r>
            <a:r>
              <a:rPr lang="en-US" sz="1400" b="1" dirty="0" smtClean="0"/>
              <a:t>numbers </a:t>
            </a:r>
            <a:r>
              <a:rPr lang="en-US" sz="1400" b="1" dirty="0" smtClean="0">
                <a:latin typeface="Euclid Math Two" panose="02050601010101010101" pitchFamily="18" charset="2"/>
              </a:rPr>
              <a:t>R</a:t>
            </a:r>
            <a:endParaRPr lang="ru-RU" sz="1400" b="1" dirty="0"/>
          </a:p>
        </p:txBody>
      </p:sp>
      <p:sp>
        <p:nvSpPr>
          <p:cNvPr id="7" name="TextBox 6"/>
          <p:cNvSpPr txBox="1"/>
          <p:nvPr/>
        </p:nvSpPr>
        <p:spPr>
          <a:xfrm>
            <a:off x="4987636" y="5771408"/>
            <a:ext cx="4025735" cy="461665"/>
          </a:xfrm>
          <a:prstGeom prst="rect">
            <a:avLst/>
          </a:prstGeom>
          <a:noFill/>
        </p:spPr>
        <p:txBody>
          <a:bodyPr wrap="square" rtlCol="0">
            <a:spAutoFit/>
          </a:bodyPr>
          <a:lstStyle/>
          <a:p>
            <a:r>
              <a:rPr lang="en-US" sz="1200" b="1" dirty="0" smtClean="0">
                <a:solidFill>
                  <a:srgbClr val="7030A0"/>
                </a:solidFill>
                <a:latin typeface="Segoe Print" panose="02000600000000000000" pitchFamily="2" charset="0"/>
              </a:rPr>
              <a:t>Real numbers are "real" (measurable</a:t>
            </a:r>
            <a:r>
              <a:rPr lang="en-US" sz="1200" b="1" dirty="0" smtClean="0">
                <a:solidFill>
                  <a:srgbClr val="7030A0"/>
                </a:solidFill>
                <a:latin typeface="Segoe Print" panose="02000600000000000000" pitchFamily="2" charset="0"/>
              </a:rPr>
              <a:t>) </a:t>
            </a:r>
            <a:r>
              <a:rPr lang="en-US" sz="1200" b="1" dirty="0" smtClean="0">
                <a:solidFill>
                  <a:srgbClr val="7030A0"/>
                </a:solidFill>
                <a:latin typeface="Segoe Print" panose="02000600000000000000" pitchFamily="2" charset="0"/>
              </a:rPr>
              <a:t>just because of Archimedes axiom</a:t>
            </a:r>
            <a:endParaRPr lang="ru-RU" sz="1200" b="1" dirty="0">
              <a:solidFill>
                <a:srgbClr val="7030A0"/>
              </a:solidFill>
              <a:latin typeface="Segoe Print" panose="02000600000000000000" pitchFamily="2" charset="0"/>
            </a:endParaRPr>
          </a:p>
        </p:txBody>
      </p:sp>
    </p:spTree>
    <p:extLst>
      <p:ext uri="{BB962C8B-B14F-4D97-AF65-F5344CB8AC3E}">
        <p14:creationId xmlns:p14="http://schemas.microsoft.com/office/powerpoint/2010/main" val="390371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995" y="352497"/>
            <a:ext cx="1463691" cy="571754"/>
          </a:xfrm>
        </p:spPr>
        <p:txBody>
          <a:bodyPr>
            <a:noAutofit/>
          </a:bodyPr>
          <a:lstStyle/>
          <a:p>
            <a:r>
              <a:rPr lang="en-US" sz="2000" b="1" dirty="0">
                <a:solidFill>
                  <a:srgbClr val="734F29"/>
                </a:solidFill>
              </a:rPr>
              <a:t>Ultrametric</a:t>
            </a:r>
            <a:endParaRPr lang="ru-RU" sz="2000" b="1" dirty="0">
              <a:solidFill>
                <a:srgbClr val="734F29"/>
              </a:solidFill>
            </a:endParaRPr>
          </a:p>
        </p:txBody>
      </p:sp>
      <p:sp>
        <p:nvSpPr>
          <p:cNvPr id="4" name="Номер слайда 3"/>
          <p:cNvSpPr>
            <a:spLocks noGrp="1"/>
          </p:cNvSpPr>
          <p:nvPr>
            <p:ph type="sldNum" sz="quarter" idx="12"/>
          </p:nvPr>
        </p:nvSpPr>
        <p:spPr>
          <a:xfrm>
            <a:off x="6954253" y="5624514"/>
            <a:ext cx="575260" cy="273844"/>
          </a:xfrm>
        </p:spPr>
        <p:txBody>
          <a:bodyPr/>
          <a:lstStyle/>
          <a:p>
            <a:fld id="{9860EDB8-5305-433F-BE41-D7A86D811DB3}" type="slidenum">
              <a:rPr lang="ru-RU" sz="1050" b="1"/>
              <a:pPr/>
              <a:t>7</a:t>
            </a:fld>
            <a:r>
              <a:rPr lang="en-US" sz="1050" b="1" dirty="0"/>
              <a:t>/22</a:t>
            </a:r>
            <a:endParaRPr lang="ru-RU" sz="1050" b="1"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2838174423"/>
              </p:ext>
            </p:extLst>
          </p:nvPr>
        </p:nvGraphicFramePr>
        <p:xfrm>
          <a:off x="1962831" y="2201921"/>
          <a:ext cx="5782676" cy="654143"/>
        </p:xfrm>
        <a:graphic>
          <a:graphicData uri="http://schemas.openxmlformats.org/presentationml/2006/ole">
            <mc:AlternateContent xmlns:mc="http://schemas.openxmlformats.org/markup-compatibility/2006">
              <mc:Choice xmlns:v="urn:schemas-microsoft-com:vml" Requires="v">
                <p:oleObj spid="_x0000_s51366" name="Equation" r:id="rId3" imgW="3797280" imgH="431640" progId="Equation.DSMT4">
                  <p:embed/>
                </p:oleObj>
              </mc:Choice>
              <mc:Fallback>
                <p:oleObj name="Equation" r:id="rId3" imgW="3797280" imgH="431640" progId="Equation.DSMT4">
                  <p:embed/>
                  <p:pic>
                    <p:nvPicPr>
                      <p:cNvPr id="0" name=""/>
                      <p:cNvPicPr/>
                      <p:nvPr/>
                    </p:nvPicPr>
                    <p:blipFill>
                      <a:blip r:embed="rId4"/>
                      <a:stretch>
                        <a:fillRect/>
                      </a:stretch>
                    </p:blipFill>
                    <p:spPr>
                      <a:xfrm>
                        <a:off x="1962831" y="2201921"/>
                        <a:ext cx="5782676" cy="654143"/>
                      </a:xfrm>
                      <a:prstGeom prst="rect">
                        <a:avLst/>
                      </a:prstGeom>
                      <a:ln w="38100">
                        <a:noFill/>
                      </a:ln>
                    </p:spPr>
                  </p:pic>
                </p:oleObj>
              </mc:Fallback>
            </mc:AlternateContent>
          </a:graphicData>
        </a:graphic>
      </p:graphicFrame>
      <p:grpSp>
        <p:nvGrpSpPr>
          <p:cNvPr id="22" name="Группа 21"/>
          <p:cNvGrpSpPr/>
          <p:nvPr/>
        </p:nvGrpSpPr>
        <p:grpSpPr>
          <a:xfrm>
            <a:off x="2036621" y="3326669"/>
            <a:ext cx="5473586" cy="1174137"/>
            <a:chOff x="343013" y="2262594"/>
            <a:chExt cx="7298114" cy="1565516"/>
          </a:xfrm>
        </p:grpSpPr>
        <p:sp>
          <p:nvSpPr>
            <p:cNvPr id="8" name="Прямоугольник 7"/>
            <p:cNvSpPr/>
            <p:nvPr/>
          </p:nvSpPr>
          <p:spPr>
            <a:xfrm>
              <a:off x="4835169" y="2262594"/>
              <a:ext cx="2805958" cy="1107996"/>
            </a:xfrm>
            <a:prstGeom prst="rect">
              <a:avLst/>
            </a:prstGeom>
          </p:spPr>
          <p:txBody>
            <a:bodyPr wrap="square">
              <a:spAutoFit/>
            </a:bodyPr>
            <a:lstStyle/>
            <a:p>
              <a:r>
                <a:rPr lang="en-US" sz="1200" b="1" dirty="0">
                  <a:ea typeface="Calibri" panose="020F0502020204030204" pitchFamily="34" charset="0"/>
                  <a:cs typeface="Times New Roman" panose="02020603050405020304" pitchFamily="18" charset="0"/>
                </a:rPr>
                <a:t>Triangles with </a:t>
              </a:r>
              <a:r>
                <a:rPr lang="en-US" sz="1200" b="1" dirty="0" smtClean="0">
                  <a:ea typeface="Calibri" panose="020F0502020204030204" pitchFamily="34" charset="0"/>
                  <a:cs typeface="Times New Roman" panose="02020603050405020304" pitchFamily="18" charset="0"/>
                </a:rPr>
                <a:t>different </a:t>
              </a:r>
              <a:r>
                <a:rPr lang="en-US" sz="1200" b="1" dirty="0">
                  <a:ea typeface="Calibri" panose="020F0502020204030204" pitchFamily="34" charset="0"/>
                  <a:cs typeface="Times New Roman" panose="02020603050405020304" pitchFamily="18" charset="0"/>
                </a:rPr>
                <a:t>sides are forbidden</a:t>
              </a:r>
              <a:r>
                <a:rPr lang="en-US" sz="1200" b="1" dirty="0" smtClean="0">
                  <a:ea typeface="Calibri" panose="020F0502020204030204" pitchFamily="34" charset="0"/>
                  <a:cs typeface="Times New Roman" panose="02020603050405020304" pitchFamily="18" charset="0"/>
                </a:rPr>
                <a:t>. There </a:t>
              </a:r>
              <a:r>
                <a:rPr lang="en-US" sz="1200" b="1" dirty="0">
                  <a:ea typeface="Calibri" panose="020F0502020204030204" pitchFamily="34" charset="0"/>
                  <a:cs typeface="Times New Roman" panose="02020603050405020304" pitchFamily="18" charset="0"/>
                </a:rPr>
                <a:t>can be only equilateral and isosceles triangles (with smaller basis)</a:t>
              </a:r>
              <a:endParaRPr lang="ru-RU" sz="1200" b="1" dirty="0"/>
            </a:p>
          </p:txBody>
        </p:sp>
        <p:grpSp>
          <p:nvGrpSpPr>
            <p:cNvPr id="9" name="Группа 8"/>
            <p:cNvGrpSpPr/>
            <p:nvPr/>
          </p:nvGrpSpPr>
          <p:grpSpPr>
            <a:xfrm>
              <a:off x="343013" y="2510515"/>
              <a:ext cx="4216147" cy="1229832"/>
              <a:chOff x="3570827" y="2211243"/>
              <a:chExt cx="4216147" cy="1229832"/>
            </a:xfrm>
          </p:grpSpPr>
          <p:sp>
            <p:nvSpPr>
              <p:cNvPr id="10" name="TextBox 9"/>
              <p:cNvSpPr txBox="1"/>
              <p:nvPr/>
            </p:nvSpPr>
            <p:spPr>
              <a:xfrm>
                <a:off x="3570827" y="3133299"/>
                <a:ext cx="1116162" cy="307776"/>
              </a:xfrm>
              <a:prstGeom prst="rect">
                <a:avLst/>
              </a:prstGeom>
              <a:noFill/>
            </p:spPr>
            <p:txBody>
              <a:bodyPr wrap="square" rtlCol="0">
                <a:spAutoFit/>
              </a:bodyPr>
              <a:lstStyle/>
              <a:p>
                <a:r>
                  <a:rPr lang="en-US" sz="900" b="1" dirty="0">
                    <a:ea typeface="Calibri" panose="020F0502020204030204" pitchFamily="34" charset="0"/>
                    <a:cs typeface="Times New Roman" panose="02020603050405020304" pitchFamily="18" charset="0"/>
                  </a:rPr>
                  <a:t>equilateral</a:t>
                </a:r>
                <a:endParaRPr lang="ru-RU" sz="900" b="1" dirty="0"/>
              </a:p>
            </p:txBody>
          </p:sp>
          <p:sp>
            <p:nvSpPr>
              <p:cNvPr id="11" name="Прямоугольник 10"/>
              <p:cNvSpPr/>
              <p:nvPr/>
            </p:nvSpPr>
            <p:spPr>
              <a:xfrm>
                <a:off x="4809119" y="3133299"/>
                <a:ext cx="810478" cy="307776"/>
              </a:xfrm>
              <a:prstGeom prst="rect">
                <a:avLst/>
              </a:prstGeom>
            </p:spPr>
            <p:txBody>
              <a:bodyPr wrap="none">
                <a:spAutoFit/>
              </a:bodyPr>
              <a:lstStyle/>
              <a:p>
                <a:r>
                  <a:rPr lang="en-US" sz="900" b="1" dirty="0">
                    <a:ea typeface="Calibri" panose="020F0502020204030204" pitchFamily="34" charset="0"/>
                    <a:cs typeface="Times New Roman" panose="02020603050405020304" pitchFamily="18" charset="0"/>
                  </a:rPr>
                  <a:t>isosceles</a:t>
                </a:r>
                <a:endParaRPr lang="ru-RU" sz="900" b="1" dirty="0"/>
              </a:p>
            </p:txBody>
          </p:sp>
          <p:sp>
            <p:nvSpPr>
              <p:cNvPr id="12" name="Равнобедренный треугольник 11"/>
              <p:cNvSpPr/>
              <p:nvPr/>
            </p:nvSpPr>
            <p:spPr>
              <a:xfrm>
                <a:off x="5843421" y="2211243"/>
                <a:ext cx="1943553" cy="895739"/>
              </a:xfrm>
              <a:prstGeom prst="triangle">
                <a:avLst>
                  <a:gd name="adj" fmla="val 80435"/>
                </a:avLst>
              </a:prstGeom>
              <a:no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3" name="TextBox 12"/>
              <p:cNvSpPr txBox="1"/>
              <p:nvPr/>
            </p:nvSpPr>
            <p:spPr>
              <a:xfrm>
                <a:off x="6199094" y="3133299"/>
                <a:ext cx="1457249" cy="307776"/>
              </a:xfrm>
              <a:prstGeom prst="rect">
                <a:avLst/>
              </a:prstGeom>
              <a:noFill/>
            </p:spPr>
            <p:txBody>
              <a:bodyPr wrap="square" rtlCol="0">
                <a:spAutoFit/>
              </a:bodyPr>
              <a:lstStyle/>
              <a:p>
                <a:r>
                  <a:rPr lang="en-US" sz="900" b="1" dirty="0"/>
                  <a:t>different sides</a:t>
                </a:r>
                <a:endParaRPr lang="ru-RU" sz="900" b="1" dirty="0"/>
              </a:p>
            </p:txBody>
          </p:sp>
          <p:sp>
            <p:nvSpPr>
              <p:cNvPr id="14" name="Равнобедренный треугольник 13"/>
              <p:cNvSpPr/>
              <p:nvPr/>
            </p:nvSpPr>
            <p:spPr>
              <a:xfrm>
                <a:off x="3579148" y="2215664"/>
                <a:ext cx="1054082" cy="891318"/>
              </a:xfrm>
              <a:prstGeom prst="triangle">
                <a:avLst>
                  <a:gd name="adj" fmla="val 50093"/>
                </a:avLst>
              </a:prstGeom>
              <a:no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Равнобедренный треугольник 14"/>
              <p:cNvSpPr/>
              <p:nvPr/>
            </p:nvSpPr>
            <p:spPr>
              <a:xfrm>
                <a:off x="4829940" y="2220574"/>
                <a:ext cx="783003" cy="886408"/>
              </a:xfrm>
              <a:prstGeom prst="triangle">
                <a:avLst/>
              </a:prstGeom>
              <a:no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cxnSp>
          <p:nvCxnSpPr>
            <p:cNvPr id="19" name="Прямая соединительная линия 18"/>
            <p:cNvCxnSpPr/>
            <p:nvPr/>
          </p:nvCxnSpPr>
          <p:spPr>
            <a:xfrm>
              <a:off x="2924269" y="2381061"/>
              <a:ext cx="1358020" cy="1430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a:off x="3040455" y="2408222"/>
              <a:ext cx="1513438" cy="14198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Прямоугольник 22"/>
          <p:cNvSpPr/>
          <p:nvPr/>
        </p:nvSpPr>
        <p:spPr>
          <a:xfrm>
            <a:off x="4274766" y="5142265"/>
            <a:ext cx="4260788" cy="507831"/>
          </a:xfrm>
          <a:prstGeom prst="rect">
            <a:avLst/>
          </a:prstGeom>
        </p:spPr>
        <p:txBody>
          <a:bodyPr wrap="square">
            <a:spAutoFit/>
          </a:bodyPr>
          <a:lstStyle/>
          <a:p>
            <a:r>
              <a:rPr lang="en-US" sz="1350" b="1" dirty="0">
                <a:solidFill>
                  <a:srgbClr val="7030A0"/>
                </a:solidFill>
                <a:latin typeface="Segoe Print" panose="02000600000000000000" pitchFamily="2" charset="0"/>
              </a:rPr>
              <a:t>This "amendment to the law" dramatically changes the geometry</a:t>
            </a:r>
            <a:endParaRPr lang="ru-RU" sz="1350" b="1" dirty="0">
              <a:solidFill>
                <a:srgbClr val="7030A0"/>
              </a:solidFill>
              <a:latin typeface="Segoe Print" panose="02000600000000000000" pitchFamily="2" charset="0"/>
            </a:endParaRPr>
          </a:p>
        </p:txBody>
      </p:sp>
      <p:sp>
        <p:nvSpPr>
          <p:cNvPr id="18" name="Номер слайда 3"/>
          <p:cNvSpPr txBox="1">
            <a:spLocks/>
          </p:cNvSpPr>
          <p:nvPr/>
        </p:nvSpPr>
        <p:spPr>
          <a:xfrm>
            <a:off x="0" y="1271588"/>
            <a:ext cx="533400" cy="244475"/>
          </a:xfrm>
          <a:prstGeom prst="rect">
            <a:avLst/>
          </a:prstGeom>
        </p:spPr>
        <p:txBody>
          <a:bodyPr vert="horz" anchor="ctr" anchorCtr="0">
            <a:normAutofit/>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900" smtClean="0">
                <a:latin typeface="Courier New" panose="02070309020205020404" pitchFamily="49" charset="0"/>
                <a:cs typeface="Courier New" panose="02070309020205020404" pitchFamily="49" charset="0"/>
              </a:rPr>
              <a:pPr/>
              <a:t>7</a:t>
            </a:fld>
            <a:r>
              <a:rPr lang="en-US" sz="900" dirty="0" smtClean="0">
                <a:latin typeface="Courier New" panose="02070309020205020404" pitchFamily="49" charset="0"/>
                <a:cs typeface="Courier New" panose="02070309020205020404" pitchFamily="49" charset="0"/>
              </a:rPr>
              <a:t>/35</a:t>
            </a:r>
            <a:endParaRPr lang="ru-RU" sz="900" dirty="0">
              <a:latin typeface="Courier New" panose="02070309020205020404" pitchFamily="49" charset="0"/>
              <a:cs typeface="Courier New" panose="02070309020205020404" pitchFamily="49" charset="0"/>
            </a:endParaRPr>
          </a:p>
        </p:txBody>
      </p:sp>
      <p:sp>
        <p:nvSpPr>
          <p:cNvPr id="24" name="Прямоугольник 23"/>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89497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881350" y="1772574"/>
            <a:ext cx="5562943" cy="738664"/>
          </a:xfrm>
          <a:prstGeom prst="rect">
            <a:avLst/>
          </a:prstGeom>
        </p:spPr>
        <p:txBody>
          <a:bodyPr wrap="square">
            <a:spAutoFit/>
          </a:bodyPr>
          <a:lstStyle/>
          <a:p>
            <a:r>
              <a:rPr lang="en-US" b="1" dirty="0" smtClean="0">
                <a:solidFill>
                  <a:srgbClr val="C00000"/>
                </a:solidFill>
                <a:ea typeface="Calibri" panose="020F0502020204030204" pitchFamily="34" charset="0"/>
                <a:cs typeface="Times New Roman" panose="02020603050405020304" pitchFamily="18" charset="0"/>
              </a:rPr>
              <a:t>Archimedes </a:t>
            </a:r>
            <a:r>
              <a:rPr lang="en-US" b="1" dirty="0">
                <a:solidFill>
                  <a:srgbClr val="C00000"/>
                </a:solidFill>
                <a:ea typeface="Calibri" panose="020F0502020204030204" pitchFamily="34" charset="0"/>
                <a:cs typeface="Times New Roman" panose="02020603050405020304" pitchFamily="18" charset="0"/>
              </a:rPr>
              <a:t>axiom is not satisfied. </a:t>
            </a:r>
            <a:endParaRPr lang="en-US" b="1" dirty="0" smtClean="0">
              <a:solidFill>
                <a:srgbClr val="C00000"/>
              </a:solidFill>
              <a:ea typeface="Calibri" panose="020F0502020204030204" pitchFamily="34" charset="0"/>
              <a:cs typeface="Times New Roman" panose="02020603050405020304" pitchFamily="18" charset="0"/>
            </a:endParaRPr>
          </a:p>
          <a:p>
            <a:r>
              <a:rPr lang="en-US" sz="1200" b="1" dirty="0" smtClean="0">
                <a:ea typeface="Calibri" panose="020F0502020204030204" pitchFamily="34" charset="0"/>
                <a:cs typeface="Times New Roman" panose="02020603050405020304" pitchFamily="18" charset="0"/>
              </a:rPr>
              <a:t>A </a:t>
            </a:r>
            <a:r>
              <a:rPr lang="en-US" sz="1200" b="1" dirty="0">
                <a:ea typeface="Calibri" panose="020F0502020204030204" pitchFamily="34" charset="0"/>
                <a:cs typeface="Times New Roman" panose="02020603050405020304" pitchFamily="18" charset="0"/>
              </a:rPr>
              <a:t>long ultrametric distance can not be </a:t>
            </a:r>
            <a:r>
              <a:rPr lang="en-US" sz="1200" b="1" dirty="0" smtClean="0">
                <a:ea typeface="Calibri" panose="020F0502020204030204" pitchFamily="34" charset="0"/>
                <a:cs typeface="Times New Roman" panose="02020603050405020304" pitchFamily="18" charset="0"/>
              </a:rPr>
              <a:t>passed </a:t>
            </a:r>
            <a:r>
              <a:rPr lang="en-US" sz="1200" b="1" dirty="0">
                <a:ea typeface="Calibri" panose="020F0502020204030204" pitchFamily="34" charset="0"/>
                <a:cs typeface="Times New Roman" panose="02020603050405020304" pitchFamily="18" charset="0"/>
              </a:rPr>
              <a:t>by short steps. With any number of steps, the path length will not exceed the </a:t>
            </a:r>
            <a:r>
              <a:rPr lang="en-US" sz="1200" b="1" dirty="0" smtClean="0">
                <a:ea typeface="Calibri" panose="020F0502020204030204" pitchFamily="34" charset="0"/>
                <a:cs typeface="Times New Roman" panose="02020603050405020304" pitchFamily="18" charset="0"/>
              </a:rPr>
              <a:t>largest </a:t>
            </a:r>
            <a:r>
              <a:rPr lang="en-US" sz="1200" b="1" dirty="0">
                <a:ea typeface="Calibri" panose="020F0502020204030204" pitchFamily="34" charset="0"/>
                <a:cs typeface="Times New Roman" panose="02020603050405020304" pitchFamily="18" charset="0"/>
              </a:rPr>
              <a:t>step. </a:t>
            </a:r>
            <a:endParaRPr lang="en-US" sz="1200" b="1" dirty="0" smtClean="0">
              <a:ea typeface="Calibri" panose="020F0502020204030204" pitchFamily="34" charset="0"/>
              <a:cs typeface="Times New Roman" panose="02020603050405020304" pitchFamily="18" charset="0"/>
            </a:endParaRPr>
          </a:p>
        </p:txBody>
      </p:sp>
      <p:grpSp>
        <p:nvGrpSpPr>
          <p:cNvPr id="54" name="Группа 53"/>
          <p:cNvGrpSpPr/>
          <p:nvPr/>
        </p:nvGrpSpPr>
        <p:grpSpPr>
          <a:xfrm>
            <a:off x="1649390" y="3011470"/>
            <a:ext cx="1688171" cy="1587212"/>
            <a:chOff x="2731168" y="3296653"/>
            <a:chExt cx="1708485" cy="1564106"/>
          </a:xfrm>
        </p:grpSpPr>
        <p:sp>
          <p:nvSpPr>
            <p:cNvPr id="38" name="Блок-схема: узел 37"/>
            <p:cNvSpPr/>
            <p:nvPr/>
          </p:nvSpPr>
          <p:spPr>
            <a:xfrm>
              <a:off x="2731168" y="3296653"/>
              <a:ext cx="1708485" cy="1564106"/>
            </a:xfrm>
            <a:prstGeom prst="flowChartConnector">
              <a:avLst/>
            </a:prstGeom>
            <a:solidFill>
              <a:schemeClr val="accent1">
                <a:lumMod val="40000"/>
                <a:lumOff val="60000"/>
              </a:schemeClr>
            </a:solid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cxnSp>
          <p:nvCxnSpPr>
            <p:cNvPr id="42" name="Прямая соединительная линия 41"/>
            <p:cNvCxnSpPr/>
            <p:nvPr/>
          </p:nvCxnSpPr>
          <p:spPr>
            <a:xfrm flipH="1" flipV="1">
              <a:off x="2947739" y="3633537"/>
              <a:ext cx="673766" cy="577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V="1">
              <a:off x="3633537" y="3609473"/>
              <a:ext cx="541421" cy="6136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H="1">
              <a:off x="2899611" y="3609473"/>
              <a:ext cx="1287379" cy="3368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2899611" y="3934326"/>
              <a:ext cx="878305" cy="7940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3777916" y="3922294"/>
              <a:ext cx="421105" cy="818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Группа 1"/>
          <p:cNvGrpSpPr/>
          <p:nvPr/>
        </p:nvGrpSpPr>
        <p:grpSpPr>
          <a:xfrm>
            <a:off x="4180149" y="2969050"/>
            <a:ext cx="4121170" cy="1377300"/>
            <a:chOff x="4242901" y="2888368"/>
            <a:chExt cx="4121170" cy="1377300"/>
          </a:xfrm>
        </p:grpSpPr>
        <p:sp>
          <p:nvSpPr>
            <p:cNvPr id="55" name="Прямоугольник 54"/>
            <p:cNvSpPr/>
            <p:nvPr/>
          </p:nvSpPr>
          <p:spPr>
            <a:xfrm>
              <a:off x="4242901" y="2888368"/>
              <a:ext cx="4121170" cy="1377300"/>
            </a:xfrm>
            <a:prstGeom prst="rect">
              <a:avLst/>
            </a:prstGeom>
          </p:spPr>
          <p:txBody>
            <a:bodyPr wrap="square">
              <a:spAutoFit/>
            </a:bodyPr>
            <a:lstStyle/>
            <a:p>
              <a:r>
                <a:rPr lang="en-US" sz="1400" b="1" dirty="0" smtClean="0"/>
                <a:t>A way passed by </a:t>
              </a:r>
              <a:r>
                <a:rPr lang="en-US" sz="1400" b="1" dirty="0"/>
                <a:t>identical steps lies entirely in an ultrametric </a:t>
              </a:r>
              <a:r>
                <a:rPr lang="en-US" sz="1400" b="1" dirty="0" smtClean="0"/>
                <a:t>ball with </a:t>
              </a:r>
              <a:r>
                <a:rPr lang="en-US" sz="1400" b="1" dirty="0"/>
                <a:t>radius </a:t>
              </a:r>
              <a:r>
                <a:rPr lang="en-US" sz="1400" b="1" i="1" dirty="0"/>
                <a:t>r </a:t>
              </a:r>
              <a:r>
                <a:rPr lang="en-US" sz="1400" b="1" dirty="0"/>
                <a:t>equal to </a:t>
              </a:r>
              <a:r>
                <a:rPr lang="en-US" sz="1400" b="1" dirty="0" smtClean="0"/>
                <a:t>a </a:t>
              </a:r>
              <a:r>
                <a:rPr lang="en-US" sz="1400" b="1" dirty="0"/>
                <a:t>step length. </a:t>
              </a:r>
              <a:endParaRPr lang="en-US" sz="1400" b="1" dirty="0" smtClean="0"/>
            </a:p>
            <a:p>
              <a:endParaRPr lang="en-US" sz="1400" b="1" dirty="0">
                <a:solidFill>
                  <a:srgbClr val="7030A0"/>
                </a:solidFill>
              </a:endParaRPr>
            </a:p>
            <a:p>
              <a:r>
                <a:rPr lang="en-US" sz="1350" b="1" dirty="0">
                  <a:solidFill>
                    <a:srgbClr val="7030A0"/>
                  </a:solidFill>
                  <a:latin typeface="Segoe Print" panose="02000600000000000000" pitchFamily="2" charset="0"/>
                </a:rPr>
                <a:t> </a:t>
              </a:r>
            </a:p>
            <a:p>
              <a:r>
                <a:rPr lang="en-US" sz="1400" b="1" dirty="0" smtClean="0"/>
                <a:t>In </a:t>
              </a:r>
              <a:r>
                <a:rPr lang="en-US" sz="1400" b="1" dirty="0"/>
                <a:t>particular, diameter of any ultrametric ball is equal to its radius</a:t>
              </a:r>
              <a:r>
                <a:rPr lang="en-US" sz="1400" b="1" dirty="0" smtClean="0"/>
                <a:t>.</a:t>
              </a:r>
              <a:endParaRPr lang="ru-RU" sz="1400" b="1" dirty="0"/>
            </a:p>
          </p:txBody>
        </p:sp>
        <p:graphicFrame>
          <p:nvGraphicFramePr>
            <p:cNvPr id="59" name="Объект 58"/>
            <p:cNvGraphicFramePr>
              <a:graphicFrameLocks noChangeAspect="1"/>
            </p:cNvGraphicFramePr>
            <p:nvPr>
              <p:extLst>
                <p:ext uri="{D42A27DB-BD31-4B8C-83A1-F6EECF244321}">
                  <p14:modId xmlns:p14="http://schemas.microsoft.com/office/powerpoint/2010/main" val="3752841269"/>
                </p:ext>
              </p:extLst>
            </p:nvPr>
          </p:nvGraphicFramePr>
          <p:xfrm>
            <a:off x="5228669" y="3419159"/>
            <a:ext cx="2149633" cy="309547"/>
          </p:xfrm>
          <a:graphic>
            <a:graphicData uri="http://schemas.openxmlformats.org/presentationml/2006/ole">
              <mc:AlternateContent xmlns:mc="http://schemas.openxmlformats.org/markup-compatibility/2006">
                <mc:Choice xmlns:v="urn:schemas-microsoft-com:vml" Requires="v">
                  <p:oleObj spid="_x0000_s55518" name="Equation" r:id="rId3" imgW="1587240" imgH="228600" progId="Equation.DSMT4">
                    <p:embed/>
                  </p:oleObj>
                </mc:Choice>
                <mc:Fallback>
                  <p:oleObj name="Equation" r:id="rId3" imgW="1587240" imgH="228600" progId="Equation.DSMT4">
                    <p:embed/>
                    <p:pic>
                      <p:nvPicPr>
                        <p:cNvPr id="0" name=""/>
                        <p:cNvPicPr/>
                        <p:nvPr/>
                      </p:nvPicPr>
                      <p:blipFill>
                        <a:blip r:embed="rId4"/>
                        <a:stretch>
                          <a:fillRect/>
                        </a:stretch>
                      </p:blipFill>
                      <p:spPr>
                        <a:xfrm>
                          <a:off x="5228669" y="3419159"/>
                          <a:ext cx="2149633" cy="309547"/>
                        </a:xfrm>
                        <a:prstGeom prst="rect">
                          <a:avLst/>
                        </a:prstGeom>
                      </p:spPr>
                    </p:pic>
                  </p:oleObj>
                </mc:Fallback>
              </mc:AlternateContent>
            </a:graphicData>
          </a:graphic>
        </p:graphicFrame>
      </p:grpSp>
      <p:sp>
        <p:nvSpPr>
          <p:cNvPr id="18" name="Заголовок 1"/>
          <p:cNvSpPr>
            <a:spLocks noGrp="1"/>
          </p:cNvSpPr>
          <p:nvPr>
            <p:ph type="title"/>
          </p:nvPr>
        </p:nvSpPr>
        <p:spPr>
          <a:xfrm>
            <a:off x="853995" y="352497"/>
            <a:ext cx="1463691" cy="571754"/>
          </a:xfrm>
        </p:spPr>
        <p:txBody>
          <a:bodyPr>
            <a:noAutofit/>
          </a:bodyPr>
          <a:lstStyle/>
          <a:p>
            <a:r>
              <a:rPr lang="en-US" sz="2000" b="1" dirty="0">
                <a:solidFill>
                  <a:srgbClr val="734F29"/>
                </a:solidFill>
              </a:rPr>
              <a:t>Ultrametric</a:t>
            </a:r>
            <a:endParaRPr lang="ru-RU" sz="2000" b="1" dirty="0">
              <a:solidFill>
                <a:srgbClr val="734F29"/>
              </a:solidFill>
            </a:endParaRPr>
          </a:p>
        </p:txBody>
      </p:sp>
      <p:sp>
        <p:nvSpPr>
          <p:cNvPr id="19" name="Номер слайда 3"/>
          <p:cNvSpPr>
            <a:spLocks noGrp="1"/>
          </p:cNvSpPr>
          <p:nvPr>
            <p:ph type="sldNum" sz="quarter" idx="12"/>
          </p:nvPr>
        </p:nvSpPr>
        <p:spPr>
          <a:xfrm>
            <a:off x="0" y="1271588"/>
            <a:ext cx="533400" cy="244475"/>
          </a:xfrm>
        </p:spPr>
        <p:txBody>
          <a:bodyPr>
            <a:normAutofit/>
          </a:bodyPr>
          <a:lstStyle/>
          <a:p>
            <a:fld id="{9860EDB8-5305-433F-BE41-D7A86D811DB3}" type="slidenum">
              <a:rPr lang="ru-RU" sz="900" b="1">
                <a:latin typeface="Courier New" panose="02070309020205020404" pitchFamily="49" charset="0"/>
                <a:cs typeface="Courier New" panose="02070309020205020404" pitchFamily="49" charset="0"/>
              </a:rPr>
              <a:pPr/>
              <a:t>8</a:t>
            </a:fld>
            <a:r>
              <a:rPr lang="en-US" sz="900" b="1" dirty="0" smtClean="0">
                <a:latin typeface="Courier New" panose="02070309020205020404" pitchFamily="49" charset="0"/>
                <a:cs typeface="Courier New" panose="02070309020205020404" pitchFamily="49" charset="0"/>
              </a:rPr>
              <a:t>/35</a:t>
            </a:r>
            <a:endParaRPr lang="ru-RU" sz="900" b="1" dirty="0">
              <a:latin typeface="Courier New" panose="02070309020205020404" pitchFamily="49" charset="0"/>
              <a:cs typeface="Courier New" panose="02070309020205020404" pitchFamily="49" charset="0"/>
            </a:endParaRPr>
          </a:p>
        </p:txBody>
      </p:sp>
      <p:sp>
        <p:nvSpPr>
          <p:cNvPr id="4" name="Прямоугольник 3"/>
          <p:cNvSpPr/>
          <p:nvPr/>
        </p:nvSpPr>
        <p:spPr>
          <a:xfrm>
            <a:off x="3801035" y="4668380"/>
            <a:ext cx="4572000" cy="461665"/>
          </a:xfrm>
          <a:prstGeom prst="rect">
            <a:avLst/>
          </a:prstGeom>
        </p:spPr>
        <p:txBody>
          <a:bodyPr>
            <a:spAutoFit/>
          </a:bodyPr>
          <a:lstStyle/>
          <a:p>
            <a:pPr lvl="0"/>
            <a:r>
              <a:rPr lang="en-US" sz="1200" b="1" dirty="0" smtClean="0">
                <a:solidFill>
                  <a:srgbClr val="7030A0"/>
                </a:solidFill>
                <a:latin typeface="Segoe Print" panose="02000600000000000000" pitchFamily="2" charset="0"/>
              </a:rPr>
              <a:t>Ultrametric distance </a:t>
            </a:r>
            <a:r>
              <a:rPr lang="en-US" sz="1200" b="1" dirty="0" smtClean="0">
                <a:solidFill>
                  <a:srgbClr val="FF0000"/>
                </a:solidFill>
                <a:latin typeface="Segoe Print" panose="02000600000000000000" pitchFamily="2" charset="0"/>
                <a:ea typeface="Calibri" panose="020F0502020204030204" pitchFamily="34" charset="0"/>
                <a:cs typeface="Times New Roman" panose="02020603050405020304" pitchFamily="18" charset="0"/>
              </a:rPr>
              <a:t>can not </a:t>
            </a:r>
            <a:r>
              <a:rPr lang="en-US" sz="1200" b="1" dirty="0">
                <a:solidFill>
                  <a:srgbClr val="FF0000"/>
                </a:solidFill>
                <a:latin typeface="Segoe Print" panose="02000600000000000000" pitchFamily="2" charset="0"/>
                <a:ea typeface="Calibri" panose="020F0502020204030204" pitchFamily="34" charset="0"/>
                <a:cs typeface="Times New Roman" panose="02020603050405020304" pitchFamily="18" charset="0"/>
              </a:rPr>
              <a:t>be measured </a:t>
            </a:r>
            <a:r>
              <a:rPr lang="en-US" sz="1200" b="1" dirty="0">
                <a:solidFill>
                  <a:srgbClr val="7030A0"/>
                </a:solidFill>
                <a:latin typeface="Segoe Print" panose="02000600000000000000" pitchFamily="2" charset="0"/>
                <a:ea typeface="Calibri" panose="020F0502020204030204" pitchFamily="34" charset="0"/>
                <a:cs typeface="Times New Roman" panose="02020603050405020304" pitchFamily="18" charset="0"/>
              </a:rPr>
              <a:t>by a tape-line</a:t>
            </a:r>
            <a:r>
              <a:rPr lang="en-US" sz="1200" b="1" dirty="0">
                <a:solidFill>
                  <a:srgbClr val="7030A0"/>
                </a:solidFill>
                <a:latin typeface="Segoe Print" panose="02000600000000000000" pitchFamily="2" charset="0"/>
              </a:rPr>
              <a:t>.</a:t>
            </a:r>
            <a:endParaRPr lang="ru-RU" sz="1200" b="1" dirty="0">
              <a:solidFill>
                <a:srgbClr val="7030A0"/>
              </a:solidFill>
              <a:latin typeface="Segoe Print" panose="02000600000000000000" pitchFamily="2" charset="0"/>
            </a:endParaRPr>
          </a:p>
        </p:txBody>
      </p:sp>
      <p:sp>
        <p:nvSpPr>
          <p:cNvPr id="17" name="Прямоугольник 16"/>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19221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942" y="352497"/>
            <a:ext cx="4509754" cy="493437"/>
          </a:xfrm>
        </p:spPr>
        <p:txBody>
          <a:bodyPr>
            <a:noAutofit/>
          </a:bodyPr>
          <a:lstStyle/>
          <a:p>
            <a:r>
              <a:rPr lang="en-US" sz="2000" b="1" dirty="0" smtClean="0">
                <a:solidFill>
                  <a:srgbClr val="734F29"/>
                </a:solidFill>
              </a:rPr>
              <a:t>Ultrametric geometry</a:t>
            </a:r>
            <a:endParaRPr lang="ru-RU" sz="2000" b="1" dirty="0">
              <a:solidFill>
                <a:srgbClr val="734F29"/>
              </a:solidFill>
            </a:endParaRPr>
          </a:p>
        </p:txBody>
      </p:sp>
      <p:graphicFrame>
        <p:nvGraphicFramePr>
          <p:cNvPr id="44" name="Объект 43"/>
          <p:cNvGraphicFramePr>
            <a:graphicFrameLocks noChangeAspect="1"/>
          </p:cNvGraphicFramePr>
          <p:nvPr>
            <p:extLst>
              <p:ext uri="{D42A27DB-BD31-4B8C-83A1-F6EECF244321}">
                <p14:modId xmlns:p14="http://schemas.microsoft.com/office/powerpoint/2010/main" val="3276725858"/>
              </p:ext>
            </p:extLst>
          </p:nvPr>
        </p:nvGraphicFramePr>
        <p:xfrm>
          <a:off x="7185050" y="1707319"/>
          <a:ext cx="1851374" cy="266598"/>
        </p:xfrm>
        <a:graphic>
          <a:graphicData uri="http://schemas.openxmlformats.org/presentationml/2006/ole">
            <mc:AlternateContent xmlns:mc="http://schemas.openxmlformats.org/markup-compatibility/2006">
              <mc:Choice xmlns:v="urn:schemas-microsoft-com:vml" Requires="v">
                <p:oleObj spid="_x0000_s52638" name="Equation" r:id="rId3" imgW="1587240" imgH="228600" progId="Equation.DSMT4">
                  <p:embed/>
                </p:oleObj>
              </mc:Choice>
              <mc:Fallback>
                <p:oleObj name="Equation" r:id="rId3" imgW="1587240" imgH="228600" progId="Equation.DSMT4">
                  <p:embed/>
                  <p:pic>
                    <p:nvPicPr>
                      <p:cNvPr id="0" name=""/>
                      <p:cNvPicPr/>
                      <p:nvPr/>
                    </p:nvPicPr>
                    <p:blipFill>
                      <a:blip r:embed="rId4"/>
                      <a:stretch>
                        <a:fillRect/>
                      </a:stretch>
                    </p:blipFill>
                    <p:spPr>
                      <a:xfrm>
                        <a:off x="7185050" y="1707319"/>
                        <a:ext cx="1851374" cy="266598"/>
                      </a:xfrm>
                      <a:prstGeom prst="rect">
                        <a:avLst/>
                      </a:prstGeom>
                    </p:spPr>
                  </p:pic>
                </p:oleObj>
              </mc:Fallback>
            </mc:AlternateContent>
          </a:graphicData>
        </a:graphic>
      </p:graphicFrame>
      <p:grpSp>
        <p:nvGrpSpPr>
          <p:cNvPr id="6" name="Группа 5"/>
          <p:cNvGrpSpPr/>
          <p:nvPr/>
        </p:nvGrpSpPr>
        <p:grpSpPr>
          <a:xfrm>
            <a:off x="440678" y="1789326"/>
            <a:ext cx="4857463" cy="1039885"/>
            <a:chOff x="969596" y="1789326"/>
            <a:chExt cx="4857463" cy="1039885"/>
          </a:xfrm>
        </p:grpSpPr>
        <p:grpSp>
          <p:nvGrpSpPr>
            <p:cNvPr id="21" name="Группа 20"/>
            <p:cNvGrpSpPr/>
            <p:nvPr/>
          </p:nvGrpSpPr>
          <p:grpSpPr>
            <a:xfrm>
              <a:off x="969596" y="2008094"/>
              <a:ext cx="966926" cy="821117"/>
              <a:chOff x="4105468" y="3666932"/>
              <a:chExt cx="933061" cy="961053"/>
            </a:xfrm>
            <a:noFill/>
          </p:grpSpPr>
          <p:sp>
            <p:nvSpPr>
              <p:cNvPr id="29" name="Блок-схема: узел 28"/>
              <p:cNvSpPr/>
              <p:nvPr/>
            </p:nvSpPr>
            <p:spPr>
              <a:xfrm>
                <a:off x="4105468" y="3666932"/>
                <a:ext cx="933061" cy="961053"/>
              </a:xfrm>
              <a:prstGeom prst="flowChartConnector">
                <a:avLst/>
              </a:prstGeom>
              <a:solidFill>
                <a:schemeClr val="accent1">
                  <a:lumMod val="40000"/>
                  <a:lumOff val="60000"/>
                </a:schemeClr>
              </a:solid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0" name="Блок-схема: узел 29"/>
              <p:cNvSpPr/>
              <p:nvPr/>
            </p:nvSpPr>
            <p:spPr>
              <a:xfrm>
                <a:off x="4534678" y="4124131"/>
                <a:ext cx="74644" cy="55983"/>
              </a:xfrm>
              <a:prstGeom prst="flowChartConnector">
                <a:avLst/>
              </a:prstGeom>
              <a:solidFill>
                <a:srgbClr val="C00000"/>
              </a:solidFill>
              <a:ln>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sp>
          <p:nvSpPr>
            <p:cNvPr id="41" name="TextBox 40"/>
            <p:cNvSpPr txBox="1"/>
            <p:nvPr/>
          </p:nvSpPr>
          <p:spPr>
            <a:xfrm>
              <a:off x="2168694" y="2378411"/>
              <a:ext cx="3658365" cy="307777"/>
            </a:xfrm>
            <a:prstGeom prst="rect">
              <a:avLst/>
            </a:prstGeom>
            <a:noFill/>
          </p:spPr>
          <p:txBody>
            <a:bodyPr wrap="square" rtlCol="0">
              <a:spAutoFit/>
            </a:bodyPr>
            <a:lstStyle/>
            <a:p>
              <a:r>
                <a:rPr lang="en-US" sz="1400" b="1" dirty="0"/>
                <a:t>Any point of an ultrametric ball is its center</a:t>
              </a:r>
              <a:endParaRPr lang="ru-RU" sz="1400" b="1" dirty="0"/>
            </a:p>
          </p:txBody>
        </p:sp>
        <p:grpSp>
          <p:nvGrpSpPr>
            <p:cNvPr id="4" name="Группа 3"/>
            <p:cNvGrpSpPr/>
            <p:nvPr/>
          </p:nvGrpSpPr>
          <p:grpSpPr>
            <a:xfrm>
              <a:off x="1880084" y="1789326"/>
              <a:ext cx="1004560" cy="357184"/>
              <a:chOff x="1996625" y="2058267"/>
              <a:chExt cx="1004560" cy="357184"/>
            </a:xfrm>
          </p:grpSpPr>
          <p:sp>
            <p:nvSpPr>
              <p:cNvPr id="20" name="TextBox 19"/>
              <p:cNvSpPr txBox="1"/>
              <p:nvPr/>
            </p:nvSpPr>
            <p:spPr>
              <a:xfrm>
                <a:off x="1996625" y="2058267"/>
                <a:ext cx="1004560" cy="327470"/>
              </a:xfrm>
              <a:prstGeom prst="rect">
                <a:avLst/>
              </a:prstGeom>
              <a:noFill/>
            </p:spPr>
            <p:txBody>
              <a:bodyPr wrap="square" rtlCol="0">
                <a:spAutoFit/>
              </a:bodyPr>
              <a:lstStyle/>
              <a:p>
                <a:r>
                  <a:rPr lang="en-US" sz="1050" b="1" dirty="0"/>
                  <a:t>Any ball has a unique center</a:t>
                </a:r>
                <a:endParaRPr lang="ru-RU" sz="1050" b="1" dirty="0"/>
              </a:p>
            </p:txBody>
          </p:sp>
          <p:cxnSp>
            <p:nvCxnSpPr>
              <p:cNvPr id="47" name="Прямая соединительная линия 46"/>
              <p:cNvCxnSpPr/>
              <p:nvPr/>
            </p:nvCxnSpPr>
            <p:spPr>
              <a:xfrm>
                <a:off x="2063516" y="2066967"/>
                <a:ext cx="763982" cy="3342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H="1">
                <a:off x="2055389" y="2066969"/>
                <a:ext cx="812747" cy="348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2" name="Номер слайда 3"/>
          <p:cNvSpPr txBox="1">
            <a:spLocks/>
          </p:cNvSpPr>
          <p:nvPr/>
        </p:nvSpPr>
        <p:spPr>
          <a:xfrm>
            <a:off x="0" y="1271588"/>
            <a:ext cx="533400" cy="244475"/>
          </a:xfrm>
          <a:prstGeom prst="rect">
            <a:avLst/>
          </a:prstGeom>
        </p:spPr>
        <p:txBody>
          <a:bodyPr vert="horz" anchor="ctr" anchorCtr="0">
            <a:normAutofit/>
          </a:bodyPr>
          <a:lstStyle>
            <a:defPPr>
              <a:defRPr lang="en-US"/>
            </a:defPPr>
            <a:lvl1pPr marL="0" algn="ctr" defTabSz="914400" rtl="0" eaLnBrk="1" fontAlgn="base" latinLnBrk="0" hangingPunct="1">
              <a:spcBef>
                <a:spcPct val="0"/>
              </a:spcBef>
              <a:spcAft>
                <a:spcPct val="0"/>
              </a:spcAft>
              <a:defRPr kumimoji="0" sz="1400" b="1" kern="1200" smtClean="0">
                <a:solidFill>
                  <a:srgbClr val="FFFFFF"/>
                </a:solidFill>
                <a:latin typeface="Times New Roman"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0EDB8-5305-433F-BE41-D7A86D811DB3}" type="slidenum">
              <a:rPr lang="ru-RU" sz="900" smtClean="0">
                <a:latin typeface="Courier New" panose="02070309020205020404" pitchFamily="49" charset="0"/>
                <a:cs typeface="Courier New" panose="02070309020205020404" pitchFamily="49" charset="0"/>
              </a:rPr>
              <a:pPr/>
              <a:t>9</a:t>
            </a:fld>
            <a:r>
              <a:rPr lang="en-US" sz="900" dirty="0" smtClean="0">
                <a:latin typeface="Courier New" panose="02070309020205020404" pitchFamily="49" charset="0"/>
                <a:cs typeface="Courier New" panose="02070309020205020404" pitchFamily="49" charset="0"/>
              </a:rPr>
              <a:t>/35</a:t>
            </a:r>
            <a:endParaRPr lang="ru-RU" sz="900" dirty="0">
              <a:latin typeface="Courier New" panose="02070309020205020404" pitchFamily="49" charset="0"/>
              <a:cs typeface="Courier New" panose="02070309020205020404" pitchFamily="49" charset="0"/>
            </a:endParaRPr>
          </a:p>
        </p:txBody>
      </p:sp>
      <p:grpSp>
        <p:nvGrpSpPr>
          <p:cNvPr id="7" name="Группа 6"/>
          <p:cNvGrpSpPr/>
          <p:nvPr/>
        </p:nvGrpSpPr>
        <p:grpSpPr>
          <a:xfrm>
            <a:off x="2928242" y="2850778"/>
            <a:ext cx="4844158" cy="1108717"/>
            <a:chOff x="704994" y="3370731"/>
            <a:chExt cx="4844158" cy="1108717"/>
          </a:xfrm>
        </p:grpSpPr>
        <p:grpSp>
          <p:nvGrpSpPr>
            <p:cNvPr id="45" name="Группа 44"/>
            <p:cNvGrpSpPr/>
            <p:nvPr/>
          </p:nvGrpSpPr>
          <p:grpSpPr>
            <a:xfrm>
              <a:off x="704994" y="3697734"/>
              <a:ext cx="1392780" cy="781714"/>
              <a:chOff x="1775834" y="4523068"/>
              <a:chExt cx="1589313" cy="1079241"/>
            </a:xfrm>
          </p:grpSpPr>
          <p:grpSp>
            <p:nvGrpSpPr>
              <p:cNvPr id="22" name="Группа 21"/>
              <p:cNvGrpSpPr/>
              <p:nvPr/>
            </p:nvGrpSpPr>
            <p:grpSpPr>
              <a:xfrm>
                <a:off x="2432086" y="4523068"/>
                <a:ext cx="933061" cy="961053"/>
                <a:chOff x="4105468" y="3666931"/>
                <a:chExt cx="933061" cy="961053"/>
              </a:xfrm>
              <a:noFill/>
            </p:grpSpPr>
            <p:sp>
              <p:nvSpPr>
                <p:cNvPr id="27" name="Блок-схема: узел 26"/>
                <p:cNvSpPr/>
                <p:nvPr/>
              </p:nvSpPr>
              <p:spPr>
                <a:xfrm>
                  <a:off x="4105468" y="3666931"/>
                  <a:ext cx="933061" cy="961053"/>
                </a:xfrm>
                <a:prstGeom prst="flowChartConnector">
                  <a:avLst/>
                </a:prstGeom>
                <a:solidFill>
                  <a:schemeClr val="accent1">
                    <a:lumMod val="40000"/>
                    <a:lumOff val="60000"/>
                  </a:schemeClr>
                </a:solid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8" name="Блок-схема: узел 27"/>
                <p:cNvSpPr/>
                <p:nvPr/>
              </p:nvSpPr>
              <p:spPr>
                <a:xfrm>
                  <a:off x="4534678" y="4124131"/>
                  <a:ext cx="74644" cy="55983"/>
                </a:xfrm>
                <a:prstGeom prst="flowChartConnector">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grpSp>
            <p:nvGrpSpPr>
              <p:cNvPr id="23" name="Группа 22"/>
              <p:cNvGrpSpPr/>
              <p:nvPr/>
            </p:nvGrpSpPr>
            <p:grpSpPr>
              <a:xfrm>
                <a:off x="1775834" y="4641256"/>
                <a:ext cx="933061" cy="961053"/>
                <a:chOff x="4105468" y="3666931"/>
                <a:chExt cx="933061" cy="961053"/>
              </a:xfrm>
              <a:noFill/>
            </p:grpSpPr>
            <p:sp>
              <p:nvSpPr>
                <p:cNvPr id="25" name="Блок-схема: узел 24"/>
                <p:cNvSpPr/>
                <p:nvPr/>
              </p:nvSpPr>
              <p:spPr>
                <a:xfrm>
                  <a:off x="4105468" y="3666931"/>
                  <a:ext cx="933061" cy="961053"/>
                </a:xfrm>
                <a:prstGeom prst="flowChartConnector">
                  <a:avLst/>
                </a:prstGeom>
                <a:solidFill>
                  <a:srgbClr val="BDD7EE">
                    <a:alpha val="50980"/>
                  </a:srgbClr>
                </a:solid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6" name="Блок-схема: узел 25"/>
                <p:cNvSpPr/>
                <p:nvPr/>
              </p:nvSpPr>
              <p:spPr>
                <a:xfrm>
                  <a:off x="4534678" y="4124131"/>
                  <a:ext cx="74644" cy="55983"/>
                </a:xfrm>
                <a:prstGeom prst="flowChartConnector">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grpSp>
        <p:grpSp>
          <p:nvGrpSpPr>
            <p:cNvPr id="65" name="Группа 64"/>
            <p:cNvGrpSpPr/>
            <p:nvPr/>
          </p:nvGrpSpPr>
          <p:grpSpPr>
            <a:xfrm>
              <a:off x="2072799" y="3370731"/>
              <a:ext cx="1085360" cy="503605"/>
              <a:chOff x="3835343" y="3777916"/>
              <a:chExt cx="1569551" cy="806116"/>
            </a:xfrm>
          </p:grpSpPr>
          <p:sp>
            <p:nvSpPr>
              <p:cNvPr id="24" name="Прямоугольник 23"/>
              <p:cNvSpPr/>
              <p:nvPr/>
            </p:nvSpPr>
            <p:spPr>
              <a:xfrm>
                <a:off x="3835343" y="3989015"/>
                <a:ext cx="1569551" cy="553997"/>
              </a:xfrm>
              <a:prstGeom prst="rect">
                <a:avLst/>
              </a:prstGeom>
            </p:spPr>
            <p:txBody>
              <a:bodyPr wrap="square">
                <a:spAutoFit/>
              </a:bodyPr>
              <a:lstStyle/>
              <a:p>
                <a:r>
                  <a:rPr lang="en-US" sz="1050" b="1" dirty="0"/>
                  <a:t>Two balls may partly overlap</a:t>
                </a:r>
                <a:endParaRPr lang="ru-RU" sz="1050" b="1" dirty="0"/>
              </a:p>
            </p:txBody>
          </p:sp>
          <p:cxnSp>
            <p:nvCxnSpPr>
              <p:cNvPr id="52" name="Прямая соединительная линия 51"/>
              <p:cNvCxnSpPr/>
              <p:nvPr/>
            </p:nvCxnSpPr>
            <p:spPr>
              <a:xfrm>
                <a:off x="3970421" y="3826042"/>
                <a:ext cx="1191126" cy="7579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flipH="1">
                <a:off x="4066674" y="3777916"/>
                <a:ext cx="998622" cy="8061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194242" y="3950049"/>
              <a:ext cx="3354910" cy="307777"/>
            </a:xfrm>
            <a:prstGeom prst="rect">
              <a:avLst/>
            </a:prstGeom>
            <a:noFill/>
          </p:spPr>
          <p:txBody>
            <a:bodyPr wrap="square" rtlCol="0">
              <a:spAutoFit/>
            </a:bodyPr>
            <a:lstStyle/>
            <a:p>
              <a:r>
                <a:rPr lang="en-US" sz="1400" b="1" dirty="0"/>
                <a:t>Ultrametric balls can not </a:t>
              </a:r>
              <a:r>
                <a:rPr lang="en-US" sz="1400" b="1" dirty="0" smtClean="0"/>
                <a:t>overlap partially.</a:t>
              </a:r>
              <a:endParaRPr lang="ru-RU" sz="1400" b="1" dirty="0"/>
            </a:p>
          </p:txBody>
        </p:sp>
      </p:grpSp>
      <p:grpSp>
        <p:nvGrpSpPr>
          <p:cNvPr id="9" name="Группа 8"/>
          <p:cNvGrpSpPr/>
          <p:nvPr/>
        </p:nvGrpSpPr>
        <p:grpSpPr>
          <a:xfrm>
            <a:off x="251010" y="3926541"/>
            <a:ext cx="3254189" cy="1686024"/>
            <a:chOff x="636493" y="4392706"/>
            <a:chExt cx="3254189" cy="1686024"/>
          </a:xfrm>
        </p:grpSpPr>
        <p:grpSp>
          <p:nvGrpSpPr>
            <p:cNvPr id="66" name="Группа 65"/>
            <p:cNvGrpSpPr/>
            <p:nvPr/>
          </p:nvGrpSpPr>
          <p:grpSpPr>
            <a:xfrm>
              <a:off x="1596893" y="4392706"/>
              <a:ext cx="949086" cy="837518"/>
              <a:chOff x="6517963" y="3272590"/>
              <a:chExt cx="1856016" cy="1738704"/>
            </a:xfrm>
          </p:grpSpPr>
          <p:grpSp>
            <p:nvGrpSpPr>
              <p:cNvPr id="58" name="Группа 57"/>
              <p:cNvGrpSpPr/>
              <p:nvPr/>
            </p:nvGrpSpPr>
            <p:grpSpPr>
              <a:xfrm>
                <a:off x="6726510" y="3457737"/>
                <a:ext cx="1431399" cy="1389125"/>
                <a:chOff x="4105468" y="3666931"/>
                <a:chExt cx="933061" cy="961053"/>
              </a:xfrm>
              <a:noFill/>
            </p:grpSpPr>
            <p:sp>
              <p:nvSpPr>
                <p:cNvPr id="59" name="Блок-схема: узел 58"/>
                <p:cNvSpPr/>
                <p:nvPr/>
              </p:nvSpPr>
              <p:spPr>
                <a:xfrm>
                  <a:off x="4105468" y="3666931"/>
                  <a:ext cx="933061" cy="961053"/>
                </a:xfrm>
                <a:prstGeom prst="flowChartConnector">
                  <a:avLst/>
                </a:prstGeom>
                <a:grp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0" name="Блок-схема: узел 59"/>
                <p:cNvSpPr/>
                <p:nvPr/>
              </p:nvSpPr>
              <p:spPr>
                <a:xfrm>
                  <a:off x="4534678" y="4124131"/>
                  <a:ext cx="74644" cy="55983"/>
                </a:xfrm>
                <a:prstGeom prst="flowChartConnector">
                  <a:avLst/>
                </a:prstGeom>
                <a:solidFill>
                  <a:srgbClr val="C00000"/>
                </a:solidFill>
                <a:ln>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grpSp>
            <p:nvGrpSpPr>
              <p:cNvPr id="61" name="Группа 60"/>
              <p:cNvGrpSpPr/>
              <p:nvPr/>
            </p:nvGrpSpPr>
            <p:grpSpPr>
              <a:xfrm>
                <a:off x="6517963" y="3272590"/>
                <a:ext cx="1856016" cy="1738704"/>
                <a:chOff x="4105468" y="3666931"/>
                <a:chExt cx="933061" cy="961053"/>
              </a:xfrm>
              <a:noFill/>
            </p:grpSpPr>
            <p:sp>
              <p:nvSpPr>
                <p:cNvPr id="62" name="Блок-схема: узел 61"/>
                <p:cNvSpPr/>
                <p:nvPr/>
              </p:nvSpPr>
              <p:spPr>
                <a:xfrm>
                  <a:off x="4105468" y="3666931"/>
                  <a:ext cx="933061" cy="961053"/>
                </a:xfrm>
                <a:prstGeom prst="flowChartConnector">
                  <a:avLst/>
                </a:prstGeom>
                <a:grp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3" name="Блок-схема: узел 62"/>
                <p:cNvSpPr/>
                <p:nvPr/>
              </p:nvSpPr>
              <p:spPr>
                <a:xfrm>
                  <a:off x="4534678" y="4124131"/>
                  <a:ext cx="74644" cy="55983"/>
                </a:xfrm>
                <a:prstGeom prst="flowChartConnector">
                  <a:avLst/>
                </a:prstGeom>
                <a:solidFill>
                  <a:srgbClr val="C00000"/>
                </a:solidFill>
                <a:ln>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grpSp>
        <p:sp>
          <p:nvSpPr>
            <p:cNvPr id="5" name="Прямоугольник 4"/>
            <p:cNvSpPr/>
            <p:nvPr/>
          </p:nvSpPr>
          <p:spPr>
            <a:xfrm>
              <a:off x="636493" y="5386233"/>
              <a:ext cx="3254189" cy="692497"/>
            </a:xfrm>
            <a:prstGeom prst="rect">
              <a:avLst/>
            </a:prstGeom>
          </p:spPr>
          <p:txBody>
            <a:bodyPr wrap="square">
              <a:spAutoFit/>
            </a:bodyPr>
            <a:lstStyle/>
            <a:p>
              <a:r>
                <a:rPr lang="en-US" sz="1300" b="1" dirty="0"/>
                <a:t> </a:t>
              </a:r>
              <a:r>
                <a:rPr lang="en-US" sz="1300" dirty="0">
                  <a:latin typeface="Times New Roman" panose="02020603050405020304" pitchFamily="18" charset="0"/>
                  <a:cs typeface="Times New Roman" panose="02020603050405020304" pitchFamily="18" charset="0"/>
                </a:rPr>
                <a:t>If two balls have a common </a:t>
              </a:r>
              <a:r>
                <a:rPr lang="en-US" sz="1300" dirty="0" smtClean="0">
                  <a:latin typeface="Times New Roman" panose="02020603050405020304" pitchFamily="18" charset="0"/>
                  <a:cs typeface="Times New Roman" panose="02020603050405020304" pitchFamily="18" charset="0"/>
                </a:rPr>
                <a:t>point, </a:t>
              </a:r>
              <a:r>
                <a:rPr lang="en-US" sz="1300" dirty="0">
                  <a:latin typeface="Times New Roman" panose="02020603050405020304" pitchFamily="18" charset="0"/>
                  <a:cs typeface="Times New Roman" panose="02020603050405020304" pitchFamily="18" charset="0"/>
                </a:rPr>
                <a:t>the smaller ball is </a:t>
              </a:r>
              <a:r>
                <a:rPr lang="en-US" sz="1300" dirty="0" smtClean="0">
                  <a:latin typeface="Times New Roman" panose="02020603050405020304" pitchFamily="18" charset="0"/>
                  <a:cs typeface="Times New Roman" panose="02020603050405020304" pitchFamily="18" charset="0"/>
                </a:rPr>
                <a:t>completely embedded into </a:t>
              </a:r>
              <a:r>
                <a:rPr lang="en-US" sz="1300" dirty="0">
                  <a:latin typeface="Times New Roman" panose="02020603050405020304" pitchFamily="18" charset="0"/>
                  <a:cs typeface="Times New Roman" panose="02020603050405020304" pitchFamily="18" charset="0"/>
                </a:rPr>
                <a:t>the larger </a:t>
              </a:r>
              <a:r>
                <a:rPr lang="en-US" sz="1300" dirty="0" smtClean="0">
                  <a:latin typeface="Times New Roman" panose="02020603050405020304" pitchFamily="18" charset="0"/>
                  <a:cs typeface="Times New Roman" panose="02020603050405020304" pitchFamily="18" charset="0"/>
                </a:rPr>
                <a:t>one, and the common point is a center.</a:t>
              </a:r>
              <a:endParaRPr lang="ru-RU" sz="1300" dirty="0">
                <a:latin typeface="Times New Roman" panose="02020603050405020304" pitchFamily="18" charset="0"/>
                <a:cs typeface="Times New Roman" panose="02020603050405020304" pitchFamily="18" charset="0"/>
              </a:endParaRPr>
            </a:p>
          </p:txBody>
        </p:sp>
      </p:grpSp>
      <p:graphicFrame>
        <p:nvGraphicFramePr>
          <p:cNvPr id="42" name="Объект 41"/>
          <p:cNvGraphicFramePr>
            <a:graphicFrameLocks noChangeAspect="1"/>
          </p:cNvGraphicFramePr>
          <p:nvPr>
            <p:extLst>
              <p:ext uri="{D42A27DB-BD31-4B8C-83A1-F6EECF244321}">
                <p14:modId xmlns:p14="http://schemas.microsoft.com/office/powerpoint/2010/main" val="2795983274"/>
              </p:ext>
            </p:extLst>
          </p:nvPr>
        </p:nvGraphicFramePr>
        <p:xfrm>
          <a:off x="5257800" y="5068888"/>
          <a:ext cx="3684588" cy="712787"/>
        </p:xfrm>
        <a:graphic>
          <a:graphicData uri="http://schemas.openxmlformats.org/presentationml/2006/ole">
            <mc:AlternateContent xmlns:mc="http://schemas.openxmlformats.org/markup-compatibility/2006">
              <mc:Choice xmlns:v="urn:schemas-microsoft-com:vml" Requires="v">
                <p:oleObj spid="_x0000_s52639" name="Equation" r:id="rId5" imgW="3581280" imgH="660240" progId="Equation.DSMT4">
                  <p:embed/>
                </p:oleObj>
              </mc:Choice>
              <mc:Fallback>
                <p:oleObj name="Equation" r:id="rId5" imgW="3581280" imgH="660240" progId="Equation.DSMT4">
                  <p:embed/>
                  <p:pic>
                    <p:nvPicPr>
                      <p:cNvPr id="0" name=""/>
                      <p:cNvPicPr/>
                      <p:nvPr/>
                    </p:nvPicPr>
                    <p:blipFill>
                      <a:blip r:embed="rId6"/>
                      <a:stretch>
                        <a:fillRect/>
                      </a:stretch>
                    </p:blipFill>
                    <p:spPr>
                      <a:xfrm>
                        <a:off x="5257800" y="5068888"/>
                        <a:ext cx="3684588" cy="712787"/>
                      </a:xfrm>
                      <a:prstGeom prst="rect">
                        <a:avLst/>
                      </a:prstGeom>
                    </p:spPr>
                  </p:pic>
                </p:oleObj>
              </mc:Fallback>
            </mc:AlternateContent>
          </a:graphicData>
        </a:graphic>
      </p:graphicFrame>
      <p:grpSp>
        <p:nvGrpSpPr>
          <p:cNvPr id="8" name="Группа 7"/>
          <p:cNvGrpSpPr/>
          <p:nvPr/>
        </p:nvGrpSpPr>
        <p:grpSpPr>
          <a:xfrm>
            <a:off x="6022422" y="4020464"/>
            <a:ext cx="1893446" cy="740403"/>
            <a:chOff x="5341105" y="4603168"/>
            <a:chExt cx="1893446" cy="705074"/>
          </a:xfrm>
        </p:grpSpPr>
        <p:sp>
          <p:nvSpPr>
            <p:cNvPr id="43" name="Блок-схема: узел 42"/>
            <p:cNvSpPr/>
            <p:nvPr/>
          </p:nvSpPr>
          <p:spPr>
            <a:xfrm>
              <a:off x="6416871" y="4612134"/>
              <a:ext cx="817680" cy="696108"/>
            </a:xfrm>
            <a:prstGeom prst="flowChartConnector">
              <a:avLst/>
            </a:prstGeom>
            <a:no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6" name="Блок-схема: узел 45"/>
            <p:cNvSpPr/>
            <p:nvPr/>
          </p:nvSpPr>
          <p:spPr>
            <a:xfrm>
              <a:off x="5341105" y="4603168"/>
              <a:ext cx="817680" cy="696108"/>
            </a:xfrm>
            <a:prstGeom prst="flowChartConnector">
              <a:avLst/>
            </a:prstGeom>
            <a:noFill/>
            <a:ln w="38100">
              <a:solidFill>
                <a:srgbClr val="734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sp>
        <p:nvSpPr>
          <p:cNvPr id="49" name="Прямоугольник 48"/>
          <p:cNvSpPr/>
          <p:nvPr/>
        </p:nvSpPr>
        <p:spPr>
          <a:xfrm>
            <a:off x="3989600" y="6049186"/>
            <a:ext cx="3908306" cy="461665"/>
          </a:xfrm>
          <a:prstGeom prst="rect">
            <a:avLst/>
          </a:prstGeom>
        </p:spPr>
        <p:txBody>
          <a:bodyPr wrap="square">
            <a:spAutoFit/>
          </a:bodyPr>
          <a:lstStyle/>
          <a:p>
            <a:r>
              <a:rPr lang="en-US" sz="1200" b="1" dirty="0" smtClean="0">
                <a:solidFill>
                  <a:srgbClr val="7030A0"/>
                </a:solidFill>
                <a:latin typeface="Segoe Print" panose="02000600000000000000" pitchFamily="2" charset="0"/>
              </a:rPr>
              <a:t>With respect to distance, non-intersecting ultrametric balls </a:t>
            </a:r>
            <a:r>
              <a:rPr lang="en-US" sz="1200" b="1" dirty="0" smtClean="0">
                <a:solidFill>
                  <a:srgbClr val="7030A0"/>
                </a:solidFill>
                <a:latin typeface="Segoe Print" panose="02000600000000000000" pitchFamily="2" charset="0"/>
              </a:rPr>
              <a:t>form </a:t>
            </a:r>
            <a:r>
              <a:rPr lang="en-US" sz="1200" b="1" dirty="0" smtClean="0">
                <a:solidFill>
                  <a:srgbClr val="7030A0"/>
                </a:solidFill>
                <a:latin typeface="Segoe Print" panose="02000600000000000000" pitchFamily="2" charset="0"/>
              </a:rPr>
              <a:t>the equivalence classes.</a:t>
            </a:r>
            <a:endParaRPr lang="ru-RU" sz="1200" b="1" dirty="0">
              <a:solidFill>
                <a:srgbClr val="7030A0"/>
              </a:solidFill>
              <a:latin typeface="Segoe Print" panose="02000600000000000000" pitchFamily="2" charset="0"/>
            </a:endParaRPr>
          </a:p>
        </p:txBody>
      </p:sp>
      <p:pic>
        <p:nvPicPr>
          <p:cNvPr id="11" name="Рисунок 10"/>
          <p:cNvPicPr>
            <a:picLocks noChangeAspect="1"/>
          </p:cNvPicPr>
          <p:nvPr/>
        </p:nvPicPr>
        <p:blipFill>
          <a:blip r:embed="rId7"/>
          <a:stretch>
            <a:fillRect/>
          </a:stretch>
        </p:blipFill>
        <p:spPr>
          <a:xfrm>
            <a:off x="6366910" y="4339708"/>
            <a:ext cx="69750" cy="49235"/>
          </a:xfrm>
          <a:prstGeom prst="rect">
            <a:avLst/>
          </a:prstGeom>
        </p:spPr>
      </p:pic>
      <p:pic>
        <p:nvPicPr>
          <p:cNvPr id="53" name="Рисунок 52"/>
          <p:cNvPicPr>
            <a:picLocks noChangeAspect="1"/>
          </p:cNvPicPr>
          <p:nvPr/>
        </p:nvPicPr>
        <p:blipFill>
          <a:blip r:embed="rId7"/>
          <a:stretch>
            <a:fillRect/>
          </a:stretch>
        </p:blipFill>
        <p:spPr>
          <a:xfrm>
            <a:off x="7666792" y="4321779"/>
            <a:ext cx="69750" cy="49235"/>
          </a:xfrm>
          <a:prstGeom prst="rect">
            <a:avLst/>
          </a:prstGeom>
        </p:spPr>
      </p:pic>
      <p:cxnSp>
        <p:nvCxnSpPr>
          <p:cNvPr id="13" name="Прямая соединительная линия 12"/>
          <p:cNvCxnSpPr/>
          <p:nvPr/>
        </p:nvCxnSpPr>
        <p:spPr>
          <a:xfrm>
            <a:off x="6401785" y="4406873"/>
            <a:ext cx="7980" cy="451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7701669" y="4388938"/>
            <a:ext cx="7980" cy="451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6481482" y="4903697"/>
            <a:ext cx="1183342" cy="896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Объект 15"/>
          <p:cNvGraphicFramePr>
            <a:graphicFrameLocks noChangeAspect="1"/>
          </p:cNvGraphicFramePr>
          <p:nvPr>
            <p:extLst>
              <p:ext uri="{D42A27DB-BD31-4B8C-83A1-F6EECF244321}">
                <p14:modId xmlns:p14="http://schemas.microsoft.com/office/powerpoint/2010/main" val="2709773047"/>
              </p:ext>
            </p:extLst>
          </p:nvPr>
        </p:nvGraphicFramePr>
        <p:xfrm>
          <a:off x="6818032" y="4707965"/>
          <a:ext cx="546100" cy="203200"/>
        </p:xfrm>
        <a:graphic>
          <a:graphicData uri="http://schemas.openxmlformats.org/presentationml/2006/ole">
            <mc:AlternateContent xmlns:mc="http://schemas.openxmlformats.org/markup-compatibility/2006">
              <mc:Choice xmlns:v="urn:schemas-microsoft-com:vml" Requires="v">
                <p:oleObj spid="_x0000_s52640" name="Equation" r:id="rId8" imgW="545760" imgH="203040" progId="Equation.DSMT4">
                  <p:embed/>
                </p:oleObj>
              </mc:Choice>
              <mc:Fallback>
                <p:oleObj name="Equation" r:id="rId8" imgW="545760" imgH="203040" progId="Equation.DSMT4">
                  <p:embed/>
                  <p:pic>
                    <p:nvPicPr>
                      <p:cNvPr id="0" name=""/>
                      <p:cNvPicPr/>
                      <p:nvPr/>
                    </p:nvPicPr>
                    <p:blipFill>
                      <a:blip r:embed="rId9"/>
                      <a:stretch>
                        <a:fillRect/>
                      </a:stretch>
                    </p:blipFill>
                    <p:spPr>
                      <a:xfrm>
                        <a:off x="6818032" y="4707965"/>
                        <a:ext cx="546100" cy="203200"/>
                      </a:xfrm>
                      <a:prstGeom prst="rect">
                        <a:avLst/>
                      </a:prstGeom>
                    </p:spPr>
                  </p:pic>
                </p:oleObj>
              </mc:Fallback>
            </mc:AlternateContent>
          </a:graphicData>
        </a:graphic>
      </p:graphicFrame>
      <p:sp>
        <p:nvSpPr>
          <p:cNvPr id="51" name="Прямоугольник 50"/>
          <p:cNvSpPr/>
          <p:nvPr/>
        </p:nvSpPr>
        <p:spPr>
          <a:xfrm>
            <a:off x="6489949" y="1239878"/>
            <a:ext cx="2583592" cy="307777"/>
          </a:xfrm>
          <a:prstGeom prst="rect">
            <a:avLst/>
          </a:prstGeom>
        </p:spPr>
        <p:txBody>
          <a:bodyPr wrap="none">
            <a:spAutoFit/>
          </a:bodyPr>
          <a:lstStyle/>
          <a:p>
            <a:pPr>
              <a:spcBef>
                <a:spcPts val="0"/>
              </a:spcBef>
            </a:pPr>
            <a:r>
              <a:rPr lang="en-US" sz="1400" b="1" dirty="0" smtClean="0">
                <a:solidFill>
                  <a:srgbClr val="C00000"/>
                </a:solidFill>
                <a:cs typeface="Calibri" panose="020F0502020204030204" pitchFamily="34" charset="0"/>
              </a:rPr>
              <a:t>General:</a:t>
            </a:r>
            <a:r>
              <a:rPr lang="en-US" sz="1400" b="1" dirty="0" smtClean="0">
                <a:solidFill>
                  <a:srgbClr val="002060"/>
                </a:solidFill>
                <a:cs typeface="Calibri" panose="020F0502020204030204" pitchFamily="34" charset="0"/>
              </a:rPr>
              <a:t> Metric </a:t>
            </a:r>
            <a:r>
              <a:rPr lang="en-US" sz="1400" b="1" dirty="0">
                <a:solidFill>
                  <a:srgbClr val="002060"/>
                </a:solidFill>
                <a:cs typeface="Calibri" panose="020F0502020204030204" pitchFamily="34" charset="0"/>
              </a:rPr>
              <a:t>and ultrametric </a:t>
            </a:r>
          </a:p>
        </p:txBody>
      </p:sp>
    </p:spTree>
    <p:extLst>
      <p:ext uri="{BB962C8B-B14F-4D97-AF65-F5344CB8AC3E}">
        <p14:creationId xmlns:p14="http://schemas.microsoft.com/office/powerpoint/2010/main" val="2467304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2532</Words>
  <Application>Microsoft Office PowerPoint</Application>
  <PresentationFormat>Экран (4:3)</PresentationFormat>
  <Paragraphs>518</Paragraphs>
  <Slides>35</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4</vt:i4>
      </vt:variant>
      <vt:variant>
        <vt:lpstr>Заголовки слайдов</vt:lpstr>
      </vt:variant>
      <vt:variant>
        <vt:i4>35</vt:i4>
      </vt:variant>
    </vt:vector>
  </HeadingPairs>
  <TitlesOfParts>
    <vt:vector size="40" baseType="lpstr">
      <vt:lpstr>2_Обычная</vt:lpstr>
      <vt:lpstr>Equation</vt:lpstr>
      <vt:lpstr>MathType 6.0 Equation</vt:lpstr>
      <vt:lpstr>Точечный рисунок</vt:lpstr>
      <vt:lpstr>CorelDRAW</vt:lpstr>
      <vt:lpstr>Ultrametricity  in the context of biology </vt:lpstr>
      <vt:lpstr>Why  can the ultrametric be interesting for the life sciences?</vt:lpstr>
      <vt:lpstr>What I'll talk about.</vt:lpstr>
      <vt:lpstr>Metric</vt:lpstr>
      <vt:lpstr>Geometry of the triangle inequality</vt:lpstr>
      <vt:lpstr>Numerical description of Euclidean spaces</vt:lpstr>
      <vt:lpstr>Ultrametric</vt:lpstr>
      <vt:lpstr>Ultrametric</vt:lpstr>
      <vt:lpstr>Ultrametric geometry</vt:lpstr>
      <vt:lpstr>Ultrametric geometry</vt:lpstr>
      <vt:lpstr>Tree-like presentation of an ultrametric space</vt:lpstr>
      <vt:lpstr>Ultrametric  distances</vt:lpstr>
      <vt:lpstr>p-adic norm</vt:lpstr>
      <vt:lpstr>Ultrametric distance as the  p-adic norm</vt:lpstr>
      <vt:lpstr>Ultrametric space is described by p-adic numbers</vt:lpstr>
      <vt:lpstr>Презентация PowerPoint</vt:lpstr>
      <vt:lpstr>Random branching in a high-dimensional Euclidean space</vt:lpstr>
      <vt:lpstr>Random branching in a high-dimensional Euclidian space</vt:lpstr>
      <vt:lpstr>Matrix of distances </vt:lpstr>
      <vt:lpstr>Презентация PowerPoint</vt:lpstr>
      <vt:lpstr>Ultrametric random walk</vt:lpstr>
      <vt:lpstr>Cauchy problem and survival probability</vt:lpstr>
      <vt:lpstr>Characteristic relaxations</vt:lpstr>
      <vt:lpstr>Characteristic relaxations</vt:lpstr>
      <vt:lpstr>Characteristic relaxations</vt:lpstr>
      <vt:lpstr>Презентация PowerPoint</vt:lpstr>
      <vt:lpstr>Complex landscape as a tree of basins of minima  </vt:lpstr>
      <vt:lpstr>Презентация PowerPoint</vt:lpstr>
      <vt:lpstr>"Basin-to-basin kinetics"</vt:lpstr>
      <vt:lpstr>Remark</vt:lpstr>
      <vt:lpstr>Презентация PowerPoint</vt:lpstr>
      <vt:lpstr>Model of Frauenfelder's experiment</vt:lpstr>
      <vt:lpstr>Model related to tree-like approximation of protein energy landscape</vt:lpstr>
      <vt:lpstr>In different experiments, the protein dynamics looks as a random walk in homogeneous ultrametric space</vt:lpstr>
      <vt:lpstr>Concluding remark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2016-06-02T08:38:31Z</dcterms:created>
  <dcterms:modified xsi:type="dcterms:W3CDTF">2017-09-19T19:23:32Z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