
<file path=[Content_Types].xml><?xml version="1.0" encoding="utf-8"?>
<Types xmlns="http://schemas.openxmlformats.org/package/2006/content-types">
  <Default Extension="png" ContentType="image/png"/>
  <Default Extension="bmp" ContentType="image/bmp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4" r:id="rId3"/>
    <p:sldId id="332" r:id="rId4"/>
    <p:sldId id="335" r:id="rId5"/>
    <p:sldId id="317" r:id="rId6"/>
    <p:sldId id="321" r:id="rId7"/>
    <p:sldId id="318" r:id="rId8"/>
    <p:sldId id="319" r:id="rId9"/>
    <p:sldId id="320" r:id="rId10"/>
    <p:sldId id="331" r:id="rId11"/>
    <p:sldId id="327" r:id="rId12"/>
    <p:sldId id="326" r:id="rId13"/>
    <p:sldId id="309" r:id="rId14"/>
    <p:sldId id="302" r:id="rId15"/>
    <p:sldId id="310" r:id="rId16"/>
    <p:sldId id="303" r:id="rId17"/>
    <p:sldId id="313" r:id="rId18"/>
    <p:sldId id="328" r:id="rId19"/>
    <p:sldId id="306" r:id="rId20"/>
    <p:sldId id="315" r:id="rId21"/>
    <p:sldId id="311" r:id="rId22"/>
    <p:sldId id="333" r:id="rId23"/>
    <p:sldId id="329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9" autoAdjust="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122B-C0D0-41B3-8CA5-560B860D8C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F8CD-27C8-4F2D-B17B-844F9FCB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1F8CD-27C8-4F2D-B17B-844F9FCB6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7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938-2321-466F-B256-1A797CBFE356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3F28-FF15-4709-A9F9-B19B638B3806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90-BB93-48DF-AA0D-8F3AFC02D70D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4788-FE78-45C6-88D7-213775AD8C7F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97B8-B0B7-44C4-814E-976E4BF21251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8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1AB-B907-4C34-A807-F5E38A1475F6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B2EE-D9E4-41FE-B589-16C88834420F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737B-0F92-4D06-95D2-7C87C236C08F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3FE2-6ACB-43F5-A910-D5EE4ECF83C0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2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36B-A2DF-4D31-8C91-F41EE80BB2A0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0D84-9155-4813-BA67-82131ADF907E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84FA-0CE2-4EB0-BF38-09F3A4C43A18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429-38A9-452F-82C6-36CD8FE6D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bmp"/><Relationship Id="rId4" Type="http://schemas.openxmlformats.org/officeDocument/2006/relationships/image" Target="../media/image25.b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39.wmf"/><Relationship Id="rId4" Type="http://schemas.openxmlformats.org/officeDocument/2006/relationships/image" Target="../media/image220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Intermittency and non-</a:t>
            </a:r>
            <a:r>
              <a:rPr lang="en-US" dirty="0" err="1"/>
              <a:t>ergodicity</a:t>
            </a:r>
            <a:r>
              <a:rPr lang="en-US" dirty="0"/>
              <a:t>, Two aspects of single-particle trajectories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568" y="4246240"/>
            <a:ext cx="7088832" cy="1991072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 smtClean="0"/>
              <a:t>Yann Lanoiselée</a:t>
            </a:r>
            <a:r>
              <a:rPr lang="fr-FR" dirty="0" smtClean="0"/>
              <a:t> </a:t>
            </a:r>
            <a:r>
              <a:rPr lang="fr-FR" dirty="0"/>
              <a:t>and Denis </a:t>
            </a:r>
            <a:r>
              <a:rPr lang="fr-FR" dirty="0" smtClean="0"/>
              <a:t>Grebenkov</a:t>
            </a:r>
          </a:p>
          <a:p>
            <a:endParaRPr lang="fr-FR" dirty="0" smtClean="0"/>
          </a:p>
          <a:p>
            <a:r>
              <a:rPr lang="fr-FR" dirty="0"/>
              <a:t>CNRS </a:t>
            </a:r>
            <a:r>
              <a:rPr lang="fr-FR" dirty="0" smtClean="0"/>
              <a:t>- </a:t>
            </a:r>
            <a:r>
              <a:rPr lang="fr-FR" dirty="0"/>
              <a:t>Ecole Polytechnique, </a:t>
            </a:r>
            <a:r>
              <a:rPr lang="fr-FR" dirty="0" smtClean="0"/>
              <a:t>France </a:t>
            </a:r>
            <a:endParaRPr lang="fr-FR" dirty="0"/>
          </a:p>
          <a:p>
            <a:r>
              <a:rPr lang="en-US" dirty="0"/>
              <a:t>Interdisciplinary </a:t>
            </a:r>
            <a:r>
              <a:rPr lang="en-US" dirty="0" smtClean="0"/>
              <a:t>Scientific </a:t>
            </a:r>
            <a:r>
              <a:rPr lang="en-US" dirty="0"/>
              <a:t>Center </a:t>
            </a:r>
            <a:r>
              <a:rPr lang="en-US" dirty="0" err="1" smtClean="0"/>
              <a:t>Poncelet</a:t>
            </a:r>
            <a:r>
              <a:rPr lang="en-US" dirty="0" smtClean="0"/>
              <a:t>, </a:t>
            </a:r>
            <a:r>
              <a:rPr lang="en-US" dirty="0"/>
              <a:t>Russia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Résultat de recherche d'images pour &quot;ecole polytechnique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40" y="260648"/>
            <a:ext cx="1368152" cy="18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laboratoire pmc polytechnique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40" y="452264"/>
            <a:ext cx="3297785" cy="12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cnrs logo transparen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60648"/>
            <a:ext cx="4930180" cy="18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3127" r="5886"/>
          <a:stretch/>
        </p:blipFill>
        <p:spPr>
          <a:xfrm>
            <a:off x="270740" y="1692322"/>
            <a:ext cx="6605516" cy="419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Test on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smtClean="0"/>
              <a:t>data</a:t>
            </a:r>
            <a:br>
              <a:rPr lang="fr-FR" dirty="0" smtClean="0"/>
            </a:br>
            <a:r>
              <a:rPr lang="fr-FR" dirty="0" smtClean="0"/>
              <a:t>One </a:t>
            </a:r>
            <a:r>
              <a:rPr lang="fr-FR" dirty="0" err="1" smtClean="0"/>
              <a:t>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56" y="1600200"/>
            <a:ext cx="2151914" cy="4525963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err="1" smtClean="0">
                <a:solidFill>
                  <a:schemeClr val="tx2"/>
                </a:solidFill>
              </a:rPr>
              <a:t>mRNA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protein</a:t>
            </a:r>
            <a:r>
              <a:rPr lang="fr-FR" sz="2400" dirty="0" smtClean="0">
                <a:solidFill>
                  <a:schemeClr val="tx2"/>
                </a:solidFill>
              </a:rPr>
              <a:t> in E. Coli  </a:t>
            </a:r>
            <a:r>
              <a:rPr lang="fr-FR" sz="2400" dirty="0" smtClean="0">
                <a:solidFill>
                  <a:schemeClr val="tx2"/>
                </a:solidFill>
              </a:rPr>
              <a:t>  </a:t>
            </a:r>
            <a:r>
              <a:rPr lang="fr-FR" sz="2400" i="1" dirty="0" smtClean="0">
                <a:solidFill>
                  <a:schemeClr val="tx2"/>
                </a:solidFill>
              </a:rPr>
              <a:t>Golding </a:t>
            </a:r>
            <a:r>
              <a:rPr lang="fr-FR" sz="2400" i="1" dirty="0" smtClean="0">
                <a:solidFill>
                  <a:schemeClr val="tx2"/>
                </a:solidFill>
              </a:rPr>
              <a:t>and Cox </a:t>
            </a:r>
            <a:r>
              <a:rPr lang="fr-FR" sz="2400" i="1" dirty="0" smtClean="0">
                <a:solidFill>
                  <a:schemeClr val="tx2"/>
                </a:solidFill>
              </a:rPr>
              <a:t>PRL </a:t>
            </a:r>
            <a:r>
              <a:rPr lang="fr-FR" sz="2400" i="1" dirty="0" smtClean="0">
                <a:solidFill>
                  <a:schemeClr val="tx2"/>
                </a:solidFill>
              </a:rPr>
              <a:t>(2006)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Kv2.1 Potassium </a:t>
            </a:r>
            <a:r>
              <a:rPr lang="fr-FR" sz="2400" dirty="0" err="1" smtClean="0">
                <a:solidFill>
                  <a:srgbClr val="FF0000"/>
                </a:solidFill>
              </a:rPr>
              <a:t>channel</a:t>
            </a:r>
            <a:r>
              <a:rPr lang="fr-FR" sz="2400" dirty="0" smtClean="0">
                <a:solidFill>
                  <a:srgbClr val="FF0000"/>
                </a:solidFill>
              </a:rPr>
              <a:t> in plasma membrane </a:t>
            </a:r>
            <a:r>
              <a:rPr lang="fr-FR" sz="2400" i="1" dirty="0" smtClean="0">
                <a:solidFill>
                  <a:srgbClr val="FF0000"/>
                </a:solidFill>
              </a:rPr>
              <a:t>Weigel et al. PNAS (2011)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Short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Progress in the direction </a:t>
            </a:r>
            <a:r>
              <a:rPr lang="fr-FR" dirty="0" smtClean="0"/>
              <a:t>to test non-</a:t>
            </a:r>
            <a:r>
              <a:rPr lang="fr-FR" dirty="0" err="1" smtClean="0"/>
              <a:t>ergodicity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single </a:t>
            </a:r>
            <a:r>
              <a:rPr lang="fr-FR" dirty="0" err="1" smtClean="0"/>
              <a:t>trajectory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)</a:t>
            </a:r>
          </a:p>
          <a:p>
            <a:r>
              <a:rPr lang="fr-FR" dirty="0" smtClean="0"/>
              <a:t>Able to </a:t>
            </a:r>
            <a:r>
              <a:rPr lang="fr-FR" dirty="0" err="1" smtClean="0"/>
              <a:t>detect</a:t>
            </a:r>
            <a:r>
              <a:rPr lang="fr-FR" dirty="0" smtClean="0"/>
              <a:t> CTRW</a:t>
            </a:r>
          </a:p>
          <a:p>
            <a:r>
              <a:rPr lang="fr-FR" dirty="0" err="1" smtClean="0"/>
              <a:t>Statistics</a:t>
            </a:r>
            <a:r>
              <a:rPr lang="fr-FR" dirty="0" smtClean="0"/>
              <a:t> of the </a:t>
            </a:r>
            <a:r>
              <a:rPr lang="fr-FR" dirty="0" err="1" smtClean="0"/>
              <a:t>estimator</a:t>
            </a:r>
            <a:r>
              <a:rPr lang="fr-FR" dirty="0" smtClean="0"/>
              <a:t> for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200" dirty="0"/>
              <a:t>Y. Lanoiselée D. Grebenkov </a:t>
            </a:r>
            <a:r>
              <a:rPr lang="pt-BR" sz="2200" i="1" dirty="0" smtClean="0"/>
              <a:t>Phys</a:t>
            </a:r>
            <a:r>
              <a:rPr lang="pt-BR" sz="2200" i="1" dirty="0"/>
              <a:t>. Rev. E </a:t>
            </a:r>
            <a:r>
              <a:rPr lang="pt-BR" sz="2200" b="1" i="1" dirty="0"/>
              <a:t>93</a:t>
            </a:r>
            <a:r>
              <a:rPr lang="pt-BR" sz="2200" i="1" dirty="0"/>
              <a:t>, 052146</a:t>
            </a:r>
            <a:r>
              <a:rPr lang="pt-BR" sz="2200" dirty="0"/>
              <a:t> (2016)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for non-</a:t>
            </a:r>
            <a:r>
              <a:rPr lang="fr-FR" dirty="0" err="1" smtClean="0"/>
              <a:t>stationary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Intermittent </a:t>
            </a:r>
            <a:r>
              <a:rPr lang="fr-FR" dirty="0" err="1" smtClean="0"/>
              <a:t>Examples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94721" y="1052736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fr-FR" dirty="0">
                <a:latin typeface="Cambria Math"/>
              </a:rPr>
              <a:t>Active/passive transport in </a:t>
            </a:r>
            <a:r>
              <a:rPr lang="fr-FR" dirty="0" err="1">
                <a:latin typeface="Cambria Math"/>
              </a:rPr>
              <a:t>cells</a:t>
            </a:r>
            <a:r>
              <a:rPr lang="fr-FR" dirty="0">
                <a:latin typeface="Cambria Math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503" y="1052736"/>
            <a:ext cx="4751441" cy="639762"/>
          </a:xfrm>
        </p:spPr>
        <p:txBody>
          <a:bodyPr/>
          <a:lstStyle/>
          <a:p>
            <a:pPr algn="ctr"/>
            <a:r>
              <a:rPr lang="fr-FR" dirty="0" smtClean="0"/>
              <a:t>Animal </a:t>
            </a:r>
            <a:r>
              <a:rPr lang="fr-FR" dirty="0" err="1" smtClean="0"/>
              <a:t>foraging</a:t>
            </a:r>
            <a:endParaRPr lang="en-US" dirty="0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" y="1692498"/>
            <a:ext cx="4762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106316" cy="22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5496" y="3212976"/>
            <a:ext cx="473310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DNA </a:t>
            </a:r>
            <a:r>
              <a:rPr lang="fr-FR" dirty="0" err="1" smtClean="0"/>
              <a:t>protein</a:t>
            </a:r>
            <a:r>
              <a:rPr lang="fr-FR" dirty="0" smtClean="0"/>
              <a:t> interaction</a:t>
            </a:r>
            <a:endParaRPr lang="en-US" dirty="0"/>
          </a:p>
        </p:txBody>
      </p:sp>
      <p:pic>
        <p:nvPicPr>
          <p:cNvPr id="2052" name="Picture 4" descr="Figure 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1" t="13531"/>
          <a:stretch/>
        </p:blipFill>
        <p:spPr bwMode="auto">
          <a:xfrm>
            <a:off x="6012160" y="4674240"/>
            <a:ext cx="1869226" cy="17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8"/>
          <p:cNvSpPr txBox="1">
            <a:spLocks/>
          </p:cNvSpPr>
          <p:nvPr/>
        </p:nvSpPr>
        <p:spPr>
          <a:xfrm>
            <a:off x="5120193" y="400506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Surface </a:t>
            </a:r>
            <a:r>
              <a:rPr lang="fr-FR" dirty="0" err="1" smtClean="0"/>
              <a:t>Mediated</a:t>
            </a:r>
            <a:r>
              <a:rPr lang="fr-FR" dirty="0" smtClean="0"/>
              <a:t> Diffusion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1085" y="6444044"/>
            <a:ext cx="486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Bénichou</a:t>
            </a:r>
            <a:r>
              <a:rPr lang="en-US" dirty="0" smtClean="0"/>
              <a:t> et al.</a:t>
            </a:r>
            <a:r>
              <a:rPr lang="en-US" b="1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Rev. Mod. </a:t>
            </a:r>
            <a:r>
              <a:rPr lang="en-US" i="1" dirty="0"/>
              <a:t>Phys. , 83(1), 81</a:t>
            </a:r>
            <a:r>
              <a:rPr lang="en-US" dirty="0"/>
              <a:t> </a:t>
            </a:r>
            <a:r>
              <a:rPr lang="en-US" dirty="0" smtClean="0"/>
              <a:t>(2011)</a:t>
            </a:r>
            <a:endParaRPr lang="en-US" dirty="0"/>
          </a:p>
        </p:txBody>
      </p:sp>
      <p:pic>
        <p:nvPicPr>
          <p:cNvPr id="3" name="Picture 2" descr="Fig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4" y="3789040"/>
            <a:ext cx="2854796" cy="28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has been </a:t>
            </a:r>
            <a:r>
              <a:rPr lang="fr-FR" dirty="0" err="1" smtClean="0"/>
              <a:t>done</a:t>
            </a:r>
            <a:r>
              <a:rPr lang="fr-FR" dirty="0" smtClean="0"/>
              <a:t> for intermittent </a:t>
            </a:r>
            <a:r>
              <a:rPr lang="fr-FR" dirty="0" err="1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4906888" cy="34215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Trajectory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X</m:t>
                      </m:r>
                      <m:r>
                        <a:rPr lang="fr-FR" b="0" i="0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fr-FR" dirty="0" smtClean="0"/>
              </a:p>
              <a:p>
                <a:r>
                  <a:rPr lang="fr-FR" dirty="0" err="1" smtClean="0"/>
                  <a:t>Functional</a:t>
                </a:r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𝑓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latin typeface="Cambria Math"/>
                            </a:rPr>
                            <m:t>𝜏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 smtClean="0"/>
              </a:p>
              <a:p>
                <a:r>
                  <a:rPr lang="fr-FR" dirty="0" err="1" smtClean="0"/>
                  <a:t>Used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functionals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Drift, Variance, Angles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4906888" cy="3421595"/>
              </a:xfrm>
              <a:blipFill rotWithShape="1">
                <a:blip r:embed="rId2"/>
                <a:stretch>
                  <a:fillRect l="-3106" t="-2496" r="-248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8520" y="5118416"/>
                <a:ext cx="5687070" cy="111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𝑉𝑎𝑟𝑖𝑎𝑛𝑐𝑒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/>
                            </a:rPr>
                            <m:t>2</m:t>
                          </m:r>
                          <m:r>
                            <a:rPr lang="fr-FR" sz="2400" i="1">
                              <a:latin typeface="Cambria Math"/>
                            </a:rPr>
                            <m:t>𝜏</m:t>
                          </m:r>
                          <m:r>
                            <a:rPr lang="fr-FR" sz="2400" i="1">
                              <a:latin typeface="Cambria Math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  <m:r>
                            <a:rPr lang="fr-FR" sz="2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/>
                            </a:rPr>
                            <m:t>𝑛</m:t>
                          </m:r>
                          <m:r>
                            <a:rPr lang="fr-FR" sz="2400" i="1">
                              <a:latin typeface="Cambria Math"/>
                            </a:rPr>
                            <m:t>−</m:t>
                          </m:r>
                          <m:r>
                            <a:rPr lang="fr-FR" sz="2400" i="1"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𝑛</m:t>
                          </m:r>
                          <m:r>
                            <a:rPr lang="fr-FR" sz="2400" i="1">
                              <a:latin typeface="Cambria Math"/>
                            </a:rPr>
                            <m:t>+</m:t>
                          </m:r>
                          <m:r>
                            <a:rPr lang="fr-FR" sz="2400" i="1">
                              <a:latin typeface="Cambria Math"/>
                            </a:rPr>
                            <m:t>𝜏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118416"/>
                <a:ext cx="5687070" cy="1118896"/>
              </a:xfrm>
              <a:prstGeom prst="rect">
                <a:avLst/>
              </a:prstGeom>
              <a:blipFill rotWithShape="1">
                <a:blip r:embed="rId3"/>
                <a:stretch>
                  <a:fillRect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9" y="1196752"/>
            <a:ext cx="3190507" cy="239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6" y="3933056"/>
            <a:ext cx="3131840" cy="234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3573016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Brownian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 Diffusion </a:t>
            </a:r>
            <a:r>
              <a:rPr lang="fr-FR" dirty="0" err="1" smtClean="0"/>
              <a:t>coef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1635" y="6281936"/>
            <a:ext cx="20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Variance </a:t>
            </a:r>
            <a:r>
              <a:rPr lang="fr-FR" dirty="0" err="1" smtClean="0"/>
              <a:t>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general</a:t>
            </a:r>
            <a:r>
              <a:rPr lang="fr-FR" dirty="0" smtClean="0"/>
              <a:t> question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600" dirty="0" smtClean="0"/>
              <a:t>« </a:t>
            </a:r>
            <a:r>
              <a:rPr lang="fr-FR" sz="3600" dirty="0" err="1" smtClean="0"/>
              <a:t>Distinguish</a:t>
            </a:r>
            <a:r>
              <a:rPr lang="fr-FR" sz="3600" dirty="0" smtClean="0"/>
              <a:t> phases </a:t>
            </a:r>
            <a:r>
              <a:rPr lang="fr-FR" sz="3600" dirty="0" err="1" smtClean="0"/>
              <a:t>from</a:t>
            </a:r>
            <a:r>
              <a:rPr lang="fr-FR" sz="3600" dirty="0" smtClean="0"/>
              <a:t> a </a:t>
            </a:r>
            <a:r>
              <a:rPr lang="fr-FR" sz="3600" dirty="0" err="1" smtClean="0"/>
              <a:t>binary</a:t>
            </a:r>
            <a:r>
              <a:rPr lang="fr-FR" sz="3600" dirty="0" smtClean="0"/>
              <a:t> </a:t>
            </a:r>
            <a:r>
              <a:rPr lang="fr-FR" sz="3600" dirty="0" err="1" smtClean="0"/>
              <a:t>dynamic</a:t>
            </a:r>
            <a:r>
              <a:rPr lang="fr-FR" sz="3600" dirty="0" smtClean="0"/>
              <a:t> ? »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Change phase =&gt; Change one </a:t>
            </a:r>
            <a:r>
              <a:rPr lang="fr-FR" dirty="0" err="1" smtClean="0"/>
              <a:t>property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:</a:t>
            </a:r>
          </a:p>
          <a:p>
            <a:pPr marL="285750" indent="-285750"/>
            <a:r>
              <a:rPr lang="fr-FR" dirty="0" smtClean="0"/>
              <a:t>Model free</a:t>
            </a:r>
            <a:endParaRPr lang="fr-FR" dirty="0"/>
          </a:p>
          <a:p>
            <a:pPr marL="285750" indent="-285750"/>
            <a:r>
              <a:rPr lang="fr-FR" dirty="0" err="1"/>
              <a:t>R</a:t>
            </a:r>
            <a:r>
              <a:rPr lang="fr-FR" dirty="0" err="1" smtClean="0"/>
              <a:t>obust</a:t>
            </a:r>
            <a:r>
              <a:rPr lang="fr-FR" dirty="0" smtClean="0"/>
              <a:t> </a:t>
            </a:r>
            <a:r>
              <a:rPr lang="fr-FR" dirty="0"/>
              <a:t>to noise</a:t>
            </a:r>
          </a:p>
          <a:p>
            <a:pPr marL="285750" indent="-285750"/>
            <a:r>
              <a:rPr lang="fr-FR" dirty="0" smtClean="0"/>
              <a:t>Simple </a:t>
            </a:r>
            <a:r>
              <a:rPr lang="fr-FR" dirty="0"/>
              <a:t>to use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033645"/>
                  </p:ext>
                </p:extLst>
              </p:nvPr>
            </p:nvGraphicFramePr>
            <p:xfrm>
              <a:off x="1547664" y="2672328"/>
              <a:ext cx="60960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1188720">
                    <a:tc>
                      <a:txBody>
                        <a:bodyPr/>
                        <a:lstStyle/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Diffusivity</a:t>
                          </a:r>
                          <a:endParaRPr lang="fr-FR" sz="180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Drift</a:t>
                          </a:r>
                        </a:p>
                        <a:p>
                          <a:pPr marL="285750" lvl="0" indent="-285750">
                            <a:spcBef>
                              <a:spcPts val="0"/>
                            </a:spcBef>
                            <a:buFont typeface="Arial" pitchFamily="34" charset="0"/>
                            <a:buChar char="•"/>
                            <a:defRPr/>
                          </a:pP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Autocorrelation</a:t>
                          </a:r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 of </a:t>
                          </a: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increments</a:t>
                          </a:r>
                          <a:endParaRPr lang="fr-FR" sz="180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Isotropic/</a:t>
                          </a: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Anisotropic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Distribution of </a:t>
                          </a:r>
                          <a:r>
                            <a:rPr lang="fr-FR" sz="1800" dirty="0" err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increments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 err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Dimensionality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Free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Trapping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033645"/>
                  </p:ext>
                </p:extLst>
              </p:nvPr>
            </p:nvGraphicFramePr>
            <p:xfrm>
              <a:off x="1547664" y="2672328"/>
              <a:ext cx="60960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1188720">
                    <a:tc>
                      <a:txBody>
                        <a:bodyPr/>
                        <a:lstStyle/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Diffusivity</a:t>
                          </a:r>
                          <a:endParaRPr lang="fr-FR" sz="180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lvl="0" indent="-285750">
                            <a:buFont typeface="Arial" pitchFamily="34" charset="0"/>
                            <a:buChar char="•"/>
                          </a:pPr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Drift</a:t>
                          </a:r>
                        </a:p>
                        <a:p>
                          <a:pPr marL="285750" lvl="0" indent="-285750">
                            <a:spcBef>
                              <a:spcPts val="0"/>
                            </a:spcBef>
                            <a:buFont typeface="Arial" pitchFamily="34" charset="0"/>
                            <a:buChar char="•"/>
                            <a:defRPr/>
                          </a:pP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Autocorrelation</a:t>
                          </a:r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 of </a:t>
                          </a:r>
                          <a:r>
                            <a:rPr lang="fr-FR" sz="1800" dirty="0" err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increments</a:t>
                          </a:r>
                          <a:endParaRPr lang="fr-FR" sz="180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200" t="-3077" b="-8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87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r="23316" b="3621"/>
          <a:stretch/>
        </p:blipFill>
        <p:spPr>
          <a:xfrm>
            <a:off x="5538938" y="1844824"/>
            <a:ext cx="3497558" cy="40808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smtClean="0"/>
              <a:t>The Local </a:t>
            </a:r>
            <a:r>
              <a:rPr lang="fr-FR" dirty="0" err="1" smtClean="0"/>
              <a:t>Convex</a:t>
            </a:r>
            <a:r>
              <a:rPr lang="fr-FR" dirty="0" smtClean="0"/>
              <a:t> Hull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sz="2400" i="1">
                          <a:latin typeface="Cambria Math"/>
                        </a:rPr>
                        <m:t>=</m:t>
                      </m:r>
                      <m:r>
                        <a:rPr lang="fr-FR" sz="2400" b="0" i="1" smtClean="0">
                          <a:latin typeface="Cambria Math"/>
                        </a:rPr>
                        <m:t>𝑃𝑟𝑜𝑝</m:t>
                      </m:r>
                      <m:r>
                        <a:rPr lang="fr-FR" sz="2400" b="0" i="1" smtClean="0">
                          <a:latin typeface="Cambria Math"/>
                        </a:rPr>
                        <m:t>{</m:t>
                      </m:r>
                      <m:r>
                        <a:rPr lang="fr-FR" sz="2400" b="0" i="1" smtClean="0">
                          <a:latin typeface="Cambria Math"/>
                        </a:rPr>
                        <m:t>𝐶𝑜𝑛𝑣</m:t>
                      </m:r>
                      <m:d>
                        <m:d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fr-FR" sz="24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dirty="0" err="1" smtClean="0"/>
                  <a:t>Purely</a:t>
                </a:r>
                <a:r>
                  <a:rPr lang="fr-FR" dirty="0" smtClean="0"/>
                  <a:t> </a:t>
                </a:r>
                <a:r>
                  <a:rPr lang="fr-FR" b="1" dirty="0" err="1" smtClean="0"/>
                  <a:t>geometric</a:t>
                </a:r>
                <a:r>
                  <a:rPr lang="fr-FR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dirty="0" err="1" smtClean="0"/>
                  <a:t>Any</a:t>
                </a:r>
                <a:r>
                  <a:rPr lang="fr-FR" dirty="0" smtClean="0"/>
                  <a:t> dimension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Do not </a:t>
                </a:r>
                <a:r>
                  <a:rPr lang="fr-FR" dirty="0" err="1" smtClean="0"/>
                  <a:t>identify</a:t>
                </a:r>
                <a:r>
                  <a:rPr lang="fr-FR" dirty="0" smtClean="0"/>
                  <a:t> type of motions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 err="1" smtClean="0"/>
                  <a:t>Diameter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fr-FR" dirty="0" smtClean="0"/>
                  <a:t> or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(</m:t>
                    </m:r>
                    <m:r>
                      <a:rPr lang="fr-FR" b="0" i="1" smtClean="0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25963"/>
              </a:xfrm>
              <a:blipFill rotWithShape="1">
                <a:blip r:embed="rId3"/>
                <a:stretch>
                  <a:fillRect l="-2381" t="-1078" r="-3333" b="-60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0072" y="5939988"/>
            <a:ext cx="362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Intermittent </a:t>
            </a:r>
            <a:r>
              <a:rPr lang="fr-FR" dirty="0" err="1" smtClean="0"/>
              <a:t>harmonic</a:t>
            </a:r>
            <a:r>
              <a:rPr lang="fr-FR" dirty="0" smtClean="0"/>
              <a:t> </a:t>
            </a:r>
            <a:r>
              <a:rPr lang="fr-FR" dirty="0" err="1" smtClean="0"/>
              <a:t>trapping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ovie_CH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439" y="332656"/>
            <a:ext cx="7820001" cy="58655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35815" r="70978" b="38452"/>
          <a:stretch/>
        </p:blipFill>
        <p:spPr>
          <a:xfrm>
            <a:off x="5393599" y="908051"/>
            <a:ext cx="3024336" cy="259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Local </a:t>
            </a:r>
            <a:r>
              <a:rPr lang="fr-FR" dirty="0" err="1" smtClean="0"/>
              <a:t>Convex</a:t>
            </a:r>
            <a:r>
              <a:rPr lang="fr-FR" dirty="0" smtClean="0"/>
              <a:t> Hull </a:t>
            </a:r>
            <a:r>
              <a:rPr lang="fr-FR" dirty="0" err="1" smtClean="0"/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0" t="5375" r="4805"/>
          <a:stretch/>
        </p:blipFill>
        <p:spPr>
          <a:xfrm>
            <a:off x="5104263" y="3317804"/>
            <a:ext cx="3603009" cy="306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600200"/>
                <a:ext cx="4647062" cy="50691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𝜏</m:t>
                          </m:r>
                        </m:sup>
                        <m:e>
                          <m:r>
                            <a:rPr lang="fr-FR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Criterion</a:t>
                </a:r>
                <a:r>
                  <a:rPr lang="fr-FR" dirty="0" smtClean="0"/>
                  <a:t>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&gt;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/>
                  <a:t>Intrinsic</a:t>
                </a:r>
                <a:r>
                  <a:rPr lang="fr-FR" dirty="0"/>
                  <a:t> </a:t>
                </a:r>
                <a:r>
                  <a:rPr lang="fr-FR" dirty="0" err="1"/>
                  <a:t>delay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Fluctuations </a:t>
                </a:r>
                <a:r>
                  <a:rPr lang="fr-FR" dirty="0" err="1" smtClean="0"/>
                  <a:t>can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happen</a:t>
                </a:r>
                <a:endParaRPr lang="fr-FR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600200"/>
                <a:ext cx="4647062" cy="5069159"/>
              </a:xfrm>
              <a:blipFill rotWithShape="1">
                <a:blip r:embed="rId3"/>
                <a:stretch>
                  <a:fillRect l="-3281" r="-5118" b="-1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9955" r="70978" b="75043"/>
          <a:stretch/>
        </p:blipFill>
        <p:spPr>
          <a:xfrm>
            <a:off x="5625532" y="2348879"/>
            <a:ext cx="1682772" cy="841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3968" y="6340943"/>
                <a:ext cx="4920533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2 </a:t>
                </a:r>
                <a:r>
                  <a:rPr lang="fr-FR" dirty="0" err="1" smtClean="0"/>
                  <a:t>Brownian</a:t>
                </a:r>
                <a:r>
                  <a:rPr lang="fr-FR" dirty="0" smtClean="0"/>
                  <a:t> motions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; </a:t>
                </a:r>
                <a:r>
                  <a:rPr lang="fr-FR" dirty="0" smtClean="0"/>
                  <a:t>T=100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340943"/>
                <a:ext cx="4920533" cy="483466"/>
              </a:xfrm>
              <a:prstGeom prst="rect">
                <a:avLst/>
              </a:prstGeom>
              <a:blipFill rotWithShape="1">
                <a:blip r:embed="rId4"/>
                <a:stretch>
                  <a:fillRect l="-111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8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Variance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/>
          <a:lstStyle/>
          <a:p>
            <a:pPr algn="ctr"/>
            <a:r>
              <a:rPr lang="fr-FR" dirty="0" err="1" smtClean="0"/>
              <a:t>Convex</a:t>
            </a:r>
            <a:r>
              <a:rPr lang="fr-FR" dirty="0" smtClean="0"/>
              <a:t> Hull </a:t>
            </a:r>
            <a:r>
              <a:rPr lang="fr-FR" dirty="0" err="1" smtClean="0"/>
              <a:t>Diameter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2213174"/>
            <a:ext cx="4041775" cy="639762"/>
          </a:xfrm>
        </p:spPr>
        <p:txBody>
          <a:bodyPr/>
          <a:lstStyle/>
          <a:p>
            <a:pPr algn="ctr"/>
            <a:r>
              <a:rPr lang="fr-FR" dirty="0" smtClean="0"/>
              <a:t>Variance </a:t>
            </a:r>
            <a:r>
              <a:rPr lang="fr-FR" dirty="0" err="1" smtClean="0"/>
              <a:t>Estimator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5"/>
            <a:ext cx="4245517" cy="25439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1052736"/>
                <a:ext cx="5688632" cy="135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2 </a:t>
                </a:r>
                <a:r>
                  <a:rPr lang="fr-FR" sz="2400" dirty="0" err="1" smtClean="0"/>
                  <a:t>Brownian</a:t>
                </a:r>
                <a:r>
                  <a:rPr lang="fr-FR" sz="2400" dirty="0" smtClean="0"/>
                  <a:t> motions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fr-FR" sz="2400" dirty="0" smtClean="0"/>
                  <a:t>R : % of </a:t>
                </a:r>
                <a:r>
                  <a:rPr lang="fr-FR" sz="2400" dirty="0" err="1" smtClean="0"/>
                  <a:t>well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recognized</a:t>
                </a:r>
                <a:r>
                  <a:rPr lang="fr-FR" sz="2400" dirty="0" smtClean="0"/>
                  <a:t> points</a:t>
                </a:r>
              </a:p>
              <a:p>
                <a:r>
                  <a:rPr lang="fr-FR" sz="2400" dirty="0" smtClean="0"/>
                  <a:t>T : </a:t>
                </a:r>
                <a:r>
                  <a:rPr lang="fr-FR" sz="2400" dirty="0" err="1" smtClean="0"/>
                  <a:t>Mean</a:t>
                </a:r>
                <a:r>
                  <a:rPr lang="fr-FR" sz="2400" dirty="0" smtClean="0"/>
                  <a:t> phase duration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052736"/>
                <a:ext cx="5688632" cy="1352550"/>
              </a:xfrm>
              <a:prstGeom prst="rect">
                <a:avLst/>
              </a:prstGeom>
              <a:blipFill rotWithShape="1">
                <a:blip r:embed="rId3"/>
                <a:stretch>
                  <a:fillRect l="-171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9552" y="587901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 </a:t>
            </a:r>
            <a:r>
              <a:rPr lang="fr-FR" dirty="0" err="1" smtClean="0"/>
              <a:t>perfect</a:t>
            </a:r>
            <a:r>
              <a:rPr lang="fr-FR" dirty="0" smtClean="0"/>
              <a:t> condition variance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endParaRPr lang="fr-FR" dirty="0" smtClean="0"/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noisy</a:t>
            </a:r>
            <a:r>
              <a:rPr lang="fr-FR" dirty="0" smtClean="0"/>
              <a:t> conditions local </a:t>
            </a:r>
            <a:r>
              <a:rPr lang="fr-FR" dirty="0" err="1" smtClean="0"/>
              <a:t>Convex</a:t>
            </a:r>
            <a:r>
              <a:rPr lang="fr-FR" dirty="0" smtClean="0"/>
              <a:t> Hull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243850" cy="25429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44" y="4437112"/>
            <a:ext cx="7493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SPT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285750" indent="-285750"/>
                <a:r>
                  <a:rPr lang="fr-FR" dirty="0" smtClean="0"/>
                  <a:t>SPT : </a:t>
                </a:r>
                <a:r>
                  <a:rPr lang="fr-FR" dirty="0" err="1" smtClean="0"/>
                  <a:t>Follow</a:t>
                </a:r>
                <a:r>
                  <a:rPr lang="fr-FR" dirty="0" smtClean="0"/>
                  <a:t> the motion of an </a:t>
                </a:r>
                <a:r>
                  <a:rPr lang="fr-FR" dirty="0" err="1" smtClean="0"/>
                  <a:t>object</a:t>
                </a:r>
                <a:endParaRPr lang="fr-FR" dirty="0" smtClean="0"/>
              </a:p>
              <a:p>
                <a:pPr marL="285750" indent="-285750"/>
                <a:r>
                  <a:rPr lang="fr-FR" dirty="0" err="1" smtClean="0"/>
                  <a:t>Several</a:t>
                </a:r>
                <a:r>
                  <a:rPr lang="fr-FR" dirty="0" smtClean="0"/>
                  <a:t> </a:t>
                </a:r>
                <a:r>
                  <a:rPr lang="fr-FR" dirty="0" err="1"/>
                  <a:t>trajectories</a:t>
                </a:r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A </a:t>
                </a:r>
                <a:r>
                  <a:rPr lang="fr-FR" dirty="0" err="1"/>
                  <a:t>common</a:t>
                </a:r>
                <a:r>
                  <a:rPr lang="fr-FR" dirty="0"/>
                  <a:t> technique :</a:t>
                </a:r>
              </a:p>
              <a:p>
                <a:pPr marL="0" indent="0">
                  <a:buNone/>
                </a:pPr>
                <a:r>
                  <a:rPr lang="fr-FR" dirty="0"/>
                  <a:t>Time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along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trajectory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𝑋</m:t>
                    </m:r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∈[0,</m:t>
                    </m:r>
                    <m:r>
                      <a:rPr lang="fr-FR" b="0" i="1" dirty="0" smtClean="0">
                        <a:latin typeface="Cambria Math"/>
                      </a:rPr>
                      <m:t>𝑁</m:t>
                    </m:r>
                    <m:r>
                      <a:rPr lang="fr-FR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𝜏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𝜏</m:t>
                          </m:r>
                        </m:sup>
                        <m:e>
                          <m:r>
                            <a:rPr lang="fr-FR" i="1">
                              <a:latin typeface="Cambria Math"/>
                            </a:rPr>
                            <m:t>𝑑𝑡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Necessites</a:t>
                </a:r>
                <a:r>
                  <a:rPr lang="fr-FR" dirty="0"/>
                  <a:t> : </a:t>
                </a:r>
                <a:r>
                  <a:rPr lang="fr-FR" dirty="0" err="1" smtClean="0"/>
                  <a:t>Stationarity</a:t>
                </a:r>
                <a:r>
                  <a:rPr lang="fr-FR" dirty="0" smtClean="0"/>
                  <a:t> and </a:t>
                </a:r>
                <a:r>
                  <a:rPr lang="fr-FR" dirty="0" err="1" smtClean="0"/>
                  <a:t>Ergodicity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b="-1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1" r="22681" b="16739"/>
          <a:stretch/>
        </p:blipFill>
        <p:spPr bwMode="auto">
          <a:xfrm>
            <a:off x="4540063" y="2636912"/>
            <a:ext cx="896033" cy="252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88" r="4648"/>
          <a:stretch/>
        </p:blipFill>
        <p:spPr bwMode="auto">
          <a:xfrm>
            <a:off x="4139952" y="5445224"/>
            <a:ext cx="1477162" cy="107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8047"/>
                <a:ext cx="4392489" cy="211808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Model 1 :</a:t>
                </a:r>
              </a:p>
              <a:p>
                <a:pPr marL="0" indent="0">
                  <a:buNone/>
                </a:pPr>
                <a:r>
                  <a:rPr lang="fr-FR" dirty="0" err="1" smtClean="0"/>
                  <a:t>Fractional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Brownian</a:t>
                </a:r>
                <a:r>
                  <a:rPr lang="fr-FR" dirty="0" smtClean="0"/>
                  <a:t> Motion 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fr-FR" dirty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0.35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=0.</m:t>
                    </m:r>
                    <m:r>
                      <a:rPr lang="fr-FR" b="0" i="1" smtClean="0">
                        <a:latin typeface="Cambria Math"/>
                      </a:rPr>
                      <m:t>7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endParaRPr lang="fr-FR" dirty="0"/>
              </a:p>
              <a:p>
                <a:pPr marL="400050" lvl="1" indent="0">
                  <a:buNone/>
                </a:pPr>
                <a:r>
                  <a:rPr lang="fr-FR" dirty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=0</m:t>
                    </m:r>
                    <m:r>
                      <a:rPr lang="fr-FR" b="0" i="1" smtClean="0">
                        <a:latin typeface="Cambria Math"/>
                      </a:rPr>
                      <m:t>.35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=0.</m:t>
                    </m:r>
                    <m:r>
                      <a:rPr lang="fr-FR" b="0" i="1" smtClean="0">
                        <a:latin typeface="Cambria Math"/>
                      </a:rPr>
                      <m:t>5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8047"/>
                <a:ext cx="4392489" cy="2118081"/>
              </a:xfrm>
              <a:blipFill rotWithShape="1">
                <a:blip r:embed="rId4"/>
                <a:stretch>
                  <a:fillRect l="-2497" t="-4310" r="-139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654057"/>
            <a:ext cx="3456384" cy="2071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35897"/>
            <a:ext cx="3456385" cy="2071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022501"/>
                <a:ext cx="3701270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Model 2</a:t>
                </a:r>
              </a:p>
              <a:p>
                <a:r>
                  <a:rPr lang="en-US" sz="2400" dirty="0"/>
                  <a:t>Brownian </a:t>
                </a:r>
                <a:r>
                  <a:rPr lang="en-US" sz="2400" dirty="0" smtClean="0"/>
                  <a:t>motion with drift :</a:t>
                </a:r>
                <a:endParaRPr lang="en-US" sz="2400" dirty="0"/>
              </a:p>
              <a:p>
                <a:pPr marL="400050" lvl="1" indent="0">
                  <a:buNone/>
                </a:pPr>
                <a:r>
                  <a:rPr lang="fr-FR" sz="2400" dirty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=0 </m:t>
                    </m:r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=0.5 </m:t>
                    </m:r>
                  </m:oMath>
                </a14:m>
                <a:endParaRPr lang="fr-FR" sz="2400" dirty="0"/>
              </a:p>
              <a:p>
                <a:pPr marL="400050" lvl="1" indent="0">
                  <a:buNone/>
                </a:pPr>
                <a:r>
                  <a:rPr lang="fr-FR" sz="2400" dirty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=0 </m:t>
                    </m:r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=0.1 </m:t>
                    </m:r>
                  </m:oMath>
                </a14:m>
                <a:endParaRPr lang="fr-FR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22501"/>
                <a:ext cx="3701270" cy="1846659"/>
              </a:xfrm>
              <a:prstGeom prst="rect">
                <a:avLst/>
              </a:prstGeom>
              <a:blipFill rotWithShape="1">
                <a:blip r:embed="rId7"/>
                <a:stretch>
                  <a:fillRect l="-2467" t="-2640" r="-4605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5229200"/>
                <a:ext cx="396217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Model 3</a:t>
                </a:r>
              </a:p>
              <a:p>
                <a:r>
                  <a:rPr lang="en-US" sz="2400" dirty="0" smtClean="0"/>
                  <a:t>3D Surface mediated diffusion</a:t>
                </a: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𝑅𝑎𝑑𝑖𝑢𝑠</m:t>
                    </m:r>
                    <m:r>
                      <a:rPr lang="fr-FR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latin typeface="Cambria Math"/>
                      </a:rPr>
                      <m:t>𝐷</m:t>
                    </m:r>
                    <m:r>
                      <a:rPr lang="fr-FR" sz="2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24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29200"/>
                <a:ext cx="3962175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2308" t="-3306" r="-276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"/>
          <a:stretch/>
        </p:blipFill>
        <p:spPr bwMode="auto">
          <a:xfrm>
            <a:off x="4390386" y="1412776"/>
            <a:ext cx="118972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92696"/>
            <a:ext cx="3456384" cy="20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=&gt; model free recognition</a:t>
            </a:r>
          </a:p>
          <a:p>
            <a:endParaRPr lang="fr-FR" dirty="0"/>
          </a:p>
          <a:p>
            <a:r>
              <a:rPr lang="fr-FR" dirty="0" err="1" smtClean="0"/>
              <a:t>Robust</a:t>
            </a:r>
            <a:r>
              <a:rPr lang="fr-FR" dirty="0" smtClean="0"/>
              <a:t> to noise</a:t>
            </a:r>
          </a:p>
          <a:p>
            <a:endParaRPr lang="fr-FR" dirty="0"/>
          </a:p>
          <a:p>
            <a:r>
              <a:rPr lang="fr-FR" dirty="0" smtClean="0"/>
              <a:t>Wide range of </a:t>
            </a:r>
            <a:r>
              <a:rPr lang="fr-FR" dirty="0" smtClean="0"/>
              <a:t>application</a:t>
            </a:r>
          </a:p>
          <a:p>
            <a:endParaRPr lang="fr-FR" dirty="0"/>
          </a:p>
          <a:p>
            <a:pPr marL="0" indent="0">
              <a:buNone/>
            </a:pPr>
            <a:r>
              <a:rPr lang="en-US" sz="2000" dirty="0" smtClean="0"/>
              <a:t>Y</a:t>
            </a:r>
            <a:r>
              <a:rPr lang="en-US" sz="2000" dirty="0"/>
              <a:t>. Lanoiselée, D. S. Grebenkov </a:t>
            </a:r>
            <a:r>
              <a:rPr lang="pt-BR" sz="2000" i="1" dirty="0" smtClean="0"/>
              <a:t>Phys</a:t>
            </a:r>
            <a:r>
              <a:rPr lang="pt-BR" sz="2000" i="1" dirty="0"/>
              <a:t>. Rev. E</a:t>
            </a:r>
            <a:r>
              <a:rPr lang="pt-BR" sz="2000" b="1" i="1" dirty="0"/>
              <a:t> 96</a:t>
            </a:r>
            <a:r>
              <a:rPr lang="pt-BR" sz="2000" i="1" dirty="0"/>
              <a:t>, 022144</a:t>
            </a:r>
            <a:r>
              <a:rPr lang="pt-BR" sz="2000" dirty="0"/>
              <a:t> </a:t>
            </a:r>
            <a:r>
              <a:rPr lang="en-US" sz="2000" dirty="0"/>
              <a:t>(2017)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3442394"/>
          </a:xfrm>
        </p:spPr>
        <p:txBody>
          <a:bodyPr>
            <a:normAutofit/>
          </a:bodyPr>
          <a:lstStyle/>
          <a:p>
            <a:r>
              <a:rPr lang="fr-FR" sz="7000" dirty="0" err="1" smtClean="0"/>
              <a:t>Thank</a:t>
            </a:r>
            <a:r>
              <a:rPr lang="fr-FR" sz="7000" dirty="0" smtClean="0"/>
              <a:t> </a:t>
            </a:r>
            <a:r>
              <a:rPr lang="fr-FR" sz="7000" dirty="0" err="1" smtClean="0"/>
              <a:t>you</a:t>
            </a:r>
            <a:r>
              <a:rPr lang="fr-FR" sz="7000" dirty="0" smtClean="0"/>
              <a:t> for attention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91264" cy="2049091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 smtClean="0"/>
              <a:t>Articles:</a:t>
            </a:r>
            <a:endParaRPr lang="en-US" b="1" dirty="0" smtClean="0"/>
          </a:p>
          <a:p>
            <a:pPr marL="0" indent="0">
              <a:buNone/>
            </a:pPr>
            <a:r>
              <a:rPr lang="en-US" i="1" dirty="0" smtClean="0"/>
              <a:t>“Revealing </a:t>
            </a:r>
            <a:r>
              <a:rPr lang="en-US" i="1" dirty="0" err="1"/>
              <a:t>nonergodic</a:t>
            </a:r>
            <a:r>
              <a:rPr lang="en-US" i="1" dirty="0"/>
              <a:t> dynamics in </a:t>
            </a:r>
            <a:r>
              <a:rPr lang="en-US" i="1" dirty="0" smtClean="0"/>
              <a:t>living </a:t>
            </a:r>
            <a:r>
              <a:rPr lang="en-US" i="1" dirty="0"/>
              <a:t>cells from a single particle </a:t>
            </a:r>
            <a:r>
              <a:rPr lang="en-US" i="1" dirty="0" smtClean="0"/>
              <a:t>trajectory”</a:t>
            </a:r>
            <a:r>
              <a:rPr lang="en-US" b="1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Y. Lanoiselée D. Grebenkov </a:t>
            </a:r>
          </a:p>
          <a:p>
            <a:pPr marL="0" indent="0">
              <a:buNone/>
            </a:pPr>
            <a:r>
              <a:rPr lang="pt-BR" dirty="0" smtClean="0"/>
              <a:t>Phys</a:t>
            </a:r>
            <a:r>
              <a:rPr lang="pt-BR" dirty="0"/>
              <a:t>. Rev. E </a:t>
            </a:r>
            <a:r>
              <a:rPr lang="pt-BR" b="1" dirty="0"/>
              <a:t>93</a:t>
            </a:r>
            <a:r>
              <a:rPr lang="pt-BR" dirty="0"/>
              <a:t>, </a:t>
            </a:r>
            <a:r>
              <a:rPr lang="pt-BR" dirty="0" smtClean="0"/>
              <a:t>052146 (2016)</a:t>
            </a:r>
            <a:endParaRPr lang="pt-B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err="1" smtClean="0"/>
              <a:t>Unravelling</a:t>
            </a:r>
            <a:r>
              <a:rPr lang="en-US" i="1" dirty="0" smtClean="0"/>
              <a:t> </a:t>
            </a:r>
            <a:r>
              <a:rPr lang="en-US" i="1" dirty="0"/>
              <a:t>intermittent features in single particle trajectories by a local convex hull </a:t>
            </a:r>
            <a:r>
              <a:rPr lang="en-US" i="1" dirty="0" smtClean="0"/>
              <a:t>method”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Y</a:t>
            </a:r>
            <a:r>
              <a:rPr lang="en-US" dirty="0"/>
              <a:t>. Lanoiselée, D. S. </a:t>
            </a:r>
            <a:r>
              <a:rPr lang="en-US" dirty="0" smtClean="0"/>
              <a:t>Grebenkov </a:t>
            </a:r>
          </a:p>
          <a:p>
            <a:pPr marL="0" indent="0">
              <a:buNone/>
            </a:pPr>
            <a:r>
              <a:rPr lang="pt-BR" dirty="0" smtClean="0"/>
              <a:t>Phys</a:t>
            </a:r>
            <a:r>
              <a:rPr lang="pt-BR" dirty="0"/>
              <a:t>. Rev. E</a:t>
            </a:r>
            <a:r>
              <a:rPr lang="pt-BR" b="1" dirty="0"/>
              <a:t> 96</a:t>
            </a:r>
            <a:r>
              <a:rPr lang="pt-BR" dirty="0"/>
              <a:t>, </a:t>
            </a:r>
            <a:r>
              <a:rPr lang="pt-BR" dirty="0" smtClean="0"/>
              <a:t>022144 </a:t>
            </a:r>
            <a:r>
              <a:rPr lang="en-US" dirty="0" smtClean="0"/>
              <a:t>(2017)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estimator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Brownian Motion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fr-FR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  <m:r>
                            <a:rPr lang="fr-FR" sz="2000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+1)(1−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err="1"/>
                  <a:t>With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𝑝</m:t>
                    </m:r>
                    <m:r>
                      <a:rPr lang="fr-FR" sz="20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fr-FR" sz="2000" dirty="0"/>
                  <a:t> and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/>
                      </a:rPr>
                      <m:t>𝜎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being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mean</a:t>
                </a:r>
                <a:r>
                  <a:rPr lang="fr-FR" sz="2000" dirty="0"/>
                  <a:t> and </a:t>
                </a:r>
                <a:r>
                  <a:rPr lang="fr-FR" sz="2000" dirty="0" err="1"/>
                  <a:t>std</a:t>
                </a:r>
                <a:r>
                  <a:rPr lang="fr-FR" sz="2000" dirty="0"/>
                  <a:t> of </a:t>
                </a:r>
                <a:r>
                  <a:rPr lang="fr-FR" sz="2000" dirty="0" err="1" smtClean="0"/>
                  <a:t>increments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CTRW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fr-FR" sz="2000" i="1">
                          <a:latin typeface="Cambria Math"/>
                        </a:rPr>
                        <m:t>=</m:t>
                      </m:r>
                      <m:r>
                        <a:rPr lang="fr-FR" sz="2000" i="1">
                          <a:latin typeface="Cambria Math"/>
                        </a:rPr>
                        <m:t>𝛼</m:t>
                      </m:r>
                      <m:r>
                        <a:rPr lang="fr-FR" sz="2000" i="1">
                          <a:latin typeface="Cambria Math"/>
                        </a:rPr>
                        <m:t>−1+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𝜋𝛼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𝜋𝛼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fr-FR" sz="2000" i="1">
                          <a:latin typeface="Cambria Math"/>
                          <a:ea typeface="Cambria Math"/>
                        </a:rPr>
                        <m:t>×</m:t>
                      </m:r>
                      <m:sPre>
                        <m:sPrePr>
                          <m:ctrlPr>
                            <a:rPr lang="fr-FR" sz="20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𝛼</m:t>
                          </m:r>
                          <m:r>
                            <a:rPr lang="fr-FR" sz="2000" i="1">
                              <a:latin typeface="Cambria Math"/>
                            </a:rPr>
                            <m:t>,</m:t>
                          </m:r>
                          <m:r>
                            <a:rPr lang="fr-FR" sz="2000" i="1">
                              <a:latin typeface="Cambria Math"/>
                            </a:rPr>
                            <m:t>𝛼</m:t>
                          </m:r>
                          <m:r>
                            <a:rPr lang="fr-FR" sz="2000" i="1">
                              <a:latin typeface="Cambria Math"/>
                            </a:rPr>
                            <m:t>+1;</m:t>
                          </m:r>
                          <m:r>
                            <a:rPr lang="fr-FR" sz="2000" i="1">
                              <a:latin typeface="Cambria Math"/>
                            </a:rPr>
                            <m:t>𝛼</m:t>
                          </m:r>
                          <m:r>
                            <a:rPr lang="fr-FR" sz="2000" i="1">
                              <a:latin typeface="Cambria Math"/>
                            </a:rPr>
                            <m:t>+2;1−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err="1"/>
                  <a:t>With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𝑎</m:t>
                        </m:r>
                        <m:r>
                          <a:rPr lang="fr-FR" sz="2000" i="1">
                            <a:latin typeface="Cambria Math"/>
                          </a:rPr>
                          <m:t>,</m:t>
                        </m:r>
                        <m:r>
                          <a:rPr lang="fr-FR" sz="2000" i="1">
                            <a:latin typeface="Cambria Math"/>
                          </a:rPr>
                          <m:t>𝑏</m:t>
                        </m:r>
                        <m:r>
                          <a:rPr lang="fr-FR" sz="2000" i="1">
                            <a:latin typeface="Cambria Math"/>
                          </a:rPr>
                          <m:t>;</m:t>
                        </m:r>
                        <m:r>
                          <a:rPr lang="fr-FR" sz="2000" i="1">
                            <a:latin typeface="Cambria Math"/>
                          </a:rPr>
                          <m:t>𝑐</m:t>
                        </m:r>
                        <m:r>
                          <a:rPr lang="fr-FR" sz="2000" i="1">
                            <a:latin typeface="Cambria Math"/>
                          </a:rPr>
                          <m:t>;</m:t>
                        </m:r>
                        <m:r>
                          <a:rPr lang="fr-FR" sz="20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2000" dirty="0"/>
                  <a:t>, the </a:t>
                </a:r>
                <a:r>
                  <a:rPr lang="fr-FR" sz="2000" dirty="0" err="1"/>
                  <a:t>Hypergeometric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function</a:t>
                </a:r>
                <a:endParaRPr lang="fr-FR" sz="2000" b="1" dirty="0" smtClean="0"/>
              </a:p>
              <a:p>
                <a:pPr marL="0" indent="0">
                  <a:buNone/>
                </a:pPr>
                <a:r>
                  <a:rPr lang="fr-FR" sz="2000" b="1" dirty="0" smtClean="0"/>
                  <a:t>Never </a:t>
                </a:r>
                <a:r>
                  <a:rPr lang="fr-FR" sz="2000" b="1" dirty="0" err="1" smtClean="0"/>
                  <a:t>vanishes</a:t>
                </a:r>
                <a:r>
                  <a:rPr lang="fr-FR" sz="2000" b="1" dirty="0" smtClean="0"/>
                  <a:t> !!</a:t>
                </a:r>
                <a:endParaRPr lang="fr-F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fr-FR" b="0" i="0" smtClean="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fr-FR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Reveal</a:t>
            </a:r>
            <a:r>
              <a:rPr lang="fr-FR" dirty="0" smtClean="0"/>
              <a:t> </a:t>
            </a:r>
            <a:r>
              <a:rPr lang="fr-FR" dirty="0" err="1" smtClean="0"/>
              <a:t>Nonergodic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single </a:t>
            </a:r>
            <a:r>
              <a:rPr lang="fr-FR" dirty="0" err="1" smtClean="0"/>
              <a:t>trajectory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Distinguish</a:t>
            </a:r>
            <a:r>
              <a:rPr lang="fr-FR" dirty="0" smtClean="0"/>
              <a:t> phases in intermittent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err="1"/>
              <a:t>n</a:t>
            </a:r>
            <a:r>
              <a:rPr lang="fr-FR" dirty="0" err="1" smtClean="0"/>
              <a:t>onergodicity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single </a:t>
            </a:r>
            <a:r>
              <a:rPr lang="fr-FR" dirty="0" err="1" smtClean="0"/>
              <a:t>trajectory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Interpret</a:t>
            </a:r>
            <a:r>
              <a:rPr lang="fr-FR" dirty="0" smtClean="0"/>
              <a:t> SPT </a:t>
            </a:r>
            <a:r>
              <a:rPr lang="fr-FR" dirty="0" err="1" smtClean="0"/>
              <a:t>experiments</a:t>
            </a:r>
            <a:r>
              <a:rPr lang="fr-FR" dirty="0" smtClean="0"/>
              <a:t>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5"/>
              <p:cNvSpPr>
                <a:spLocks noGrp="1"/>
              </p:cNvSpPr>
              <p:nvPr/>
            </p:nvSpPr>
            <p:spPr>
              <a:xfrm>
                <a:off x="611560" y="1340768"/>
                <a:ext cx="7704856" cy="4968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</a:rPr>
                  <a:t>Ergodicity </a:t>
                </a:r>
                <a:r>
                  <a:rPr lang="fr-FR" b="1" dirty="0" err="1" smtClean="0">
                    <a:latin typeface="Times New Roman" pitchFamily="18" charset="0"/>
                    <a:cs typeface="Times New Roman" pitchFamily="18" charset="0"/>
                  </a:rPr>
                  <a:t>hypothesis</a:t>
                </a:r>
                <a:endParaRPr lang="fr-FR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fr-FR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fr-FR" sz="2000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marL="457200" lvl="1" indent="0">
                  <a:buNone/>
                </a:pPr>
                <a:r>
                  <a:rPr lang="fr-FR" dirty="0" smtClean="0"/>
                  <a:t>		            Time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 = Ensemble </a:t>
                </a:r>
                <a:r>
                  <a:rPr lang="fr-FR" dirty="0" err="1" smtClean="0"/>
                  <a:t>Average</a:t>
                </a:r>
                <a:endParaRPr lang="fr-FR" dirty="0"/>
              </a:p>
              <a:p>
                <a:r>
                  <a:rPr lang="fr-FR" dirty="0" smtClean="0"/>
                  <a:t>Physical </a:t>
                </a:r>
                <a:r>
                  <a:rPr lang="fr-FR" dirty="0" err="1" smtClean="0"/>
                  <a:t>Meaning</a:t>
                </a:r>
                <a:r>
                  <a:rPr lang="fr-FR" dirty="0" smtClean="0"/>
                  <a:t> :</a:t>
                </a:r>
              </a:p>
              <a:p>
                <a:pPr marL="457200" lvl="1" indent="0">
                  <a:buNone/>
                </a:pPr>
                <a:r>
                  <a:rPr lang="fr-FR" dirty="0" smtClean="0"/>
                  <a:t>System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thermodynamic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equilibrium</a:t>
                </a:r>
                <a:endParaRPr lang="fr-FR" dirty="0" smtClean="0"/>
              </a:p>
              <a:p>
                <a:r>
                  <a:rPr lang="fr-FR" dirty="0" smtClean="0"/>
                  <a:t>But in living </a:t>
                </a:r>
                <a:r>
                  <a:rPr lang="fr-FR" dirty="0" err="1" smtClean="0"/>
                  <a:t>organisms</a:t>
                </a:r>
                <a:r>
                  <a:rPr lang="fr-FR" dirty="0" smtClean="0"/>
                  <a:t> :</a:t>
                </a:r>
              </a:p>
              <a:p>
                <a:pPr lvl="1"/>
                <a:r>
                  <a:rPr lang="fr-FR" dirty="0" smtClean="0"/>
                  <a:t>Non-</a:t>
                </a:r>
                <a:r>
                  <a:rPr lang="fr-FR" dirty="0" err="1" smtClean="0"/>
                  <a:t>equilibrium</a:t>
                </a:r>
                <a:r>
                  <a:rPr lang="fr-FR" dirty="0" smtClean="0"/>
                  <a:t> system</a:t>
                </a:r>
              </a:p>
              <a:p>
                <a:pPr lvl="1"/>
                <a:r>
                  <a:rPr lang="fr-FR" dirty="0" smtClean="0"/>
                  <a:t>Not </a:t>
                </a:r>
                <a:r>
                  <a:rPr lang="fr-FR" dirty="0" err="1" smtClean="0"/>
                  <a:t>justified</a:t>
                </a:r>
                <a:r>
                  <a:rPr lang="fr-FR" dirty="0" smtClean="0"/>
                  <a:t> </a:t>
                </a:r>
                <a:r>
                  <a:rPr lang="fr-FR" i="1" dirty="0" smtClean="0"/>
                  <a:t>a priori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i="1" dirty="0" err="1"/>
                  <a:t>Ergodic</a:t>
                </a:r>
                <a:r>
                  <a:rPr lang="en-US" i="1" dirty="0"/>
                  <a:t> and </a:t>
                </a:r>
                <a:r>
                  <a:rPr lang="en-US" i="1" dirty="0" err="1"/>
                  <a:t>nonergodic</a:t>
                </a:r>
                <a:r>
                  <a:rPr lang="en-US" i="1" dirty="0"/>
                  <a:t> processes coexist in the plasma membrane as observed by single-molecule tracking</a:t>
                </a:r>
                <a:r>
                  <a:rPr lang="en-US" dirty="0" smtClean="0"/>
                  <a:t>” </a:t>
                </a:r>
                <a:r>
                  <a:rPr lang="fr-FR" dirty="0" smtClean="0"/>
                  <a:t>Weigel &amp; al. PNAS (2011)</a:t>
                </a:r>
                <a:endParaRPr lang="fr-FR" dirty="0"/>
              </a:p>
            </p:txBody>
          </p:sp>
        </mc:Choice>
        <mc:Fallback xmlns="">
          <p:sp>
            <p:nvSpPr>
              <p:cNvPr id="4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0768"/>
                <a:ext cx="7704856" cy="4968552"/>
              </a:xfrm>
              <a:prstGeom prst="rect">
                <a:avLst/>
              </a:prstGeom>
              <a:blipFill rotWithShape="1">
                <a:blip r:embed="rId2"/>
                <a:stretch>
                  <a:fillRect l="-870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9"/>
          <p:cNvCxnSpPr/>
          <p:nvPr/>
        </p:nvCxnSpPr>
        <p:spPr>
          <a:xfrm>
            <a:off x="3779912" y="2780928"/>
            <a:ext cx="0" cy="5040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12"/>
          <p:cNvCxnSpPr/>
          <p:nvPr/>
        </p:nvCxnSpPr>
        <p:spPr>
          <a:xfrm>
            <a:off x="5652120" y="2780928"/>
            <a:ext cx="0" cy="5040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Ergodicity</a:t>
            </a:r>
            <a:r>
              <a:rPr lang="fr-FR" dirty="0" smtClean="0"/>
              <a:t> </a:t>
            </a:r>
            <a:r>
              <a:rPr lang="fr-FR" dirty="0" err="1"/>
              <a:t>B</a:t>
            </a:r>
            <a:r>
              <a:rPr lang="fr-FR" dirty="0" err="1" smtClean="0"/>
              <a:t>reaking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arameter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b="0" dirty="0" smtClean="0">
                    <a:latin typeface="Cambria Math"/>
                  </a:rPr>
                  <a:t>For an ensemble of </a:t>
                </a:r>
                <a:r>
                  <a:rPr lang="fr-FR" b="0" dirty="0" err="1" smtClean="0">
                    <a:latin typeface="Cambria Math"/>
                  </a:rPr>
                  <a:t>trajectories</a:t>
                </a:r>
                <a:endParaRPr lang="fr-FR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𝜏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fr-FR" b="0" dirty="0" smtClean="0">
                    <a:latin typeface="Cambria Math"/>
                  </a:rPr>
                  <a:t> </a:t>
                </a:r>
                <a:r>
                  <a:rPr lang="fr-FR" b="0" dirty="0" err="1" smtClean="0">
                    <a:latin typeface="Cambria Math"/>
                  </a:rPr>
                  <a:t>is</a:t>
                </a:r>
                <a:r>
                  <a:rPr lang="fr-FR" b="0" dirty="0" smtClean="0">
                    <a:latin typeface="Cambria Math"/>
                  </a:rPr>
                  <a:t> the Time-</a:t>
                </a:r>
                <a:r>
                  <a:rPr lang="fr-FR" b="0" dirty="0" err="1" smtClean="0">
                    <a:latin typeface="Cambria Math"/>
                  </a:rPr>
                  <a:t>Averaged</a:t>
                </a:r>
                <a:r>
                  <a:rPr lang="fr-FR" b="0" dirty="0" smtClean="0">
                    <a:latin typeface="Cambria Math"/>
                  </a:rPr>
                  <a:t> MSD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𝐸𝐵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𝛿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acc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𝜏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fr-FR" dirty="0" smtClean="0"/>
                  <a:t>Fo</a:t>
                </a:r>
                <a:r>
                  <a:rPr lang="fr-FR" dirty="0" smtClean="0"/>
                  <a:t>r an </a:t>
                </a:r>
                <a:r>
                  <a:rPr lang="fr-FR" dirty="0" err="1" smtClean="0"/>
                  <a:t>ergodic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process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fr-FR" b="0" i="1" smtClean="0">
                              <a:latin typeface="Cambria Math"/>
                            </a:rPr>
                            <m:t>𝐸𝐵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2200" i="1" dirty="0" err="1" smtClean="0"/>
                  <a:t>Burov</a:t>
                </a:r>
                <a:r>
                  <a:rPr lang="en-US" sz="2200" i="1" dirty="0" smtClean="0"/>
                  <a:t>, </a:t>
                </a:r>
                <a:r>
                  <a:rPr lang="en-US" sz="2200" i="1" dirty="0" err="1" smtClean="0"/>
                  <a:t>Jeon</a:t>
                </a:r>
                <a:r>
                  <a:rPr lang="en-US" sz="2200" i="1" dirty="0" smtClean="0"/>
                  <a:t>, Metzler, </a:t>
                </a:r>
                <a:r>
                  <a:rPr lang="en-US" sz="2200" i="1" dirty="0" err="1" smtClean="0"/>
                  <a:t>Barkai</a:t>
                </a:r>
                <a:r>
                  <a:rPr lang="en-US" sz="2200" i="1" dirty="0" smtClean="0"/>
                  <a:t> PCCP (2011)</a:t>
                </a:r>
                <a:endParaRPr lang="en-US" sz="22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830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err="1" smtClean="0"/>
              <a:t>Dynamical</a:t>
            </a:r>
            <a:r>
              <a:rPr lang="fr-FR" dirty="0" smtClean="0"/>
              <a:t> </a:t>
            </a:r>
            <a:r>
              <a:rPr lang="fr-FR" dirty="0" err="1" smtClean="0"/>
              <a:t>Functional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122413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For a Stationary Infinitely Divisible (SID) </a:t>
                </a:r>
                <a:r>
                  <a:rPr lang="en-US" sz="1800" dirty="0" smtClean="0"/>
                  <a:t>Process</a:t>
                </a:r>
                <a:endParaRPr lang="en-US" sz="1800" i="1" dirty="0" smtClean="0"/>
              </a:p>
              <a:p>
                <a:pPr marL="0" indent="0">
                  <a:buNone/>
                </a:pPr>
                <a:r>
                  <a:rPr lang="fr-FR" sz="1800" dirty="0" err="1" smtClean="0"/>
                  <a:t>Mixing</a:t>
                </a:r>
                <a:r>
                  <a:rPr lang="fr-FR" sz="1800" dirty="0" smtClean="0"/>
                  <a:t> and </a:t>
                </a:r>
                <a:r>
                  <a:rPr lang="fr-FR" sz="1800" dirty="0" err="1" smtClean="0"/>
                  <a:t>Ergodicity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 smtClean="0"/>
                  <a:t> Memory loss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1800" i="1" dirty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fr-FR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 dirty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fr-FR" sz="1800" dirty="0"/>
                  <a:t>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𝑛</m:t>
                    </m:r>
                    <m:r>
                      <a:rPr lang="fr-FR" sz="18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</a:rPr>
                          <m:t>1,</m:t>
                        </m:r>
                        <m:r>
                          <a:rPr lang="fr-FR" sz="18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fr-FR" sz="2000" dirty="0"/>
                  <a:t>.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fr-F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fr-FR" sz="2000" b="0" i="1" dirty="0" smtClean="0">
                        <a:latin typeface="Cambria Math"/>
                      </a:rPr>
                      <m:t>=</m:t>
                    </m:r>
                    <m:r>
                      <a:rPr lang="fr-FR" sz="2000" b="0" i="1" dirty="0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fr-F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fr-FR" sz="2000" b="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fr-FR" sz="2000" b="0" i="1" dirty="0" smtClean="0">
                        <a:latin typeface="Cambria Math"/>
                      </a:rPr>
                      <m:t>−</m:t>
                    </m:r>
                    <m:r>
                      <a:rPr lang="fr-FR" sz="2000" b="0" i="1" dirty="0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fr-FR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 smtClean="0"/>
                  <a:t> is stationary</a:t>
                </a:r>
              </a:p>
            </p:txBody>
          </p:sp>
        </mc:Choice>
        <mc:Fallback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1224136"/>
              </a:xfrm>
              <a:blipFill rotWithShape="1">
                <a:blip r:embed="rId3"/>
                <a:stretch>
                  <a:fillRect l="-593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1550-278D-45A0-BA29-E9705907DA24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03047"/>
                  </p:ext>
                </p:extLst>
              </p:nvPr>
            </p:nvGraphicFramePr>
            <p:xfrm>
              <a:off x="2411760" y="5445224"/>
              <a:ext cx="4769886" cy="10398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4943"/>
                    <a:gridCol w="2384943"/>
                  </a:tblGrid>
                  <a:tr h="3521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Mixing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Ergodic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fr-FR" sz="1400" b="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fr-FR" sz="1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≈0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fr-FR" sz="1400" b="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fr-FR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fr-FR" sz="14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fr-FR" sz="160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600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fr-FR" sz="14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func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≈0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140436"/>
                  </p:ext>
                </p:extLst>
              </p:nvPr>
            </p:nvGraphicFramePr>
            <p:xfrm>
              <a:off x="2411760" y="5445224"/>
              <a:ext cx="4769886" cy="10398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4943"/>
                    <a:gridCol w="238494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Mixing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Ergodic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56" t="-58559" r="-10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256" t="-58559" r="-2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460987"/>
                  </p:ext>
                </p:extLst>
              </p:nvPr>
            </p:nvGraphicFramePr>
            <p:xfrm>
              <a:off x="4283968" y="2678495"/>
              <a:ext cx="4335478" cy="1128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7739"/>
                    <a:gridCol w="216773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Mixing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Ergodic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fr-FR" sz="16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  <m:d>
                                          <m:dPr>
                                            <m:ctrlPr>
                                              <a:rPr lang="fr-FR" sz="16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6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func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011110"/>
                  </p:ext>
                </p:extLst>
              </p:nvPr>
            </p:nvGraphicFramePr>
            <p:xfrm>
              <a:off x="4283968" y="2678495"/>
              <a:ext cx="4335478" cy="1128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7739"/>
                    <a:gridCol w="216773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Mixing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Ergodic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73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1" t="-53226" r="-99719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563" t="-53226" b="-8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3" y="2678495"/>
                <a:ext cx="3657411" cy="741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latin typeface="Cambria Math"/>
                  </a:rPr>
                  <a:t>Ensemble</a:t>
                </a:r>
                <a:r>
                  <a:rPr lang="fr-FR" dirty="0">
                    <a:latin typeface="Cambria Math"/>
                  </a:rPr>
                  <a:t> </a:t>
                </a:r>
                <a:r>
                  <a:rPr lang="fr-FR" dirty="0" err="1">
                    <a:latin typeface="Cambria Math"/>
                  </a:rPr>
                  <a:t>average</a:t>
                </a:r>
                <a:r>
                  <a:rPr lang="fr-FR" dirty="0">
                    <a:latin typeface="Cambria Math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𝑖𝑌</m:t>
                                      </m:r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678495"/>
                <a:ext cx="3657411" cy="741870"/>
              </a:xfrm>
              <a:prstGeom prst="rect">
                <a:avLst/>
              </a:prstGeom>
              <a:blipFill rotWithShape="1">
                <a:blip r:embed="rId6"/>
                <a:stretch>
                  <a:fillRect l="-1500" t="-4918" r="-1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3" y="4077072"/>
                <a:ext cx="5233292" cy="13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Then </a:t>
                </a:r>
                <a:r>
                  <a:rPr lang="fr-FR" b="1" dirty="0"/>
                  <a:t>time</a:t>
                </a:r>
                <a:r>
                  <a:rPr lang="fr-FR" dirty="0"/>
                  <a:t> </a:t>
                </a:r>
                <a:r>
                  <a:rPr lang="fr-FR" dirty="0" err="1"/>
                  <a:t>average</a:t>
                </a:r>
                <a:r>
                  <a:rPr lang="fr-FR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𝑁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/>
                            </a:rPr>
                            <m:t>𝑘</m:t>
                          </m:r>
                          <m:r>
                            <a:rPr lang="fr-FR" i="1">
                              <a:latin typeface="Cambria Math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𝑁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</m:e>
                      </m:nary>
                      <m:r>
                        <a:rPr lang="fr-FR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𝑖𝑌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4077072"/>
                <a:ext cx="5233292" cy="1304396"/>
              </a:xfrm>
              <a:prstGeom prst="rect">
                <a:avLst/>
              </a:prstGeom>
              <a:blipFill rotWithShape="1">
                <a:blip r:embed="rId7"/>
                <a:stretch>
                  <a:fillRect l="-1049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11560" y="5589240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finite</a:t>
            </a:r>
            <a:r>
              <a:rPr lang="fr-FR" dirty="0"/>
              <a:t> size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624736" y="4149080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dirty="0" err="1"/>
                  <a:t>Difficulties</a:t>
                </a:r>
                <a:r>
                  <a:rPr lang="fr-FR" dirty="0"/>
                  <a:t> </a:t>
                </a:r>
                <a:r>
                  <a:rPr lang="fr-FR" dirty="0" smtClean="0"/>
                  <a:t>:</a:t>
                </a:r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err="1" smtClean="0"/>
                  <a:t>What</a:t>
                </a:r>
                <a:r>
                  <a:rPr lang="fr-FR" dirty="0" smtClean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≈0</m:t>
                    </m:r>
                  </m:oMath>
                </a14:m>
                <a:r>
                  <a:rPr lang="fr-FR" dirty="0"/>
                  <a:t> ?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err="1"/>
                  <a:t>Cannot</a:t>
                </a:r>
                <a:r>
                  <a:rPr lang="fr-FR" dirty="0"/>
                  <a:t> </a:t>
                </a:r>
                <a:r>
                  <a:rPr lang="fr-FR" dirty="0" err="1"/>
                  <a:t>detect</a:t>
                </a:r>
                <a:r>
                  <a:rPr lang="fr-FR" dirty="0"/>
                  <a:t> </a:t>
                </a:r>
                <a:r>
                  <a:rPr lang="fr-FR" dirty="0" smtClean="0"/>
                  <a:t>CTRW</a:t>
                </a:r>
                <a:endParaRPr lang="fr-FR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err="1"/>
                  <a:t>bias</a:t>
                </a:r>
                <a:endParaRPr lang="fr-F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36" y="4149080"/>
                <a:ext cx="457200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120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746401" y="836712"/>
            <a:ext cx="3769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Magdziarz</a:t>
            </a:r>
            <a:r>
              <a:rPr lang="en-US" sz="2000" i="1" dirty="0"/>
              <a:t> and </a:t>
            </a:r>
            <a:r>
              <a:rPr lang="en-US" sz="2000" i="1" dirty="0" err="1"/>
              <a:t>Weron</a:t>
            </a:r>
            <a:r>
              <a:rPr lang="en-US" sz="2000" i="1" dirty="0"/>
              <a:t>  PRE (2011)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95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err="1" smtClean="0"/>
              <a:t>Modified</a:t>
            </a:r>
            <a:r>
              <a:rPr lang="fr-FR" dirty="0" smtClean="0"/>
              <a:t> </a:t>
            </a:r>
            <a:r>
              <a:rPr lang="fr-FR" dirty="0" err="1" smtClean="0"/>
              <a:t>Estimator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07288" cy="238533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fr-F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dirty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 smtClean="0"/>
                  <a:t>trajectory</a:t>
                </a:r>
                <a:r>
                  <a:rPr lang="fr-FR" dirty="0" smtClean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𝑛</m:t>
                    </m:r>
                    <m:r>
                      <a:rPr lang="fr-FR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1,</m:t>
                        </m:r>
                        <m:r>
                          <a:rPr lang="fr-FR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fr-FR" sz="3600" dirty="0"/>
                  <a:t>. </a:t>
                </a:r>
                <a:endParaRPr lang="fr-FR" sz="3600" dirty="0" smtClean="0"/>
              </a:p>
              <a:p>
                <a:pPr marL="0" indent="0">
                  <a:buNone/>
                </a:pPr>
                <a:endParaRPr lang="fr-FR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/>
                            </a:rPr>
                            <m:t>𝑁</m:t>
                          </m:r>
                          <m:r>
                            <a:rPr lang="fr-FR" sz="2000" i="1">
                              <a:latin typeface="Cambria Math"/>
                            </a:rPr>
                            <m:t>,</m:t>
                          </m:r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fr-F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𝑁</m:t>
                          </m:r>
                          <m:r>
                            <a:rPr lang="fr-FR" sz="2000" i="1">
                              <a:latin typeface="Cambria Math"/>
                            </a:rPr>
                            <m:t>−</m:t>
                          </m:r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  <m:r>
                            <a:rPr lang="fr-FR" sz="2000" i="1">
                              <a:latin typeface="Cambria Math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fr-FR" sz="2000" i="1">
                              <a:latin typeface="Cambria Math"/>
                            </a:rPr>
                            <m:t>𝑘</m:t>
                          </m:r>
                          <m:r>
                            <a:rPr lang="fr-FR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fr-FR" sz="2000" i="1">
                              <a:latin typeface="Cambria Math"/>
                            </a:rPr>
                            <m:t>𝑁</m:t>
                          </m:r>
                          <m:r>
                            <a:rPr lang="fr-FR" sz="2000" i="1">
                              <a:latin typeface="Cambria Math"/>
                            </a:rPr>
                            <m:t>−</m:t>
                          </m:r>
                          <m:r>
                            <a:rPr lang="fr-FR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fr-F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</m:e>
                      </m:nary>
                      <m:r>
                        <a:rPr lang="fr-FR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/>
                                </a:rPr>
                                <m:t>N</m:t>
                              </m:r>
                              <m:r>
                                <a:rPr lang="fr-FR" sz="200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fr-FR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𝜔</m:t>
                                      </m:r>
                                      <m:d>
                                        <m:dPr>
                                          <m:ctrlPr>
                                            <a:rPr lang="fr-FR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r>
                                            <a:rPr lang="fr-FR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2600" dirty="0" smtClean="0"/>
              </a:p>
              <a:p>
                <a:pPr marL="0" indent="0">
                  <a:buNone/>
                </a:pPr>
                <a:endParaRPr lang="fr-FR" sz="2600" dirty="0"/>
              </a:p>
              <a:p>
                <a:pPr marL="0" indent="0">
                  <a:buNone/>
                </a:pPr>
                <a:endParaRPr lang="fr-FR" sz="2600" dirty="0" smtClean="0"/>
              </a:p>
              <a:p>
                <a:pPr marL="0" indent="0">
                  <a:buNone/>
                </a:pPr>
                <a:endParaRPr lang="fr-FR" sz="2600" dirty="0"/>
              </a:p>
              <a:p>
                <a:pPr marL="0" indent="0">
                  <a:buNone/>
                </a:pPr>
                <a:endParaRPr lang="fr-FR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07288" cy="2385335"/>
              </a:xfrm>
              <a:blipFill rotWithShape="1">
                <a:blip r:embed="rId2"/>
                <a:stretch>
                  <a:fillRect l="-1862" t="-3581" r="-501" b="-11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26078" y="3356992"/>
            <a:ext cx="2230098" cy="1348624"/>
            <a:chOff x="6156176" y="2761840"/>
            <a:chExt cx="2230098" cy="134862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6478744" y="2761840"/>
              <a:ext cx="792088" cy="9792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56176" y="3741132"/>
              <a:ext cx="223009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Long-time </a:t>
              </a:r>
              <a:r>
                <a:rPr lang="fr-FR" dirty="0" err="1" smtClean="0"/>
                <a:t>increments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25779" y="3356992"/>
            <a:ext cx="1826141" cy="1348624"/>
            <a:chOff x="6156176" y="2761840"/>
            <a:chExt cx="1826141" cy="1348624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7270832" y="2761840"/>
              <a:ext cx="469520" cy="9792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56176" y="3741132"/>
              <a:ext cx="18261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All </a:t>
              </a:r>
              <a:r>
                <a:rPr lang="fr-FR" dirty="0" err="1" smtClean="0"/>
                <a:t>fourier</a:t>
              </a:r>
              <a:r>
                <a:rPr lang="fr-FR" dirty="0" smtClean="0"/>
                <a:t> modes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76720" y="3573016"/>
            <a:ext cx="1383712" cy="1113512"/>
            <a:chOff x="6156176" y="2996952"/>
            <a:chExt cx="1383712" cy="111351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875970" y="2996952"/>
              <a:ext cx="663918" cy="763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56176" y="3741132"/>
              <a:ext cx="138371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err="1" smtClean="0"/>
                <a:t>Remove</a:t>
              </a:r>
              <a:r>
                <a:rPr lang="fr-FR" dirty="0" smtClean="0"/>
                <a:t> </a:t>
              </a:r>
              <a:r>
                <a:rPr lang="fr-FR" dirty="0" err="1" smtClean="0"/>
                <a:t>bias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11560" y="5229200"/>
                <a:ext cx="805669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000" dirty="0" smtClean="0"/>
                  <a:t>Average </a:t>
                </a:r>
                <a:r>
                  <a:rPr lang="fr-FR" sz="3000" dirty="0" err="1" smtClean="0"/>
                  <a:t>Estimator</a:t>
                </a:r>
                <a:r>
                  <a:rPr lang="fr-FR" sz="3000" dirty="0" smtClean="0"/>
                  <a:t>:</a:t>
                </a:r>
              </a:p>
              <a:p>
                <a:r>
                  <a:rPr lang="fr-FR" sz="3000" dirty="0" err="1" smtClean="0"/>
                  <a:t>Fractional</a:t>
                </a:r>
                <a:r>
                  <a:rPr lang="fr-FR" sz="3000" dirty="0" smtClean="0"/>
                  <a:t> </a:t>
                </a:r>
                <a:r>
                  <a:rPr lang="fr-FR" sz="3000" dirty="0" err="1" smtClean="0"/>
                  <a:t>Brownian</a:t>
                </a:r>
                <a:r>
                  <a:rPr lang="fr-FR" sz="3000" dirty="0" smtClean="0"/>
                  <a:t> motion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fr-FR" sz="3000" dirty="0" smtClean="0"/>
                  <a:t> </a:t>
                </a:r>
                <a:r>
                  <a:rPr lang="fr-FR" sz="3000" dirty="0" err="1" smtClean="0"/>
                  <a:t>Exponential</a:t>
                </a:r>
                <a:r>
                  <a:rPr lang="fr-FR" sz="3000" dirty="0" smtClean="0"/>
                  <a:t> </a:t>
                </a:r>
                <a:r>
                  <a:rPr lang="fr-FR" sz="3000" dirty="0" err="1" smtClean="0"/>
                  <a:t>decay</a:t>
                </a:r>
                <a:endParaRPr lang="fr-FR" sz="3000" dirty="0" smtClean="0"/>
              </a:p>
              <a:p>
                <a:r>
                  <a:rPr lang="fr-FR" sz="3000" dirty="0" err="1" smtClean="0"/>
                  <a:t>Continuous</a:t>
                </a:r>
                <a:r>
                  <a:rPr lang="fr-FR" sz="3000" dirty="0" smtClean="0"/>
                  <a:t> Time </a:t>
                </a:r>
                <a:r>
                  <a:rPr lang="fr-FR" sz="3000" dirty="0" err="1" smtClean="0"/>
                  <a:t>Random</a:t>
                </a:r>
                <a:r>
                  <a:rPr lang="fr-FR" sz="3000" dirty="0" smtClean="0"/>
                  <a:t> </a:t>
                </a:r>
                <a:r>
                  <a:rPr lang="fr-FR" sz="3000" dirty="0" err="1" smtClean="0"/>
                  <a:t>Walk</a:t>
                </a:r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/>
                      </a:rPr>
                      <m:t>→</m:t>
                    </m:r>
                  </m:oMath>
                </a14:m>
                <a:r>
                  <a:rPr lang="fr-FR" sz="3000" dirty="0"/>
                  <a:t> </a:t>
                </a:r>
                <a:r>
                  <a:rPr lang="fr-FR" sz="3000" dirty="0" smtClean="0"/>
                  <a:t>Never </a:t>
                </a:r>
                <a:r>
                  <a:rPr lang="fr-FR" sz="3000" dirty="0" err="1" smtClean="0"/>
                  <a:t>Vanishes</a:t>
                </a:r>
                <a:endParaRPr lang="en-US" sz="3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29200"/>
                <a:ext cx="8056693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740" t="-5372" r="-2269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4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429-38A9-452F-82C6-36CD8FE6DA58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79712" y="1124744"/>
            <a:ext cx="5569979" cy="4833828"/>
            <a:chOff x="2242378" y="1331476"/>
            <a:chExt cx="5569979" cy="4833828"/>
          </a:xfrm>
        </p:grpSpPr>
        <p:grpSp>
          <p:nvGrpSpPr>
            <p:cNvPr id="2" name="Group 1"/>
            <p:cNvGrpSpPr/>
            <p:nvPr/>
          </p:nvGrpSpPr>
          <p:grpSpPr>
            <a:xfrm>
              <a:off x="2242378" y="1665539"/>
              <a:ext cx="5569979" cy="4499765"/>
              <a:chOff x="2242378" y="1665539"/>
              <a:chExt cx="5569979" cy="449976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242378" y="1665539"/>
                <a:ext cx="5569979" cy="4499765"/>
                <a:chOff x="4431576" y="2498277"/>
                <a:chExt cx="4452508" cy="3574081"/>
              </a:xfrm>
            </p:grpSpPr>
            <p:grpSp>
              <p:nvGrpSpPr>
                <p:cNvPr id="36" name="Groupe 22"/>
                <p:cNvGrpSpPr/>
                <p:nvPr/>
              </p:nvGrpSpPr>
              <p:grpSpPr>
                <a:xfrm>
                  <a:off x="4431576" y="3887542"/>
                  <a:ext cx="4152518" cy="2184816"/>
                  <a:chOff x="4431576" y="3965930"/>
                  <a:chExt cx="4152518" cy="2184816"/>
                </a:xfrm>
              </p:grpSpPr>
              <p:sp>
                <p:nvSpPr>
                  <p:cNvPr id="40" name="ZoneTexte 17"/>
                  <p:cNvSpPr txBox="1"/>
                  <p:nvPr/>
                </p:nvSpPr>
                <p:spPr>
                  <a:xfrm>
                    <a:off x="4431576" y="5857392"/>
                    <a:ext cx="4152518" cy="2933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dirty="0" smtClean="0"/>
                      <a:t>                  </a:t>
                    </a:r>
                    <a:r>
                      <a:rPr lang="fr-FR" dirty="0" err="1" smtClean="0"/>
                      <a:t>Ergodic</a:t>
                    </a:r>
                    <a:r>
                      <a:rPr lang="fr-FR" dirty="0" smtClean="0"/>
                      <a:t>                                Not </a:t>
                    </a:r>
                    <a:r>
                      <a:rPr lang="fr-FR" dirty="0" err="1" smtClean="0"/>
                      <a:t>Ergodic</a:t>
                    </a:r>
                    <a:endParaRPr lang="fr-FR" dirty="0"/>
                  </a:p>
                </p:txBody>
              </p:sp>
              <p:grpSp>
                <p:nvGrpSpPr>
                  <p:cNvPr id="41" name="Groupe 21"/>
                  <p:cNvGrpSpPr/>
                  <p:nvPr/>
                </p:nvGrpSpPr>
                <p:grpSpPr>
                  <a:xfrm>
                    <a:off x="5711637" y="3965930"/>
                    <a:ext cx="2172731" cy="697755"/>
                    <a:chOff x="5711637" y="3965930"/>
                    <a:chExt cx="2172731" cy="697755"/>
                  </a:xfrm>
                </p:grpSpPr>
                <p:grpSp>
                  <p:nvGrpSpPr>
                    <p:cNvPr id="42" name="Groupe 20"/>
                    <p:cNvGrpSpPr/>
                    <p:nvPr/>
                  </p:nvGrpSpPr>
                  <p:grpSpPr>
                    <a:xfrm>
                      <a:off x="5711637" y="4083452"/>
                      <a:ext cx="2172731" cy="360040"/>
                      <a:chOff x="5711637" y="4083452"/>
                      <a:chExt cx="2172731" cy="360040"/>
                    </a:xfrm>
                  </p:grpSpPr>
                  <p:cxnSp>
                    <p:nvCxnSpPr>
                      <p:cNvPr id="44" name="Connecteur droit avec flèche 16"/>
                      <p:cNvCxnSpPr/>
                      <p:nvPr/>
                    </p:nvCxnSpPr>
                    <p:spPr>
                      <a:xfrm>
                        <a:off x="5711637" y="4083452"/>
                        <a:ext cx="0" cy="360040"/>
                      </a:xfrm>
                      <a:prstGeom prst="straightConnector1">
                        <a:avLst/>
                      </a:prstGeom>
                      <a:ln w="1905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Connecteur droit avec flèche 25"/>
                      <p:cNvCxnSpPr/>
                      <p:nvPr/>
                    </p:nvCxnSpPr>
                    <p:spPr>
                      <a:xfrm>
                        <a:off x="7884368" y="4083452"/>
                        <a:ext cx="0" cy="360040"/>
                      </a:xfrm>
                      <a:prstGeom prst="straightConnector1">
                        <a:avLst/>
                      </a:prstGeom>
                      <a:ln w="1905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Rectangle 42"/>
                        <p:cNvSpPr/>
                        <p:nvPr/>
                      </p:nvSpPr>
                      <p:spPr>
                        <a:xfrm>
                          <a:off x="6183004" y="3965930"/>
                          <a:ext cx="1324593" cy="69775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fr-FR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</a:rPr>
                                      <m:t>n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fr-FR" sz="1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fr-FR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fr-FR" sz="1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4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fr-FR" sz="1400" dirty="0"/>
                        </a:p>
                      </p:txBody>
                    </p:sp>
                  </mc:Choice>
                  <mc:Fallback xmlns="">
                    <p:sp>
                      <p:nvSpPr>
                        <p:cNvPr id="43" name="Rectangle 4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183004" y="3965930"/>
                          <a:ext cx="1324593" cy="697755"/>
                        </a:xfrm>
                        <a:prstGeom prst="rect">
                          <a:avLst/>
                        </a:prstGeom>
                        <a:blipFill rotWithShape="1"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4460428" y="2498277"/>
                  <a:ext cx="4423656" cy="1434779"/>
                  <a:chOff x="1883692" y="3870972"/>
                  <a:chExt cx="4423656" cy="1434779"/>
                </a:xfrm>
              </p:grpSpPr>
              <p:pic>
                <p:nvPicPr>
                  <p:cNvPr id="38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83692" y="3871637"/>
                    <a:ext cx="2216045" cy="143411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9" name="Picture 3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73150" y="3870972"/>
                    <a:ext cx="2134198" cy="14347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2339752" y="4080831"/>
                <a:ext cx="5447241" cy="1796441"/>
                <a:chOff x="447506" y="2428739"/>
                <a:chExt cx="6764831" cy="179644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506" y="2428739"/>
                  <a:ext cx="3337210" cy="1796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3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5673" y="2428739"/>
                  <a:ext cx="3366664" cy="1796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" name="TextBox 4"/>
            <p:cNvSpPr txBox="1"/>
            <p:nvPr/>
          </p:nvSpPr>
          <p:spPr>
            <a:xfrm>
              <a:off x="2890450" y="1331476"/>
              <a:ext cx="4160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Brownian</a:t>
              </a:r>
              <a:r>
                <a:rPr lang="fr-FR" dirty="0"/>
                <a:t> Motion        </a:t>
              </a:r>
              <a:r>
                <a:rPr lang="fr-FR" dirty="0" smtClean="0"/>
                <a:t>                     </a:t>
              </a:r>
              <a:r>
                <a:rPr lang="fr-FR" dirty="0" smtClean="0"/>
                <a:t>CTRW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79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 yan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7356</TotalTime>
  <Words>1419</Words>
  <Application>Microsoft Office PowerPoint</Application>
  <PresentationFormat>On-screen Show (4:3)</PresentationFormat>
  <Paragraphs>227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Intermittency and non-ergodicity, Two aspects of single-particle trajectories</vt:lpstr>
      <vt:lpstr>Physical properties from SPT</vt:lpstr>
      <vt:lpstr>Outline</vt:lpstr>
      <vt:lpstr>Testing nonergodicity from a single trajectory</vt:lpstr>
      <vt:lpstr>Interpret SPT experiments ?</vt:lpstr>
      <vt:lpstr>Ergodicity Breaking Parameter</vt:lpstr>
      <vt:lpstr>Dynamical Functional</vt:lpstr>
      <vt:lpstr>Modified Estimator</vt:lpstr>
      <vt:lpstr>Results</vt:lpstr>
      <vt:lpstr>Test on experimental data One Trajectory</vt:lpstr>
      <vt:lpstr>Short Conclusion</vt:lpstr>
      <vt:lpstr>What happens for non-stationary processes ?</vt:lpstr>
      <vt:lpstr>Intermittent Examples</vt:lpstr>
      <vt:lpstr>What has been done for intermittent processes</vt:lpstr>
      <vt:lpstr>A general question</vt:lpstr>
      <vt:lpstr>The Local Convex Hull</vt:lpstr>
      <vt:lpstr>PowerPoint Presentation</vt:lpstr>
      <vt:lpstr>Local Convex Hull Method</vt:lpstr>
      <vt:lpstr>Comparison with Variance</vt:lpstr>
      <vt:lpstr>Results</vt:lpstr>
      <vt:lpstr>Conclusion</vt:lpstr>
      <vt:lpstr>Thank you for attention</vt:lpstr>
      <vt:lpstr>Average estimator</vt:lpstr>
      <vt:lpstr>Effect of noise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research</dc:title>
  <dc:creator>Yann</dc:creator>
  <cp:lastModifiedBy>Yann</cp:lastModifiedBy>
  <cp:revision>361</cp:revision>
  <dcterms:created xsi:type="dcterms:W3CDTF">2016-10-27T15:26:54Z</dcterms:created>
  <dcterms:modified xsi:type="dcterms:W3CDTF">2017-09-20T20:55:37Z</dcterms:modified>
</cp:coreProperties>
</file>