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9" r:id="rId3"/>
    <p:sldId id="276" r:id="rId4"/>
    <p:sldId id="277" r:id="rId5"/>
    <p:sldId id="279" r:id="rId6"/>
    <p:sldId id="275" r:id="rId7"/>
    <p:sldId id="283" r:id="rId8"/>
    <p:sldId id="280" r:id="rId9"/>
    <p:sldId id="281" r:id="rId10"/>
    <p:sldId id="282" r:id="rId11"/>
    <p:sldId id="284" r:id="rId12"/>
    <p:sldId id="310" r:id="rId13"/>
    <p:sldId id="311" r:id="rId14"/>
    <p:sldId id="312" r:id="rId15"/>
    <p:sldId id="260" r:id="rId16"/>
    <p:sldId id="313" r:id="rId17"/>
    <p:sldId id="264" r:id="rId18"/>
    <p:sldId id="263" r:id="rId19"/>
    <p:sldId id="314" r:id="rId20"/>
    <p:sldId id="259" r:id="rId21"/>
    <p:sldId id="266" r:id="rId22"/>
    <p:sldId id="269" r:id="rId23"/>
    <p:sldId id="268" r:id="rId24"/>
    <p:sldId id="270" r:id="rId25"/>
    <p:sldId id="271" r:id="rId26"/>
    <p:sldId id="274" r:id="rId27"/>
    <p:sldId id="273" r:id="rId28"/>
    <p:sldId id="315" r:id="rId29"/>
    <p:sldId id="288" r:id="rId30"/>
    <p:sldId id="289" r:id="rId31"/>
    <p:sldId id="290" r:id="rId32"/>
    <p:sldId id="293" r:id="rId33"/>
    <p:sldId id="295" r:id="rId34"/>
    <p:sldId id="316" r:id="rId35"/>
    <p:sldId id="296" r:id="rId36"/>
    <p:sldId id="298" r:id="rId37"/>
    <p:sldId id="299" r:id="rId38"/>
    <p:sldId id="300" r:id="rId39"/>
    <p:sldId id="317" r:id="rId40"/>
    <p:sldId id="302" r:id="rId41"/>
    <p:sldId id="303" r:id="rId42"/>
    <p:sldId id="318" r:id="rId43"/>
    <p:sldId id="304" r:id="rId44"/>
    <p:sldId id="305" r:id="rId45"/>
    <p:sldId id="306" r:id="rId46"/>
    <p:sldId id="30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ill" initials="K" lastIdx="1" clrIdx="0">
    <p:extLst>
      <p:ext uri="{19B8F6BF-5375-455C-9EA6-DF929625EA0E}">
        <p15:presenceInfo xmlns:p15="http://schemas.microsoft.com/office/powerpoint/2012/main" userId="Kir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737" autoAdjust="0"/>
  </p:normalViewPr>
  <p:slideViewPr>
    <p:cSldViewPr snapToGrid="0">
      <p:cViewPr>
        <p:scale>
          <a:sx n="70" d="100"/>
          <a:sy n="70" d="100"/>
        </p:scale>
        <p:origin x="7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9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2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8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8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5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3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7618-EC73-4A5B-A138-33D9B5FD0705}" type="datetimeFigureOut">
              <a:rPr lang="ru-RU" smtClean="0"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8383-C644-462F-B6AA-0C91B8C8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8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7.png"/><Relationship Id="rId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53.png"/><Relationship Id="rId10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0.png"/><Relationship Id="rId3" Type="http://schemas.openxmlformats.org/officeDocument/2006/relationships/image" Target="../media/image51.png"/><Relationship Id="rId7" Type="http://schemas.openxmlformats.org/officeDocument/2006/relationships/image" Target="../media/image61.png"/><Relationship Id="rId12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6.png"/><Relationship Id="rId5" Type="http://schemas.openxmlformats.org/officeDocument/2006/relationships/image" Target="../media/image68.png"/><Relationship Id="rId10" Type="http://schemas.openxmlformats.org/officeDocument/2006/relationships/image" Target="../media/image65.png"/><Relationship Id="rId4" Type="http://schemas.openxmlformats.org/officeDocument/2006/relationships/image" Target="../media/image67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5.png"/><Relationship Id="rId7" Type="http://schemas.openxmlformats.org/officeDocument/2006/relationships/image" Target="../media/image8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5.png"/><Relationship Id="rId7" Type="http://schemas.openxmlformats.org/officeDocument/2006/relationships/image" Target="../media/image9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5.png"/><Relationship Id="rId7" Type="http://schemas.openxmlformats.org/officeDocument/2006/relationships/image" Target="../media/image9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88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9.png"/><Relationship Id="rId7" Type="http://schemas.openxmlformats.org/officeDocument/2006/relationships/image" Target="../media/image10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33.png"/><Relationship Id="rId10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7" Type="http://schemas.openxmlformats.org/officeDocument/2006/relationships/image" Target="../media/image156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100.png"/><Relationship Id="rId10" Type="http://schemas.openxmlformats.org/officeDocument/2006/relationships/image" Target="../media/image159.png"/><Relationship Id="rId4" Type="http://schemas.openxmlformats.org/officeDocument/2006/relationships/image" Target="../media/image1090.png"/><Relationship Id="rId9" Type="http://schemas.openxmlformats.org/officeDocument/2006/relationships/image" Target="../media/image1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 smtClean="0"/>
              <a:t>Memory-dependent action for fractal Brownian motion and application for chromatin dynamics</a:t>
            </a:r>
            <a:r>
              <a:rPr lang="ru-RU" sz="3600" b="1" cap="all" dirty="0"/>
              <a:t/>
            </a:r>
            <a:br>
              <a:rPr lang="ru-RU" sz="3600" b="1" cap="all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859" y="361568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Kirill </a:t>
            </a:r>
            <a:r>
              <a:rPr lang="en-US" dirty="0" err="1" smtClean="0"/>
              <a:t>Polovnikov</a:t>
            </a:r>
            <a:endParaRPr lang="en-US" dirty="0" smtClean="0"/>
          </a:p>
          <a:p>
            <a:pPr algn="l"/>
            <a:r>
              <a:rPr lang="en-US" sz="1700" dirty="0" smtClean="0"/>
              <a:t>Physics Department, Moscow State University</a:t>
            </a:r>
          </a:p>
          <a:p>
            <a:pPr algn="l"/>
            <a:r>
              <a:rPr lang="en-US" sz="1700" dirty="0" smtClean="0"/>
              <a:t>Center for Energy Systems, </a:t>
            </a:r>
            <a:r>
              <a:rPr lang="en-US" sz="1700" dirty="0" err="1" smtClean="0"/>
              <a:t>Skoltech</a:t>
            </a: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68095" y="5923128"/>
            <a:ext cx="2489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Saint-Petersburg 2017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20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31965" y="186710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65" y="1867103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01003" y="2936365"/>
            <a:ext cx="39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matter of relaxation times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 rot="19682517">
            <a:off x="4990909" y="2390181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956">
            <a:off x="5021029" y="3546175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blipFill>
                <a:blip r:embed="rId7"/>
                <a:stretch>
                  <a:fillRect l="-6349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blipFill>
                <a:blip r:embed="rId8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∼500</m:t>
                    </m:r>
                  </m:oMath>
                </a14:m>
                <a:r>
                  <a:rPr lang="en-US" sz="2400" dirty="0" smtClean="0"/>
                  <a:t> years &gt;&gt; cell lifetime!</a:t>
                </a:r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blipFill>
                <a:blip r:embed="rId9"/>
                <a:stretch>
                  <a:fillRect t="-10526" r="-8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1310904" y="5759355"/>
            <a:ext cx="367771" cy="327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6979" y="5717569"/>
            <a:ext cx="3579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Chromatin folding is very stable  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8887" y="6086901"/>
            <a:ext cx="5856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+attachment to lamina, binding with CTCF and </a:t>
            </a:r>
            <a:r>
              <a:rPr lang="en-US" sz="2000" dirty="0" err="1" smtClean="0"/>
              <a:t>cohesin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9758149" y="846161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469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7" y="1700214"/>
            <a:ext cx="3160757" cy="30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blipFill>
                <a:blip r:embed="rId3"/>
                <a:stretch>
                  <a:fillRect t="-6349" r="-155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  <a:blipFill>
                <a:blip r:embed="rId4"/>
                <a:stretch>
                  <a:fillRect r="-239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5622878" y="3657600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9596" y="718302"/>
            <a:ext cx="112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Fractal globule in a heat bath: Gaussian approximation for the conformation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8777" y="371338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Hi-C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7" y="1700214"/>
            <a:ext cx="3160757" cy="30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blipFill>
                <a:blip r:embed="rId3"/>
                <a:stretch>
                  <a:fillRect t="-6349" r="-155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  <a:blipFill>
                <a:blip r:embed="rId4"/>
                <a:stretch>
                  <a:fillRect r="-239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5622878" y="3657600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9596" y="718302"/>
            <a:ext cx="112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Fractal globule in a heat bath: Gaussian approximation for the conformation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8777" y="371338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Hi-C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686" y="4694246"/>
            <a:ext cx="6942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Telomere dynamics in the nucleus of </a:t>
            </a:r>
            <a:r>
              <a:rPr lang="en-US" sz="2400" i="1" dirty="0" smtClean="0"/>
              <a:t>vivo</a:t>
            </a:r>
            <a:r>
              <a:rPr lang="en-US" sz="2400" dirty="0" smtClean="0"/>
              <a:t> human cells </a:t>
            </a:r>
          </a:p>
          <a:p>
            <a:r>
              <a:rPr lang="en-US" sz="2400" dirty="0" smtClean="0"/>
              <a:t>is Gaussian (</a:t>
            </a:r>
            <a:r>
              <a:rPr lang="en-US" sz="2400" i="1" dirty="0" smtClean="0"/>
              <a:t>K. </a:t>
            </a:r>
            <a:r>
              <a:rPr lang="en-US" sz="2400" i="1" dirty="0" err="1" smtClean="0"/>
              <a:t>Burnecki</a:t>
            </a:r>
            <a:r>
              <a:rPr lang="en-US" sz="2400" i="1" dirty="0" smtClean="0"/>
              <a:t> et al, BJ 2012</a:t>
            </a:r>
            <a:r>
              <a:rPr lang="en-US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053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7" y="1700214"/>
            <a:ext cx="3160757" cy="30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blipFill>
                <a:blip r:embed="rId3"/>
                <a:stretch>
                  <a:fillRect t="-6349" r="-155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  <a:blipFill>
                <a:blip r:embed="rId4"/>
                <a:stretch>
                  <a:fillRect r="-239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5622878" y="3657600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9596" y="718302"/>
            <a:ext cx="112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Fractal globule in a heat bath: Gaussian approximation for the conformation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8777" y="371338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Hi-C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686" y="4694246"/>
            <a:ext cx="6942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Telomere dynamics in the nucleus of </a:t>
            </a:r>
            <a:r>
              <a:rPr lang="en-US" sz="2400" i="1" dirty="0" smtClean="0"/>
              <a:t>vivo</a:t>
            </a:r>
            <a:r>
              <a:rPr lang="en-US" sz="2400" dirty="0" smtClean="0"/>
              <a:t> human cells </a:t>
            </a:r>
          </a:p>
          <a:p>
            <a:r>
              <a:rPr lang="en-US" sz="2400" dirty="0" smtClean="0"/>
              <a:t>is Gaussian (</a:t>
            </a:r>
            <a:r>
              <a:rPr lang="en-US" sz="2400" i="1" dirty="0" smtClean="0"/>
              <a:t>K. </a:t>
            </a:r>
            <a:r>
              <a:rPr lang="en-US" sz="2400" i="1" dirty="0" err="1" smtClean="0"/>
              <a:t>Burnecki</a:t>
            </a:r>
            <a:r>
              <a:rPr lang="en-US" sz="2400" i="1" dirty="0" smtClean="0"/>
              <a:t> et al, BJ 2012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04281" y="5666096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3301" y="5643462"/>
            <a:ext cx="6342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</a:t>
            </a:r>
            <a:r>
              <a:rPr lang="en-US" sz="2000" b="1" dirty="0" smtClean="0"/>
              <a:t>ractal globule is a trajectory of </a:t>
            </a:r>
            <a:r>
              <a:rPr lang="en-US" sz="2000" b="1" dirty="0" err="1" smtClean="0"/>
              <a:t>fBm</a:t>
            </a:r>
            <a:r>
              <a:rPr lang="en-US" sz="2000" b="1" dirty="0" smtClean="0"/>
              <a:t> particle with H = 2/3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52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57" y="1700214"/>
            <a:ext cx="3160757" cy="302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916" y="1977559"/>
                <a:ext cx="3934603" cy="383118"/>
              </a:xfrm>
              <a:prstGeom prst="rect">
                <a:avLst/>
              </a:prstGeom>
              <a:blipFill>
                <a:blip r:embed="rId3"/>
                <a:stretch>
                  <a:fillRect t="-6349" r="-155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44" y="2624674"/>
                <a:ext cx="7648056" cy="768928"/>
              </a:xfrm>
              <a:prstGeom prst="rect">
                <a:avLst/>
              </a:prstGeom>
              <a:blipFill>
                <a:blip r:embed="rId4"/>
                <a:stretch>
                  <a:fillRect r="-239"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трелка вправо 6"/>
          <p:cNvSpPr/>
          <p:nvPr/>
        </p:nvSpPr>
        <p:spPr>
          <a:xfrm>
            <a:off x="5622878" y="3657600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𝑐𝑜𝑛𝑡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39" y="3519999"/>
                <a:ext cx="3395866" cy="756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9596" y="718302"/>
            <a:ext cx="1123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Fractal globule in a heat bath: Gaussian approximation for the conformation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8777" y="371338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Hi-C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4686" y="4694246"/>
            <a:ext cx="6942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Telomere dynamics in the nucleus of </a:t>
            </a:r>
            <a:r>
              <a:rPr lang="en-US" sz="2400" i="1" dirty="0" smtClean="0"/>
              <a:t>vivo</a:t>
            </a:r>
            <a:r>
              <a:rPr lang="en-US" sz="2400" dirty="0" smtClean="0"/>
              <a:t> human cells </a:t>
            </a:r>
          </a:p>
          <a:p>
            <a:r>
              <a:rPr lang="en-US" sz="2400" dirty="0" smtClean="0"/>
              <a:t>is Gaussian (</a:t>
            </a:r>
            <a:r>
              <a:rPr lang="en-US" sz="2400" i="1" dirty="0" smtClean="0"/>
              <a:t>K. </a:t>
            </a:r>
            <a:r>
              <a:rPr lang="en-US" sz="2400" i="1" dirty="0" err="1" smtClean="0"/>
              <a:t>Burnecki</a:t>
            </a:r>
            <a:r>
              <a:rPr lang="en-US" sz="2400" i="1" dirty="0" smtClean="0"/>
              <a:t> et al, BJ 2012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04281" y="5666096"/>
            <a:ext cx="709683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83301" y="5643462"/>
            <a:ext cx="6342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</a:t>
            </a:r>
            <a:r>
              <a:rPr lang="en-US" sz="2000" b="1" dirty="0" smtClean="0"/>
              <a:t>ractal globule is a trajectory of </a:t>
            </a:r>
            <a:r>
              <a:rPr lang="en-US" sz="2000" b="1" dirty="0" err="1" smtClean="0"/>
              <a:t>fBm</a:t>
            </a:r>
            <a:r>
              <a:rPr lang="en-US" sz="2000" b="1" dirty="0" smtClean="0"/>
              <a:t> particle with H = 2/3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3301" y="6083936"/>
            <a:ext cx="636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interactions do stabilize </a:t>
            </a:r>
            <a:r>
              <a:rPr lang="en-US" sz="2400" dirty="0" err="1" smtClean="0">
                <a:solidFill>
                  <a:srgbClr val="FF0000"/>
                </a:solidFill>
              </a:rPr>
              <a:t>fBm</a:t>
            </a:r>
            <a:r>
              <a:rPr lang="en-US" sz="2400" dirty="0" smtClean="0">
                <a:solidFill>
                  <a:srgbClr val="FF0000"/>
                </a:solidFill>
              </a:rPr>
              <a:t> conformation?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0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51" y="2128481"/>
            <a:ext cx="3410426" cy="2381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11" y="2106008"/>
            <a:ext cx="3915321" cy="2333951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H="1">
            <a:off x="1591056" y="2557272"/>
            <a:ext cx="304800" cy="2682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761232" y="236878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36848" y="2554467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13632" y="2680714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02608" y="27965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00144" y="2990087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40352" y="315010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40352" y="333984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80560" y="4091174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97680" y="356006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68368" y="3654551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41520" y="388010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40352" y="418566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369295" y="2152865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173377" y="220010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966959" y="2321538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857230" y="249326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997438" y="265632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112417" y="2825495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991341" y="301065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9857229" y="315010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771881" y="333325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088032" y="355244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930381" y="346840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027917" y="364583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674345" y="381704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857229" y="373308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59807" y="411430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9491465" y="396696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204942" y="39395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393928" y="413335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229326" y="35278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211037" y="374039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491465" y="321971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Скругленная соединительная линия 72"/>
          <p:cNvCxnSpPr/>
          <p:nvPr/>
        </p:nvCxnSpPr>
        <p:spPr>
          <a:xfrm rot="10800000" flipV="1">
            <a:off x="7729728" y="2843783"/>
            <a:ext cx="231648" cy="2242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576" y="4161546"/>
            <a:ext cx="264056" cy="19949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61" y="3167209"/>
            <a:ext cx="264056" cy="199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550432" y="4166252"/>
                <a:ext cx="5517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32" y="4166252"/>
                <a:ext cx="551753" cy="307777"/>
              </a:xfrm>
              <a:prstGeom prst="rect">
                <a:avLst/>
              </a:prstGeom>
              <a:blipFill>
                <a:blip r:embed="rId5"/>
                <a:stretch>
                  <a:fillRect l="-9890" t="-1961" r="-1538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6577851" y="2810624"/>
                <a:ext cx="690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1" y="2810624"/>
                <a:ext cx="690317" cy="307777"/>
              </a:xfrm>
              <a:prstGeom prst="rect">
                <a:avLst/>
              </a:prstGeom>
              <a:blipFill>
                <a:blip r:embed="rId6"/>
                <a:stretch>
                  <a:fillRect l="-7965" t="-1961" r="-1327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475094" y="2630791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94" y="2630791"/>
                <a:ext cx="164982" cy="307777"/>
              </a:xfrm>
              <a:prstGeom prst="rect">
                <a:avLst/>
              </a:prstGeom>
              <a:blipFill>
                <a:blip r:embed="rId7"/>
                <a:stretch>
                  <a:fillRect l="-29630" r="-2963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7895982" y="2907790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982" y="2907790"/>
                <a:ext cx="149913" cy="276999"/>
              </a:xfrm>
              <a:prstGeom prst="rect">
                <a:avLst/>
              </a:prstGeom>
              <a:blipFill>
                <a:blip r:embed="rId8"/>
                <a:stretch>
                  <a:fillRect l="-32000" r="-28000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4309446" y="2569849"/>
                <a:ext cx="2503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46" y="2569849"/>
                <a:ext cx="250362" cy="369332"/>
              </a:xfrm>
              <a:prstGeom prst="rect">
                <a:avLst/>
              </a:prstGeom>
              <a:blipFill>
                <a:blip r:embed="rId9"/>
                <a:stretch>
                  <a:fillRect l="-31707" r="-4634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10341650" y="2659329"/>
                <a:ext cx="2503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650" y="2659329"/>
                <a:ext cx="250362" cy="307777"/>
              </a:xfrm>
              <a:prstGeom prst="rect">
                <a:avLst/>
              </a:prstGeom>
              <a:blipFill>
                <a:blip r:embed="rId10"/>
                <a:stretch>
                  <a:fillRect l="-23810" r="-19048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/>
          <p:nvPr/>
        </p:nvCxnSpPr>
        <p:spPr>
          <a:xfrm>
            <a:off x="9393928" y="3445676"/>
            <a:ext cx="280417" cy="353304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9301751" y="333316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9715987" y="3911535"/>
                <a:ext cx="147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87" y="3911535"/>
                <a:ext cx="147605" cy="307777"/>
              </a:xfrm>
              <a:prstGeom prst="rect">
                <a:avLst/>
              </a:prstGeom>
              <a:blipFill>
                <a:blip r:embed="rId11"/>
                <a:stretch>
                  <a:fillRect l="-41667" r="-3333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173623" y="3166885"/>
                <a:ext cx="155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23" y="3166885"/>
                <a:ext cx="155042" cy="307777"/>
              </a:xfrm>
              <a:prstGeom prst="rect">
                <a:avLst/>
              </a:prstGeom>
              <a:blipFill>
                <a:blip r:embed="rId12"/>
                <a:stretch>
                  <a:fillRect l="-56000" r="-56000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490021" y="169233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BM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2841502" y="1692337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polymer chain</a:t>
            </a:r>
            <a:endParaRPr lang="ru-RU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458612" y="1692337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FBM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10133545" y="169233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93" name="Стрелка вправо 92"/>
          <p:cNvSpPr/>
          <p:nvPr/>
        </p:nvSpPr>
        <p:spPr>
          <a:xfrm>
            <a:off x="3152635" y="3150106"/>
            <a:ext cx="368490" cy="2775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>
            <a:off x="8460216" y="3084576"/>
            <a:ext cx="368490" cy="2775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6916161" y="4597553"/>
                <a:ext cx="4275466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61" y="4597553"/>
                <a:ext cx="4275466" cy="9380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373380" y="4585125"/>
                <a:ext cx="472693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80" y="4585125"/>
                <a:ext cx="4726935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96395" y="570574"/>
            <a:ext cx="788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Trace of a particle = conformation of a polymer chain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1214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51" y="2128481"/>
            <a:ext cx="3410426" cy="2381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11" y="2106008"/>
            <a:ext cx="3915321" cy="2333951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H="1">
            <a:off x="1591056" y="2557272"/>
            <a:ext cx="304800" cy="2682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761232" y="236878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36848" y="2554467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13632" y="2680714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02608" y="27965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00144" y="2990087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40352" y="315010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40352" y="333984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80560" y="4091174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97680" y="356006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68368" y="3654551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41520" y="388010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40352" y="418566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369295" y="2152865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0173377" y="220010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966959" y="2321538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857230" y="249326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997438" y="265632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112417" y="2825495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991341" y="301065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9857229" y="315010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771881" y="333325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088032" y="355244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930381" y="346840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0027917" y="364583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674345" y="381704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857229" y="373308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9259807" y="411430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9491465" y="3966963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9204942" y="39395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393928" y="413335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229326" y="3527839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9211037" y="374039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491465" y="3219712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Скругленная соединительная линия 72"/>
          <p:cNvCxnSpPr/>
          <p:nvPr/>
        </p:nvCxnSpPr>
        <p:spPr>
          <a:xfrm rot="10800000" flipV="1">
            <a:off x="7729728" y="2843783"/>
            <a:ext cx="231648" cy="2242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5576" y="4161546"/>
            <a:ext cx="264056" cy="19949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61" y="3167209"/>
            <a:ext cx="264056" cy="199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550432" y="4166252"/>
                <a:ext cx="5517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32" y="4166252"/>
                <a:ext cx="551753" cy="307777"/>
              </a:xfrm>
              <a:prstGeom prst="rect">
                <a:avLst/>
              </a:prstGeom>
              <a:blipFill>
                <a:blip r:embed="rId5"/>
                <a:stretch>
                  <a:fillRect l="-9890" t="-1961" r="-15385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6577851" y="2810624"/>
                <a:ext cx="690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51" y="2810624"/>
                <a:ext cx="690317" cy="307777"/>
              </a:xfrm>
              <a:prstGeom prst="rect">
                <a:avLst/>
              </a:prstGeom>
              <a:blipFill>
                <a:blip r:embed="rId6"/>
                <a:stretch>
                  <a:fillRect l="-7965" t="-1961" r="-1327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1475094" y="2630791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94" y="2630791"/>
                <a:ext cx="164982" cy="307777"/>
              </a:xfrm>
              <a:prstGeom prst="rect">
                <a:avLst/>
              </a:prstGeom>
              <a:blipFill>
                <a:blip r:embed="rId7"/>
                <a:stretch>
                  <a:fillRect l="-29630" r="-2963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7895982" y="2907790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982" y="2907790"/>
                <a:ext cx="149913" cy="276999"/>
              </a:xfrm>
              <a:prstGeom prst="rect">
                <a:avLst/>
              </a:prstGeom>
              <a:blipFill>
                <a:blip r:embed="rId8"/>
                <a:stretch>
                  <a:fillRect l="-32000" r="-28000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/>
              <p:cNvSpPr txBox="1"/>
              <p:nvPr/>
            </p:nvSpPr>
            <p:spPr>
              <a:xfrm>
                <a:off x="4309446" y="2569849"/>
                <a:ext cx="2503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46" y="2569849"/>
                <a:ext cx="250362" cy="369332"/>
              </a:xfrm>
              <a:prstGeom prst="rect">
                <a:avLst/>
              </a:prstGeom>
              <a:blipFill>
                <a:blip r:embed="rId9"/>
                <a:stretch>
                  <a:fillRect l="-31707" r="-46341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10341650" y="2659329"/>
                <a:ext cx="25036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650" y="2659329"/>
                <a:ext cx="250362" cy="307777"/>
              </a:xfrm>
              <a:prstGeom prst="rect">
                <a:avLst/>
              </a:prstGeom>
              <a:blipFill>
                <a:blip r:embed="rId10"/>
                <a:stretch>
                  <a:fillRect l="-23810" r="-19048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Прямая со стрелкой 83"/>
          <p:cNvCxnSpPr/>
          <p:nvPr/>
        </p:nvCxnSpPr>
        <p:spPr>
          <a:xfrm>
            <a:off x="9393928" y="3445676"/>
            <a:ext cx="280417" cy="353304"/>
          </a:xfrm>
          <a:prstGeom prst="straightConnector1">
            <a:avLst/>
          </a:prstGeom>
          <a:ln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9301751" y="3333166"/>
            <a:ext cx="97536" cy="94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9715987" y="3911535"/>
                <a:ext cx="147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87" y="3911535"/>
                <a:ext cx="147605" cy="307777"/>
              </a:xfrm>
              <a:prstGeom prst="rect">
                <a:avLst/>
              </a:prstGeom>
              <a:blipFill>
                <a:blip r:embed="rId11"/>
                <a:stretch>
                  <a:fillRect l="-41667" r="-33333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9173623" y="3166885"/>
                <a:ext cx="155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623" y="3166885"/>
                <a:ext cx="155042" cy="307777"/>
              </a:xfrm>
              <a:prstGeom prst="rect">
                <a:avLst/>
              </a:prstGeom>
              <a:blipFill>
                <a:blip r:embed="rId12"/>
                <a:stretch>
                  <a:fillRect l="-56000" r="-56000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490021" y="169233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BM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2841502" y="1692337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 polymer chain</a:t>
            </a:r>
            <a:endParaRPr lang="ru-RU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458612" y="1692337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FBM</a:t>
            </a:r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10133545" y="169233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</a:t>
            </a:r>
            <a:endParaRPr lang="ru-RU" sz="2400" dirty="0"/>
          </a:p>
        </p:txBody>
      </p:sp>
      <p:sp>
        <p:nvSpPr>
          <p:cNvPr id="93" name="Стрелка вправо 92"/>
          <p:cNvSpPr/>
          <p:nvPr/>
        </p:nvSpPr>
        <p:spPr>
          <a:xfrm>
            <a:off x="3152635" y="3150106"/>
            <a:ext cx="368490" cy="2775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/>
          <p:cNvSpPr/>
          <p:nvPr/>
        </p:nvSpPr>
        <p:spPr>
          <a:xfrm>
            <a:off x="8460216" y="3084576"/>
            <a:ext cx="368490" cy="277549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6916161" y="4597553"/>
                <a:ext cx="4275466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161" y="4597553"/>
                <a:ext cx="4275466" cy="9380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1373380" y="4585125"/>
                <a:ext cx="472693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380" y="4585125"/>
                <a:ext cx="4726935" cy="10384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96395" y="570574"/>
            <a:ext cx="7883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Trace of a particle = conformation of a polymer chain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8501372" y="578173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1" name="Скругленная соединительная линия 60"/>
          <p:cNvCxnSpPr/>
          <p:nvPr/>
        </p:nvCxnSpPr>
        <p:spPr>
          <a:xfrm rot="5400000" flipH="1" flipV="1">
            <a:off x="9241895" y="5077625"/>
            <a:ext cx="540000" cy="1105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15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FBM can be defined through the Weyl integral as follows </a:t>
                </a:r>
              </a:p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 is the Hurst parameter):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blipFill>
                <a:blip r:embed="rId3"/>
                <a:stretch>
                  <a:fillRect l="-1196" t="-5882" r="-23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3960" y="694428"/>
            <a:ext cx="563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the fractal Brownian motion is?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4842" y="3299238"/>
            <a:ext cx="919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the only Gaussian self-similar process with stationary increments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64081" y="5310254"/>
                <a:ext cx="1149289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81" y="5310254"/>
                <a:ext cx="1149289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099136" y="5448528"/>
                <a:ext cx="37278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136" y="5448528"/>
                <a:ext cx="3727815" cy="307777"/>
              </a:xfrm>
              <a:prstGeom prst="rect">
                <a:avLst/>
              </a:prstGeom>
              <a:blipFill>
                <a:blip r:embed="rId5"/>
                <a:stretch>
                  <a:fillRect t="-4000" r="-32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4842" y="4680681"/>
            <a:ext cx="9251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FBM is solution of </a:t>
            </a:r>
            <a:r>
              <a:rPr lang="en-US" sz="2400" i="1" dirty="0" smtClean="0"/>
              <a:t>fractal </a:t>
            </a:r>
            <a:r>
              <a:rPr lang="en-US" sz="2400" dirty="0" err="1" smtClean="0"/>
              <a:t>Langevin</a:t>
            </a:r>
            <a:r>
              <a:rPr lang="en-US" sz="2400" dirty="0" smtClean="0"/>
              <a:t> equation with </a:t>
            </a:r>
            <a:r>
              <a:rPr lang="en-US" sz="2400" dirty="0" smtClean="0">
                <a:solidFill>
                  <a:srgbClr val="FF33CC"/>
                </a:solidFill>
              </a:rPr>
              <a:t>pink</a:t>
            </a:r>
            <a:r>
              <a:rPr lang="en-US" sz="2400" dirty="0" smtClean="0"/>
              <a:t> Gaussian noise: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499583" y="6221532"/>
            <a:ext cx="5134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33CC"/>
                </a:solidFill>
              </a:rPr>
              <a:t>doesn’t satisfy fluctuation-dissipation theorem!</a:t>
            </a:r>
            <a:endParaRPr lang="ru-RU" sz="2000" dirty="0">
              <a:solidFill>
                <a:srgbClr val="FF33CC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44006" y="3823806"/>
            <a:ext cx="10450681" cy="656270"/>
            <a:chOff x="844006" y="3823806"/>
            <a:chExt cx="10450681" cy="656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Прямоугольник 2"/>
                <p:cNvSpPr/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r>
                    <a:rPr lang="en-US" sz="2000" dirty="0" smtClean="0"/>
                    <a:t>;</a:t>
                  </a:r>
                  <a:endParaRPr lang="ru-RU" sz="2000" dirty="0"/>
                </a:p>
              </p:txBody>
            </p:sp>
          </mc:Choice>
          <mc:Fallback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486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FBM can be defined through the Weyl integral as follows </a:t>
                </a:r>
              </a:p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 is the Hurst parameter):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blipFill>
                <a:blip r:embed="rId3"/>
                <a:stretch>
                  <a:fillRect l="-1196" t="-5882" r="-23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3960" y="694428"/>
            <a:ext cx="563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the fractal Brownian motion is?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4842" y="3299238"/>
            <a:ext cx="919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the only Gaussian self-similar process with stationary increments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9752" y="5204665"/>
                <a:ext cx="3369384" cy="688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2" y="5204665"/>
                <a:ext cx="3369384" cy="688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002395" y="5394941"/>
                <a:ext cx="32381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95" y="5394941"/>
                <a:ext cx="3238194" cy="307777"/>
              </a:xfrm>
              <a:prstGeom prst="rect">
                <a:avLst/>
              </a:prstGeom>
              <a:blipFill>
                <a:blip r:embed="rId5"/>
                <a:stretch>
                  <a:fillRect t="-2000" r="-150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54842" y="4680681"/>
                <a:ext cx="11144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FBM is </a:t>
                </a:r>
                <a:r>
                  <a:rPr lang="en-US" sz="2400" i="1" dirty="0" smtClean="0"/>
                  <a:t>large-time</a:t>
                </a:r>
                <a:r>
                  <a:rPr lang="en-US" sz="2400" dirty="0" smtClean="0"/>
                  <a:t> solution of </a:t>
                </a:r>
                <a:r>
                  <a:rPr lang="en-US" sz="2400" i="1" dirty="0" smtClean="0"/>
                  <a:t>fractional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Langevin</a:t>
                </a:r>
                <a:r>
                  <a:rPr lang="en-US" sz="2400" dirty="0" smtClean="0"/>
                  <a:t> equation with 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pink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G.n</a:t>
                </a:r>
                <a:r>
                  <a:rPr lang="en-US" sz="2400" dirty="0" smtClean="0"/>
                  <a:t>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4680681"/>
                <a:ext cx="11144013" cy="461665"/>
              </a:xfrm>
              <a:prstGeom prst="rect">
                <a:avLst/>
              </a:prstGeom>
              <a:blipFill>
                <a:blip r:embed="rId6"/>
                <a:stretch>
                  <a:fillRect l="-71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04985" y="5255736"/>
                <a:ext cx="2891561" cy="586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5" y="5255736"/>
                <a:ext cx="2891561" cy="586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844006" y="3823806"/>
            <a:ext cx="10450681" cy="656270"/>
            <a:chOff x="844006" y="3823806"/>
            <a:chExt cx="10450681" cy="656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r>
                    <a:rPr lang="en-US" sz="2000" dirty="0" smtClean="0"/>
                    <a:t>;</a:t>
                  </a:r>
                  <a:endParaRPr lang="ru-RU" sz="2000" dirty="0"/>
                </a:p>
              </p:txBody>
            </p:sp>
          </mc:Choice>
          <mc:Fallback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578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60" y="2297740"/>
                <a:ext cx="8580554" cy="872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FBM can be defined through the Weyl integral as follows </a:t>
                </a:r>
              </a:p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 is the Hurst parameter):</a:t>
                </a:r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1412514"/>
                <a:ext cx="7642028" cy="830997"/>
              </a:xfrm>
              <a:prstGeom prst="rect">
                <a:avLst/>
              </a:prstGeom>
              <a:blipFill>
                <a:blip r:embed="rId3"/>
                <a:stretch>
                  <a:fillRect l="-1196" t="-5882" r="-23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3960" y="694428"/>
            <a:ext cx="5633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the fractal Brownian motion is?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4842" y="3299238"/>
            <a:ext cx="919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the only Gaussian self-similar process with stationary increments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9752" y="5204665"/>
                <a:ext cx="3369384" cy="688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2" y="5204665"/>
                <a:ext cx="3369384" cy="688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002395" y="5394941"/>
                <a:ext cx="32381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95" y="5394941"/>
                <a:ext cx="3238194" cy="307777"/>
              </a:xfrm>
              <a:prstGeom prst="rect">
                <a:avLst/>
              </a:prstGeom>
              <a:blipFill>
                <a:blip r:embed="rId5"/>
                <a:stretch>
                  <a:fillRect t="-2000" r="-150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54842" y="4680681"/>
                <a:ext cx="111440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FBM is </a:t>
                </a:r>
                <a:r>
                  <a:rPr lang="en-US" sz="2400" i="1" dirty="0" smtClean="0"/>
                  <a:t>large-time</a:t>
                </a:r>
                <a:r>
                  <a:rPr lang="en-US" sz="2400" dirty="0" smtClean="0"/>
                  <a:t> solution of </a:t>
                </a:r>
                <a:r>
                  <a:rPr lang="en-US" sz="2400" i="1" dirty="0" smtClean="0"/>
                  <a:t>fractional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Langevin</a:t>
                </a:r>
                <a:r>
                  <a:rPr lang="en-US" sz="2400" dirty="0" smtClean="0"/>
                  <a:t> equation with 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pink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G.n</a:t>
                </a:r>
                <a:r>
                  <a:rPr lang="en-US" sz="2400" dirty="0" smtClean="0"/>
                  <a:t>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4680681"/>
                <a:ext cx="11144013" cy="461665"/>
              </a:xfrm>
              <a:prstGeom prst="rect">
                <a:avLst/>
              </a:prstGeom>
              <a:blipFill>
                <a:blip r:embed="rId6"/>
                <a:stretch>
                  <a:fillRect l="-711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604985" y="5255736"/>
                <a:ext cx="2891561" cy="586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5" y="5255736"/>
                <a:ext cx="2891561" cy="5861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844006" y="3823806"/>
            <a:ext cx="10450681" cy="656270"/>
            <a:chOff x="844006" y="3823806"/>
            <a:chExt cx="10450681" cy="6562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5807" y="3923435"/>
                  <a:ext cx="4338880" cy="53315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r>
                    <a:rPr lang="en-US" sz="2000" dirty="0" smtClean="0"/>
                    <a:t>;</a:t>
                  </a:r>
                  <a:endParaRPr lang="ru-RU" sz="2000" dirty="0"/>
                </a:p>
              </p:txBody>
            </p:sp>
          </mc:Choice>
          <mc:Fallback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006" y="3823806"/>
                  <a:ext cx="6111801" cy="6562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Стрелка вправо 15"/>
          <p:cNvSpPr/>
          <p:nvPr/>
        </p:nvSpPr>
        <p:spPr>
          <a:xfrm>
            <a:off x="3698543" y="6168788"/>
            <a:ext cx="668741" cy="3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762458" y="6040125"/>
                <a:ext cx="2328779" cy="60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/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≫1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458" y="6040125"/>
                <a:ext cx="2328779" cy="603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496546" y="6168788"/>
                <a:ext cx="10661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46" y="6168788"/>
                <a:ext cx="1066126" cy="369332"/>
              </a:xfrm>
              <a:prstGeom prst="rect">
                <a:avLst/>
              </a:prstGeom>
              <a:blipFill>
                <a:blip r:embed="rId11"/>
                <a:stretch>
                  <a:fillRect l="-4000" r="-5143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8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61" y="333801"/>
            <a:ext cx="4530204" cy="2536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3" y="333801"/>
            <a:ext cx="4403677" cy="3302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2" y="1602258"/>
            <a:ext cx="4515707" cy="4546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961" y="3263075"/>
            <a:ext cx="1148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ERARTA</a:t>
            </a:r>
            <a:br>
              <a:rPr lang="en-US" sz="2400" dirty="0" smtClean="0"/>
            </a:br>
            <a:r>
              <a:rPr lang="en-US" sz="2400" i="1" dirty="0" smtClean="0"/>
              <a:t>MoMA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477633" y="4094072"/>
            <a:ext cx="196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Bars &amp; </a:t>
            </a:r>
            <a:r>
              <a:rPr lang="en-US" sz="2400" dirty="0" err="1" smtClean="0"/>
              <a:t>tusa</a:t>
            </a:r>
            <a:endParaRPr lang="en-US" sz="2400" dirty="0" smtClean="0"/>
          </a:p>
          <a:p>
            <a:r>
              <a:rPr lang="en-US" sz="2400" i="1" dirty="0" err="1" smtClean="0"/>
              <a:t>Belinskogo</a:t>
            </a:r>
            <a:r>
              <a:rPr lang="en-US" sz="2400" i="1" dirty="0" smtClean="0"/>
              <a:t> str.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75765" y="5172501"/>
            <a:ext cx="2598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Holland Island</a:t>
            </a:r>
          </a:p>
          <a:p>
            <a:r>
              <a:rPr lang="en-US" sz="2400" i="1" dirty="0" smtClean="0"/>
              <a:t>Park, old industry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5369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6321" y="1279162"/>
                <a:ext cx="4421210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1279162"/>
                <a:ext cx="4421210" cy="900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blipFill>
                <a:blip r:embed="rId6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blipFill>
                <a:blip r:embed="rId7"/>
                <a:stretch>
                  <a:fillRect l="-11111" t="-4444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622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6321" y="1279162"/>
                <a:ext cx="4421210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1279162"/>
                <a:ext cx="4421210" cy="900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06321" y="4088759"/>
                <a:ext cx="335059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4088759"/>
                <a:ext cx="3350596" cy="807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31241" y="4896096"/>
                <a:ext cx="2670859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1" y="4896096"/>
                <a:ext cx="2670859" cy="805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blipFill>
                <a:blip r:embed="rId8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blipFill>
                <a:blip r:embed="rId9"/>
                <a:stretch>
                  <a:fillRect l="-11111" t="-4444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06321" y="3436081"/>
                <a:ext cx="1065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 the limit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d.f.</a:t>
                </a:r>
                <a:r>
                  <a:rPr lang="en-US" sz="2400" dirty="0" smtClean="0"/>
                  <a:t> can be rewritten as a path integral: </a:t>
                </a:r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3436081"/>
                <a:ext cx="10651570" cy="461665"/>
              </a:xfrm>
              <a:prstGeom prst="rect">
                <a:avLst/>
              </a:prstGeom>
              <a:blipFill>
                <a:blip r:embed="rId10"/>
                <a:stretch>
                  <a:fillRect l="-858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6321" y="5114265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10252" y="5114265"/>
            <a:ext cx="43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s action of the Brownian particle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4848460" y="4235876"/>
                <a:ext cx="2580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60" y="4235876"/>
                <a:ext cx="2580706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5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06321" y="1279162"/>
                <a:ext cx="6390339" cy="900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1279162"/>
                <a:ext cx="6390339" cy="900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09" y="2344211"/>
                <a:ext cx="3618426" cy="764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06321" y="4088759"/>
                <a:ext cx="3350596" cy="807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4088759"/>
                <a:ext cx="3350596" cy="8073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731241" y="4896096"/>
                <a:ext cx="3833101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41" y="4896096"/>
                <a:ext cx="3833101" cy="8056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blipFill>
                <a:blip r:embed="rId8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blipFill>
                <a:blip r:embed="rId9"/>
                <a:stretch>
                  <a:fillRect l="-11111" t="-4444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06321" y="3436081"/>
                <a:ext cx="10651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In the limit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d.f.</a:t>
                </a:r>
                <a:r>
                  <a:rPr lang="en-US" sz="2400" dirty="0" smtClean="0"/>
                  <a:t> can be rewritten as a path integral: </a:t>
                </a:r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21" y="3436081"/>
                <a:ext cx="10651570" cy="461665"/>
              </a:xfrm>
              <a:prstGeom prst="rect">
                <a:avLst/>
              </a:prstGeom>
              <a:blipFill>
                <a:blip r:embed="rId10"/>
                <a:stretch>
                  <a:fillRect l="-858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6321" y="5114265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10252" y="5114265"/>
            <a:ext cx="430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s action of the Brownian particle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848460" y="4235876"/>
                <a:ext cx="2580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60" y="4235876"/>
                <a:ext cx="2580706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45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blipFill>
                <a:blip r:embed="rId4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blipFill>
                <a:blip r:embed="rId5"/>
                <a:stretch>
                  <a:fillRect l="-11111" t="-4444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94610" y="1302120"/>
            <a:ext cx="8571592" cy="1613007"/>
            <a:chOff x="806321" y="4088759"/>
            <a:chExt cx="8571592" cy="16130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06321" y="4088759"/>
                  <a:ext cx="3350596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21" y="4088759"/>
                  <a:ext cx="3350596" cy="8073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06321" y="5114265"/>
              <a:ext cx="844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where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3273" y="5114265"/>
              <a:ext cx="430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dirty="0" smtClean="0"/>
                <a:t>s action of the Brownian particle</a:t>
              </a:r>
              <a:endParaRPr lang="ru-RU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Прямоугольник 16"/>
              <p:cNvSpPr/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17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49913" cy="276999"/>
              </a:xfrm>
              <a:prstGeom prst="rect">
                <a:avLst/>
              </a:prstGeom>
              <a:blipFill>
                <a:blip r:embed="rId4"/>
                <a:stretch>
                  <a:fillRect l="-37500" r="-29167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496996" cy="276999"/>
              </a:xfrm>
              <a:prstGeom prst="rect">
                <a:avLst/>
              </a:prstGeom>
              <a:blipFill>
                <a:blip r:embed="rId5"/>
                <a:stretch>
                  <a:fillRect l="-11111" t="-4444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94610" y="1302120"/>
            <a:ext cx="8571592" cy="1613007"/>
            <a:chOff x="806321" y="4088759"/>
            <a:chExt cx="8571592" cy="16130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06321" y="4088759"/>
                  <a:ext cx="3350597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21" y="4088759"/>
                  <a:ext cx="3350597" cy="8073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06321" y="5114265"/>
              <a:ext cx="844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where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3273" y="5114265"/>
              <a:ext cx="430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dirty="0" smtClean="0"/>
                <a:t>s action of the Brownian particle</a:t>
              </a:r>
              <a:endParaRPr lang="ru-RU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45919" y="3136085"/>
                <a:ext cx="2312621" cy="586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19" y="3136085"/>
                <a:ext cx="2312621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19680" y="3290322"/>
                <a:ext cx="12715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680" y="3290322"/>
                <a:ext cx="1271502" cy="307777"/>
              </a:xfrm>
              <a:prstGeom prst="rect">
                <a:avLst/>
              </a:prstGeom>
              <a:blipFill>
                <a:blip r:embed="rId9"/>
                <a:stretch>
                  <a:fillRect l="-3828" t="-4000" r="-3828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072878" y="4133532"/>
                <a:ext cx="5842625" cy="85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78" y="4133532"/>
                <a:ext cx="5842625" cy="857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687" y="3292796"/>
            <a:ext cx="218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Diffusion equation: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66228" y="3290323"/>
                <a:ext cx="14201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28" y="3290323"/>
                <a:ext cx="1420196" cy="307777"/>
              </a:xfrm>
              <a:prstGeom prst="rect">
                <a:avLst/>
              </a:prstGeom>
              <a:blipFill>
                <a:blip r:embed="rId11"/>
                <a:stretch>
                  <a:fillRect l="-1717" r="-3004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 вправо 16"/>
          <p:cNvSpPr/>
          <p:nvPr/>
        </p:nvSpPr>
        <p:spPr>
          <a:xfrm>
            <a:off x="2255507" y="4483090"/>
            <a:ext cx="553303" cy="29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4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78" y="982123"/>
            <a:ext cx="1581572" cy="2635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09" y="3840852"/>
            <a:ext cx="1620711" cy="25113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526137" y="4353929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4353929"/>
                <a:ext cx="164982" cy="307777"/>
              </a:xfrm>
              <a:prstGeom prst="rect">
                <a:avLst/>
              </a:prstGeom>
              <a:blipFill>
                <a:blip r:embed="rId4"/>
                <a:stretch>
                  <a:fillRect l="-29630" r="-29630" b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526137" y="5868114"/>
                <a:ext cx="5479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137" y="5868114"/>
                <a:ext cx="547971" cy="307777"/>
              </a:xfrm>
              <a:prstGeom prst="rect">
                <a:avLst/>
              </a:prstGeom>
              <a:blipFill>
                <a:blip r:embed="rId5"/>
                <a:stretch>
                  <a:fillRect l="-11111" t="-4000" r="-1666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894610" y="1302120"/>
            <a:ext cx="8571592" cy="1613007"/>
            <a:chOff x="806321" y="4088759"/>
            <a:chExt cx="8571592" cy="16130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06321" y="4088759"/>
                  <a:ext cx="3350597" cy="8073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⁡(−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321" y="4088759"/>
                  <a:ext cx="3350597" cy="8073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𝜕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241" y="4896096"/>
                  <a:ext cx="2670859" cy="8056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806321" y="5114265"/>
              <a:ext cx="844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where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3273" y="5114265"/>
              <a:ext cx="430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dirty="0" smtClean="0"/>
                <a:t>s action of the Brownian particle</a:t>
              </a:r>
              <a:endParaRPr lang="ru-RU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1417" y="546446"/>
            <a:ext cx="9464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Brownian particle from ideal polymer chain model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932039" y="3136085"/>
                <a:ext cx="2312621" cy="586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039" y="3136085"/>
                <a:ext cx="2312621" cy="5863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419680" y="3290322"/>
                <a:ext cx="12715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680" y="3290322"/>
                <a:ext cx="1271502" cy="307777"/>
              </a:xfrm>
              <a:prstGeom prst="rect">
                <a:avLst/>
              </a:prstGeom>
              <a:blipFill>
                <a:blip r:embed="rId9"/>
                <a:stretch>
                  <a:fillRect l="-3828" t="-4000" r="-3828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072878" y="4133532"/>
                <a:ext cx="5842625" cy="85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78" y="4133532"/>
                <a:ext cx="5842625" cy="857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687" y="3292796"/>
            <a:ext cx="2180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Diffusion equation: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866228" y="3290323"/>
                <a:ext cx="14201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28" y="3290323"/>
                <a:ext cx="1420196" cy="307777"/>
              </a:xfrm>
              <a:prstGeom prst="rect">
                <a:avLst/>
              </a:prstGeom>
              <a:blipFill>
                <a:blip r:embed="rId11"/>
                <a:stretch>
                  <a:fillRect l="-1717" r="-3004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33" y="1467813"/>
                <a:ext cx="2580706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Стрелка вправо 16"/>
          <p:cNvSpPr/>
          <p:nvPr/>
        </p:nvSpPr>
        <p:spPr>
          <a:xfrm>
            <a:off x="2255507" y="4483090"/>
            <a:ext cx="553303" cy="29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4610" y="5096538"/>
            <a:ext cx="788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Reverse problem. We know </a:t>
            </a:r>
            <a:r>
              <a:rPr lang="en-US" sz="2400" dirty="0" err="1" smtClean="0"/>
              <a:t>fBm</a:t>
            </a:r>
            <a:r>
              <a:rPr lang="en-US" sz="2400" dirty="0" smtClean="0"/>
              <a:t> statistics, how to find action?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2946533" y="5611830"/>
                <a:ext cx="6109045" cy="85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533" y="5611830"/>
                <a:ext cx="6109045" cy="8570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756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36" y="867391"/>
            <a:ext cx="1752369" cy="2314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76167" y="1814350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167" y="1814350"/>
                <a:ext cx="164982" cy="307777"/>
              </a:xfrm>
              <a:prstGeom prst="rect">
                <a:avLst/>
              </a:prstGeom>
              <a:blipFill>
                <a:blip r:embed="rId3"/>
                <a:stretch>
                  <a:fillRect l="-29630" r="-2963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1417" y="546446"/>
            <a:ext cx="572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fractal Brownian particle</a:t>
            </a:r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919423" y="1283642"/>
            <a:ext cx="8372100" cy="1421872"/>
            <a:chOff x="894610" y="5096538"/>
            <a:chExt cx="8372100" cy="1421872"/>
          </a:xfrm>
        </p:grpSpPr>
        <p:sp>
          <p:nvSpPr>
            <p:cNvPr id="5" name="TextBox 4"/>
            <p:cNvSpPr txBox="1"/>
            <p:nvPr/>
          </p:nvSpPr>
          <p:spPr>
            <a:xfrm>
              <a:off x="894610" y="5096538"/>
              <a:ext cx="8372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Reverse the problem. We know </a:t>
              </a:r>
              <a:r>
                <a:rPr lang="en-US" sz="2400" dirty="0" err="1" smtClean="0"/>
                <a:t>fBm</a:t>
              </a:r>
              <a:r>
                <a:rPr lang="en-US" sz="2400" dirty="0" smtClean="0"/>
                <a:t> statistics, how to find action?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130492" y="1675851"/>
                <a:ext cx="5479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92" y="1675851"/>
                <a:ext cx="547971" cy="307777"/>
              </a:xfrm>
              <a:prstGeom prst="rect">
                <a:avLst/>
              </a:prstGeom>
              <a:blipFill>
                <a:blip r:embed="rId5"/>
                <a:stretch>
                  <a:fillRect l="-11111" t="-2000" r="-16667" b="-3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199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36" y="867391"/>
            <a:ext cx="1752369" cy="2314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76167" y="1814350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167" y="1814350"/>
                <a:ext cx="149913" cy="276999"/>
              </a:xfrm>
              <a:prstGeom prst="rect">
                <a:avLst/>
              </a:prstGeom>
              <a:blipFill>
                <a:blip r:embed="rId3"/>
                <a:stretch>
                  <a:fillRect l="-32000" r="-28000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1417" y="546446"/>
            <a:ext cx="572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fractal Brownian particle</a:t>
            </a:r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919423" y="1283642"/>
            <a:ext cx="8372100" cy="1421872"/>
            <a:chOff x="894610" y="5096538"/>
            <a:chExt cx="8372100" cy="1421872"/>
          </a:xfrm>
        </p:grpSpPr>
        <p:sp>
          <p:nvSpPr>
            <p:cNvPr id="5" name="TextBox 4"/>
            <p:cNvSpPr txBox="1"/>
            <p:nvPr/>
          </p:nvSpPr>
          <p:spPr>
            <a:xfrm>
              <a:off x="894610" y="5096538"/>
              <a:ext cx="8372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Reverse the problem. We know </a:t>
              </a:r>
              <a:r>
                <a:rPr lang="en-US" sz="2400" dirty="0" err="1" smtClean="0"/>
                <a:t>fBm</a:t>
              </a:r>
              <a:r>
                <a:rPr lang="en-US" sz="2400" dirty="0" smtClean="0"/>
                <a:t> statistics, how to find action?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130492" y="1675851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92" y="1675851"/>
                <a:ext cx="496996" cy="276999"/>
              </a:xfrm>
              <a:prstGeom prst="rect">
                <a:avLst/>
              </a:prstGeom>
              <a:blipFill>
                <a:blip r:embed="rId5"/>
                <a:stretch>
                  <a:fillRect l="-11111" t="-2222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919423" y="3181588"/>
            <a:ext cx="10093939" cy="1359925"/>
            <a:chOff x="799628" y="5031977"/>
            <a:chExt cx="10093939" cy="1359925"/>
          </a:xfrm>
        </p:grpSpPr>
        <p:sp>
          <p:nvSpPr>
            <p:cNvPr id="30" name="TextBox 29"/>
            <p:cNvSpPr txBox="1"/>
            <p:nvPr/>
          </p:nvSpPr>
          <p:spPr>
            <a:xfrm>
              <a:off x="799628" y="5031977"/>
              <a:ext cx="9802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Oshanin</a:t>
              </a:r>
              <a:r>
                <a:rPr lang="en-US" sz="2400" dirty="0" smtClean="0"/>
                <a:t>, 1988. The action of a single monomer of the ideal chain (H = 1/4): 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279099" y="5641440"/>
                  <a:ext cx="4614468" cy="750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′|</m:t>
                                        </m:r>
                                      </m:e>
                                    </m:rad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99" y="5641440"/>
                  <a:ext cx="4614468" cy="7504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246867" y="3882481"/>
                <a:ext cx="4658968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/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≫1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67" y="3882481"/>
                <a:ext cx="4658968" cy="574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352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36" y="867391"/>
            <a:ext cx="1752369" cy="23141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76167" y="1814350"/>
                <a:ext cx="14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167" y="1814350"/>
                <a:ext cx="149913" cy="276999"/>
              </a:xfrm>
              <a:prstGeom prst="rect">
                <a:avLst/>
              </a:prstGeom>
              <a:blipFill>
                <a:blip r:embed="rId3"/>
                <a:stretch>
                  <a:fillRect l="-32000" r="-28000"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81417" y="546446"/>
            <a:ext cx="572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 of the fractal Brownian particle</a:t>
            </a:r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919423" y="1283642"/>
            <a:ext cx="8372100" cy="1421872"/>
            <a:chOff x="894610" y="5096538"/>
            <a:chExt cx="8372100" cy="1421872"/>
          </a:xfrm>
        </p:grpSpPr>
        <p:sp>
          <p:nvSpPr>
            <p:cNvPr id="5" name="TextBox 4"/>
            <p:cNvSpPr txBox="1"/>
            <p:nvPr/>
          </p:nvSpPr>
          <p:spPr>
            <a:xfrm>
              <a:off x="894610" y="5096538"/>
              <a:ext cx="83721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Reverse the problem. We know </a:t>
              </a:r>
              <a:r>
                <a:rPr lang="en-US" sz="2400" dirty="0" err="1" smtClean="0"/>
                <a:t>fBm</a:t>
              </a:r>
              <a:r>
                <a:rPr lang="en-US" sz="2400" dirty="0" smtClean="0"/>
                <a:t> statistics, how to find action?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Прямоугольник 20"/>
                <p:cNvSpPr/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21" name="Прямоугольник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986" y="5661316"/>
                  <a:ext cx="6109045" cy="85709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130492" y="1675851"/>
                <a:ext cx="496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492" y="1675851"/>
                <a:ext cx="496996" cy="276999"/>
              </a:xfrm>
              <a:prstGeom prst="rect">
                <a:avLst/>
              </a:prstGeom>
              <a:blipFill>
                <a:blip r:embed="rId5"/>
                <a:stretch>
                  <a:fillRect l="-11111" t="-2222" r="-17284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919423" y="3181588"/>
            <a:ext cx="10093939" cy="1359925"/>
            <a:chOff x="799628" y="5031977"/>
            <a:chExt cx="10093939" cy="1359925"/>
          </a:xfrm>
        </p:grpSpPr>
        <p:sp>
          <p:nvSpPr>
            <p:cNvPr id="30" name="TextBox 29"/>
            <p:cNvSpPr txBox="1"/>
            <p:nvPr/>
          </p:nvSpPr>
          <p:spPr>
            <a:xfrm>
              <a:off x="799628" y="5031977"/>
              <a:ext cx="98026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Oshanin</a:t>
              </a:r>
              <a:r>
                <a:rPr lang="en-US" sz="2400" dirty="0" smtClean="0"/>
                <a:t>, 1988. The action of a single monomer of the ideal chain (H = 1/4): 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279099" y="5641440"/>
                  <a:ext cx="4614468" cy="7504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′|</m:t>
                                        </m:r>
                                      </m:e>
                                    </m:rad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9099" y="5641440"/>
                  <a:ext cx="4614468" cy="7504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246867" y="3882481"/>
                <a:ext cx="4658968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/>
                                <m:t>​</m:t>
                              </m:r>
                            </m:e>
                          </m:d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≫1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867" y="3882481"/>
                <a:ext cx="4658968" cy="574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919423" y="4811844"/>
            <a:ext cx="9043362" cy="1367882"/>
            <a:chOff x="919423" y="3201338"/>
            <a:chExt cx="9043362" cy="1367882"/>
          </a:xfrm>
        </p:grpSpPr>
        <p:sp>
          <p:nvSpPr>
            <p:cNvPr id="15" name="TextBox 14"/>
            <p:cNvSpPr txBox="1"/>
            <p:nvPr/>
          </p:nvSpPr>
          <p:spPr>
            <a:xfrm>
              <a:off x="919423" y="3201338"/>
              <a:ext cx="4353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most intuitive generalization:</a:t>
              </a:r>
              <a:endParaRPr lang="ru-RU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19280" y="3876979"/>
                  <a:ext cx="5187317" cy="692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′|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′)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</m:e>
                            </m:nary>
                          </m:e>
                        </m:nary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280" y="3876979"/>
                  <a:ext cx="5187317" cy="6922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317061" y="3915194"/>
                  <a:ext cx="2645724" cy="6158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where</a:t>
                  </a:r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7061" y="3915194"/>
                  <a:ext cx="2645724" cy="615810"/>
                </a:xfrm>
                <a:prstGeom prst="rect">
                  <a:avLst/>
                </a:prstGeom>
                <a:blipFill>
                  <a:blip r:embed="rId9"/>
                  <a:stretch>
                    <a:fillRect l="-2304" b="-29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342926" y="5734454"/>
                <a:ext cx="9831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?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926" y="5734454"/>
                <a:ext cx="983154" cy="307777"/>
              </a:xfrm>
              <a:prstGeom prst="rect">
                <a:avLst/>
              </a:prstGeom>
              <a:blipFill>
                <a:blip r:embed="rId10"/>
                <a:stretch>
                  <a:fillRect l="-3727" r="-559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529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299057" y="1142460"/>
            <a:ext cx="4109281" cy="2333951"/>
            <a:chOff x="6577851" y="2106008"/>
            <a:chExt cx="4109281" cy="233395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77851" y="2106008"/>
              <a:ext cx="4109281" cy="2333951"/>
              <a:chOff x="6577851" y="2106008"/>
              <a:chExt cx="4109281" cy="2333951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811" y="2106008"/>
                <a:ext cx="3915321" cy="2333951"/>
              </a:xfrm>
              <a:prstGeom prst="rect">
                <a:avLst/>
              </a:prstGeom>
            </p:spPr>
          </p:pic>
          <p:cxnSp>
            <p:nvCxnSpPr>
              <p:cNvPr id="41" name="Скругленная соединительная линия 40"/>
              <p:cNvCxnSpPr/>
              <p:nvPr/>
            </p:nvCxnSpPr>
            <p:spPr>
              <a:xfrm rot="10800000" flipV="1">
                <a:off x="7729728" y="2843783"/>
                <a:ext cx="231648" cy="22424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161" y="3167209"/>
                <a:ext cx="264056" cy="19949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965" t="-2000" r="-13274" b="-3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895982" y="2907790"/>
                    <a:ext cx="1499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982" y="2907790"/>
                    <a:ext cx="149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2000" r="-28000" b="-444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829" r="-21951" b="-980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Прямая со стрелкой 45"/>
              <p:cNvCxnSpPr/>
              <p:nvPr/>
            </p:nvCxnSpPr>
            <p:spPr>
              <a:xfrm>
                <a:off x="9393928" y="3445676"/>
                <a:ext cx="280417" cy="353304"/>
              </a:xfrm>
              <a:prstGeom prst="straightConnector1">
                <a:avLst/>
              </a:prstGeom>
              <a:ln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9715987" y="3911535"/>
                    <a:ext cx="11875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5987" y="3911535"/>
                    <a:ext cx="118750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842" r="-36842" b="-5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201300" y="3166412"/>
                    <a:ext cx="107273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1300" y="3166412"/>
                    <a:ext cx="107273" cy="21544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4706" r="-52941" b="-3055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Стрелка вправо 48"/>
              <p:cNvSpPr/>
              <p:nvPr/>
            </p:nvSpPr>
            <p:spPr>
              <a:xfrm>
                <a:off x="8460216" y="3084576"/>
                <a:ext cx="368490" cy="277549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10369295" y="215286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173377" y="220010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9966959" y="2321538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857230" y="249326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997438" y="265632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112417" y="282549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991341" y="301065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857229" y="315010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771881" y="33332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088032" y="355244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930381" y="346840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027917" y="364583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674345" y="381704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857229" y="373308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259807" y="411430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491465" y="396696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204942" y="39395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9393928" y="41333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229326" y="35278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211037" y="374039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491465" y="321971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9301751" y="333316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299057" y="3476411"/>
                <a:ext cx="4275466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57" y="3476411"/>
                <a:ext cx="4275466" cy="938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81057" y="838743"/>
            <a:ext cx="4140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introduce interactions</a:t>
            </a:r>
          </a:p>
          <a:p>
            <a:r>
              <a:rPr lang="en-US" sz="2400" dirty="0" smtClean="0"/>
              <a:t>but stay in the class of Gaussian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onformations?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040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7" y="1387101"/>
            <a:ext cx="5540828" cy="39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8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025719" y="918652"/>
            <a:ext cx="4109281" cy="2333951"/>
            <a:chOff x="6577851" y="2106008"/>
            <a:chExt cx="4109281" cy="233395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77851" y="2106008"/>
              <a:ext cx="4109281" cy="2333951"/>
              <a:chOff x="6577851" y="2106008"/>
              <a:chExt cx="4109281" cy="2333951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811" y="2106008"/>
                <a:ext cx="3915321" cy="2333951"/>
              </a:xfrm>
              <a:prstGeom prst="rect">
                <a:avLst/>
              </a:prstGeom>
            </p:spPr>
          </p:pic>
          <p:cxnSp>
            <p:nvCxnSpPr>
              <p:cNvPr id="41" name="Скругленная соединительная линия 40"/>
              <p:cNvCxnSpPr/>
              <p:nvPr/>
            </p:nvCxnSpPr>
            <p:spPr>
              <a:xfrm rot="10800000" flipV="1">
                <a:off x="7729728" y="2843783"/>
                <a:ext cx="231648" cy="22424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161" y="3167209"/>
                <a:ext cx="264056" cy="19949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895" t="-1961" r="-1228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895982" y="2907790"/>
                    <a:ext cx="14991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982" y="2907790"/>
                    <a:ext cx="149913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7500" r="-291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829" r="-21951" b="-980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Прямая со стрелкой 45"/>
              <p:cNvCxnSpPr/>
              <p:nvPr/>
            </p:nvCxnSpPr>
            <p:spPr>
              <a:xfrm>
                <a:off x="9393928" y="3445676"/>
                <a:ext cx="280417" cy="353304"/>
              </a:xfrm>
              <a:prstGeom prst="straightConnector1">
                <a:avLst/>
              </a:prstGeom>
              <a:ln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9715987" y="3911535"/>
                    <a:ext cx="14760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5987" y="3911535"/>
                    <a:ext cx="147605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7500" r="-3750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160042" y="3140494"/>
                    <a:ext cx="1550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0042" y="3140494"/>
                    <a:ext cx="15504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6000" r="-56000" b="-3137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Стрелка вправо 48"/>
              <p:cNvSpPr/>
              <p:nvPr/>
            </p:nvSpPr>
            <p:spPr>
              <a:xfrm>
                <a:off x="8460216" y="3084576"/>
                <a:ext cx="368490" cy="277549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10369295" y="215286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173377" y="220010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9966959" y="2321538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857230" y="249326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997438" y="265632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112417" y="282549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991341" y="301065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857229" y="315010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771881" y="33332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088032" y="355244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930381" y="346840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027917" y="364583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674345" y="381704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857229" y="373308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259807" y="411430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491465" y="396696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204942" y="39395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9393928" y="41333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229326" y="35278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211037" y="374039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491465" y="321971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9301751" y="333316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017899" y="3256921"/>
                <a:ext cx="8318880" cy="109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99" y="3256921"/>
                <a:ext cx="8318880" cy="10943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54734" y="717463"/>
            <a:ext cx="4140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introduce interactions</a:t>
            </a:r>
          </a:p>
          <a:p>
            <a:r>
              <a:rPr lang="en-US" sz="2400" dirty="0" smtClean="0"/>
              <a:t>but stay in the class of Gaussian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onformations?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078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4025719" y="918652"/>
            <a:ext cx="4109281" cy="2333951"/>
            <a:chOff x="6577851" y="2106008"/>
            <a:chExt cx="4109281" cy="233395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77851" y="2106008"/>
              <a:ext cx="4109281" cy="2333951"/>
              <a:chOff x="6577851" y="2106008"/>
              <a:chExt cx="4109281" cy="2333951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811" y="2106008"/>
                <a:ext cx="3915321" cy="2333951"/>
              </a:xfrm>
              <a:prstGeom prst="rect">
                <a:avLst/>
              </a:prstGeom>
            </p:spPr>
          </p:pic>
          <p:cxnSp>
            <p:nvCxnSpPr>
              <p:cNvPr id="41" name="Скругленная соединительная линия 40"/>
              <p:cNvCxnSpPr/>
              <p:nvPr/>
            </p:nvCxnSpPr>
            <p:spPr>
              <a:xfrm rot="10800000" flipV="1">
                <a:off x="7729728" y="2843783"/>
                <a:ext cx="231648" cy="22424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6161" y="3167209"/>
                <a:ext cx="264056" cy="19949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7851" y="2810624"/>
                    <a:ext cx="690317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895" t="-1961" r="-1228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895982" y="2907790"/>
                    <a:ext cx="16498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5982" y="2907790"/>
                    <a:ext cx="164982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9630" r="-29630" b="-196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1650" y="2659329"/>
                    <a:ext cx="250362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6829" r="-21951" b="-9804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Прямая со стрелкой 45"/>
              <p:cNvCxnSpPr/>
              <p:nvPr/>
            </p:nvCxnSpPr>
            <p:spPr>
              <a:xfrm>
                <a:off x="9393928" y="3445676"/>
                <a:ext cx="280417" cy="353304"/>
              </a:xfrm>
              <a:prstGeom prst="straightConnector1">
                <a:avLst/>
              </a:prstGeom>
              <a:ln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9715987" y="3911535"/>
                    <a:ext cx="14760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5987" y="3911535"/>
                    <a:ext cx="147605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7500" r="-3750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9160042" y="3153194"/>
                    <a:ext cx="1550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0042" y="3153194"/>
                    <a:ext cx="15504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6000" r="-56000" b="-3137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Стрелка вправо 48"/>
              <p:cNvSpPr/>
              <p:nvPr/>
            </p:nvSpPr>
            <p:spPr>
              <a:xfrm>
                <a:off x="8460216" y="3084576"/>
                <a:ext cx="368490" cy="277549"/>
              </a:xfrm>
              <a:prstGeom prst="rightArrow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10369295" y="215286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173377" y="220010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9966959" y="2321538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857230" y="249326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9997438" y="265632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0112417" y="2825495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9991341" y="301065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9857229" y="315010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9771881" y="33332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088032" y="355244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9930381" y="346840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027917" y="364583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674345" y="381704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9857229" y="373308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9259807" y="411430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9491465" y="3966963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9204942" y="39395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9393928" y="413335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229326" y="3527839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211037" y="374039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9491465" y="3219712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9301751" y="3333166"/>
              <a:ext cx="97536" cy="9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491330" y="3365851"/>
                <a:ext cx="7372018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330" y="3365851"/>
                <a:ext cx="7372018" cy="938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81486" y="4358563"/>
                <a:ext cx="6276526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+1 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86" y="4358563"/>
                <a:ext cx="6276526" cy="10802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68093" y="6044217"/>
            <a:ext cx="255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inear connectivity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18781" y="6044217"/>
            <a:ext cx="321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oft volume interactions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954137" y="5225930"/>
            <a:ext cx="655093" cy="71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947515" y="5225930"/>
            <a:ext cx="128246" cy="710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0981" y="630792"/>
            <a:ext cx="4140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to introduce interactions</a:t>
            </a:r>
          </a:p>
          <a:p>
            <a:r>
              <a:rPr lang="en-US" sz="2400" dirty="0" smtClean="0"/>
              <a:t>but stay in the class of Gaussian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onformations?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5964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" y="377495"/>
            <a:ext cx="4302701" cy="3844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175" y="432112"/>
            <a:ext cx="719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graph of monomers connected by </a:t>
            </a:r>
          </a:p>
          <a:p>
            <a:r>
              <a:rPr lang="en-US" sz="2400" dirty="0" smtClean="0"/>
              <a:t>Gaussian springs of different rigidities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54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" y="377495"/>
            <a:ext cx="4302701" cy="3844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175" y="432112"/>
            <a:ext cx="719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graph of monomers connected by </a:t>
            </a:r>
          </a:p>
          <a:p>
            <a:r>
              <a:rPr lang="en-US" sz="2400" dirty="0" smtClean="0"/>
              <a:t>Gaussian springs of different rigidities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21795" y="3380573"/>
                <a:ext cx="6881726" cy="13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 order to obtain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is Gaussian </a:t>
                </a:r>
                <a:r>
                  <a:rPr lang="en-US" sz="2400" dirty="0" err="1" smtClean="0"/>
                  <a:t>p.d.f</a:t>
                </a:r>
                <a:r>
                  <a:rPr lang="en-US" sz="2400" dirty="0" smtClean="0"/>
                  <a:t>. with dispersion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 smtClean="0"/>
                  <a:t> one should take</a:t>
                </a:r>
                <a:endParaRPr lang="ru-RU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95" y="3380573"/>
                <a:ext cx="6881726" cy="1331005"/>
              </a:xfrm>
              <a:prstGeom prst="rect">
                <a:avLst/>
              </a:prstGeom>
              <a:blipFill>
                <a:blip r:embed="rId4"/>
                <a:stretch>
                  <a:fillRect l="-1329" t="-1376" b="-9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5787915" y="4551156"/>
            <a:ext cx="5514060" cy="1367554"/>
            <a:chOff x="6218920" y="4781744"/>
            <a:chExt cx="5514060" cy="1367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∈(2,4)\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3}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91" r="-5705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271" r="-9023" b="-229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67148" y="6174974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S. </a:t>
            </a:r>
            <a:r>
              <a:rPr lang="en-US" i="1" dirty="0" err="1" smtClean="0"/>
              <a:t>Nechaev</a:t>
            </a:r>
            <a:r>
              <a:rPr lang="en-US" i="1" dirty="0" smtClean="0"/>
              <a:t>, M. Tamm, arXiv:1707.07153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39709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" y="377495"/>
            <a:ext cx="4302701" cy="3844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3175" y="432112"/>
            <a:ext cx="719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Complete graph of monomers connected by </a:t>
            </a:r>
          </a:p>
          <a:p>
            <a:r>
              <a:rPr lang="en-US" sz="2400" dirty="0" smtClean="0"/>
              <a:t>Gaussian springs of different rigidities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893" y="1261371"/>
                <a:ext cx="508177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21795" y="3380573"/>
                <a:ext cx="6881726" cy="13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In order to obtain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is Gaussian </a:t>
                </a:r>
                <a:r>
                  <a:rPr lang="en-US" sz="2400" dirty="0" err="1" smtClean="0"/>
                  <a:t>p.d.f</a:t>
                </a:r>
                <a:r>
                  <a:rPr lang="en-US" sz="2400" dirty="0" smtClean="0"/>
                  <a:t>. with dispersion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 smtClean="0"/>
                  <a:t> one should take</a:t>
                </a:r>
                <a:endParaRPr lang="ru-RU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95" y="3380573"/>
                <a:ext cx="6881726" cy="1331005"/>
              </a:xfrm>
              <a:prstGeom prst="rect">
                <a:avLst/>
              </a:prstGeom>
              <a:blipFill>
                <a:blip r:embed="rId4"/>
                <a:stretch>
                  <a:fillRect l="-1329" t="-1376" b="-9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5787915" y="4551156"/>
            <a:ext cx="5514060" cy="1367554"/>
            <a:chOff x="6218920" y="4781744"/>
            <a:chExt cx="5514060" cy="1367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∈(2,4)\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3}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691" r="-5705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271" r="-9023" b="-229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⁡(−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128" y="2294059"/>
                <a:ext cx="7549567" cy="1017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67148" y="6174974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S. </a:t>
            </a:r>
            <a:r>
              <a:rPr lang="en-US" i="1" dirty="0" err="1" smtClean="0"/>
              <a:t>Nechaev</a:t>
            </a:r>
            <a:r>
              <a:rPr lang="en-US" i="1" dirty="0" smtClean="0"/>
              <a:t>, M. Tamm, arXiv:1707.07153</a:t>
            </a:r>
            <a:endParaRPr lang="ru-RU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75286" y="5717816"/>
                <a:ext cx="48426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Ideal chain corresponds to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fractal globule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=8/3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6" y="5717816"/>
                <a:ext cx="4842672" cy="830997"/>
              </a:xfrm>
              <a:prstGeom prst="rect">
                <a:avLst/>
              </a:prstGeom>
              <a:blipFill>
                <a:blip r:embed="rId9"/>
                <a:stretch>
                  <a:fillRect l="-1887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395396" y="4647137"/>
                <a:ext cx="2129686" cy="837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96" y="4647137"/>
                <a:ext cx="2129686" cy="837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665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4" y="377495"/>
            <a:ext cx="4302701" cy="38447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6625604" y="525642"/>
                <a:ext cx="4086119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604" y="525642"/>
                <a:ext cx="4086119" cy="1171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157152" y="1585239"/>
                <a:ext cx="6351995" cy="516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r>
                  <a:rPr lang="en-US" sz="2400" b="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is spectrum of the Laplacian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152" y="1585239"/>
                <a:ext cx="6351995" cy="516936"/>
              </a:xfrm>
              <a:prstGeom prst="rect">
                <a:avLst/>
              </a:prstGeom>
              <a:blipFill>
                <a:blip r:embed="rId4"/>
                <a:stretch>
                  <a:fillRect l="-1536" t="-3529" b="-2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5657441" y="1959095"/>
            <a:ext cx="4521154" cy="988540"/>
            <a:chOff x="5657441" y="1837074"/>
            <a:chExt cx="4521154" cy="9885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5657441" y="2085636"/>
                  <a:ext cx="2257477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sz="2400" dirty="0" smtClean="0"/>
                    <a:t>;</a:t>
                  </a:r>
                  <a:endParaRPr lang="ru-RU" sz="2400" dirty="0"/>
                </a:p>
              </p:txBody>
            </p:sp>
          </mc:Choice>
          <mc:Fallback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7441" y="2085636"/>
                  <a:ext cx="2257477" cy="491417"/>
                </a:xfrm>
                <a:prstGeom prst="rect">
                  <a:avLst/>
                </a:prstGeom>
                <a:blipFill>
                  <a:blip r:embed="rId5"/>
                  <a:stretch>
                    <a:fillRect l="-811" t="-8642" r="-3243" b="-222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8009411" y="1837074"/>
                  <a:ext cx="2169184" cy="988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411" y="1837074"/>
                  <a:ext cx="2169184" cy="9885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085156" y="2864248"/>
                <a:ext cx="44986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For ideal chain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bi-diagonal: </a:t>
                </a:r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156" y="2864248"/>
                <a:ext cx="4498667" cy="461665"/>
              </a:xfrm>
              <a:prstGeom prst="rect">
                <a:avLst/>
              </a:prstGeom>
              <a:blipFill>
                <a:blip r:embed="rId7"/>
                <a:stretch>
                  <a:fillRect l="-1762" t="-10526" r="-108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25891" y="3410938"/>
                <a:ext cx="2169184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891" y="3410938"/>
                <a:ext cx="2169184" cy="630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85156" y="4097219"/>
                <a:ext cx="6775316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For a Gaussian chain with arbitrary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156" y="4097219"/>
                <a:ext cx="6775316" cy="491288"/>
              </a:xfrm>
              <a:prstGeom prst="rect">
                <a:avLst/>
              </a:prstGeom>
              <a:blipFill>
                <a:blip r:embed="rId9"/>
                <a:stretch>
                  <a:fillRect l="-1169" t="-8642" b="-2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657441" y="4670305"/>
                <a:ext cx="2200026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41" y="4670305"/>
                <a:ext cx="2200026" cy="6301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9138674" y="4644197"/>
                <a:ext cx="1513043" cy="7979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674" y="4644197"/>
                <a:ext cx="1513043" cy="797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09411" y="4812353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267148" y="6174974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S. </a:t>
            </a:r>
            <a:r>
              <a:rPr lang="en-US" i="1" dirty="0" err="1" smtClean="0"/>
              <a:t>Nechaev</a:t>
            </a:r>
            <a:r>
              <a:rPr lang="en-US" i="1" dirty="0" smtClean="0"/>
              <a:t>, M. Tamm, arXiv:1707.07153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48283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3" y="420665"/>
            <a:ext cx="4302701" cy="38447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67148" y="6174974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S. </a:t>
            </a:r>
            <a:r>
              <a:rPr lang="en-US" i="1" dirty="0" err="1" smtClean="0"/>
              <a:t>Nechaev</a:t>
            </a:r>
            <a:r>
              <a:rPr lang="en-US" i="1" dirty="0" smtClean="0"/>
              <a:t>, M. Tamm, arXiv:1707.07153</a:t>
            </a:r>
            <a:endParaRPr 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92" y="497581"/>
            <a:ext cx="4810796" cy="410584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3215273" y="4469454"/>
            <a:ext cx="5514060" cy="1367554"/>
            <a:chOff x="6218920" y="4781744"/>
            <a:chExt cx="5514060" cy="1367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∈(2,4)\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3}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691" r="-5705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1" r="-9023" b="-2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3641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3" y="420665"/>
            <a:ext cx="4302701" cy="38447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67148" y="6174974"/>
            <a:ext cx="426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S. </a:t>
            </a:r>
            <a:r>
              <a:rPr lang="en-US" i="1" dirty="0" err="1" smtClean="0"/>
              <a:t>Nechaev</a:t>
            </a:r>
            <a:r>
              <a:rPr lang="en-US" i="1" dirty="0" smtClean="0"/>
              <a:t>, M. Tamm, arXiv:1707.07153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69" y="490546"/>
            <a:ext cx="5029902" cy="39439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042294" y="4434446"/>
            <a:ext cx="5514060" cy="1367554"/>
            <a:chOff x="6218920" y="4781744"/>
            <a:chExt cx="5514060" cy="13675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8920" y="4781744"/>
                  <a:ext cx="3738396" cy="1367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∈(2,4)\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3}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892" y="5049148"/>
                  <a:ext cx="181908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3344" r="-5686" b="-3442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8838" y="5674744"/>
                  <a:ext cx="80919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1" r="-9023" b="-213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6542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5092" y="1023582"/>
                <a:ext cx="10070514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nary>
                                </m:e>
                                <m:sup/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1023582"/>
                <a:ext cx="10070514" cy="117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557" y="2347414"/>
                <a:ext cx="9322104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′|)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7" y="2347414"/>
                <a:ext cx="9322104" cy="1080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5092" y="3593340"/>
                <a:ext cx="8331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Quadratic action for a </a:t>
                </a:r>
                <a:r>
                  <a:rPr lang="en-US" sz="2400" dirty="0" err="1" smtClean="0"/>
                  <a:t>subdiffusive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fBm</a:t>
                </a:r>
                <a:r>
                  <a:rPr lang="en-US" sz="2400" dirty="0" smtClean="0"/>
                  <a:t> particle,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3593340"/>
                <a:ext cx="8331768" cy="461665"/>
              </a:xfrm>
              <a:prstGeom prst="rect">
                <a:avLst/>
              </a:prstGeom>
              <a:blipFill>
                <a:blip r:embed="rId4"/>
                <a:stretch>
                  <a:fillRect l="-951" t="-10526" r="-14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72401" y="4324562"/>
                <a:ext cx="6046912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2/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01" y="4324562"/>
                <a:ext cx="6046912" cy="830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53" y="3248170"/>
            <a:ext cx="1652106" cy="2181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561651" y="4170674"/>
                <a:ext cx="690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651" y="4170674"/>
                <a:ext cx="690317" cy="307777"/>
              </a:xfrm>
              <a:prstGeom prst="rect">
                <a:avLst/>
              </a:prstGeom>
              <a:blipFill>
                <a:blip r:embed="rId7"/>
                <a:stretch>
                  <a:fillRect l="-8850" t="-1961" r="-1327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302207" y="3516395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207" y="3516395"/>
                <a:ext cx="164982" cy="307777"/>
              </a:xfrm>
              <a:prstGeom prst="rect">
                <a:avLst/>
              </a:prstGeom>
              <a:blipFill>
                <a:blip r:embed="rId8"/>
                <a:stretch>
                  <a:fillRect l="-29630" r="-2963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01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5092" y="1023582"/>
                <a:ext cx="10070514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nary>
                                </m:e>
                                <m:sup/>
                              </m:sSup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1023582"/>
                <a:ext cx="10070514" cy="117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59557" y="2347414"/>
                <a:ext cx="9322104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′|)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7" y="2347414"/>
                <a:ext cx="9322104" cy="1080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55092" y="3593340"/>
                <a:ext cx="8331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Quadratic action for a </a:t>
                </a:r>
                <a:r>
                  <a:rPr lang="en-US" sz="2400" dirty="0" err="1" smtClean="0"/>
                  <a:t>subdiffusive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fBm</a:t>
                </a:r>
                <a:r>
                  <a:rPr lang="en-US" sz="2400" dirty="0" smtClean="0"/>
                  <a:t> particle,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&lt;1/2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3593340"/>
                <a:ext cx="8331768" cy="461665"/>
              </a:xfrm>
              <a:prstGeom prst="rect">
                <a:avLst/>
              </a:prstGeom>
              <a:blipFill>
                <a:blip r:embed="rId4"/>
                <a:stretch>
                  <a:fillRect l="-951" t="-10526" r="-14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72401" y="4324562"/>
                <a:ext cx="6046912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2/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01" y="4324562"/>
                <a:ext cx="6046912" cy="830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53" y="3248170"/>
            <a:ext cx="1652106" cy="2181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561651" y="4170674"/>
                <a:ext cx="690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651" y="4170674"/>
                <a:ext cx="690317" cy="307777"/>
              </a:xfrm>
              <a:prstGeom prst="rect">
                <a:avLst/>
              </a:prstGeom>
              <a:blipFill>
                <a:blip r:embed="rId7"/>
                <a:stretch>
                  <a:fillRect l="-8850" t="-1961" r="-1327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302207" y="3516395"/>
                <a:ext cx="1649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207" y="3516395"/>
                <a:ext cx="164982" cy="307777"/>
              </a:xfrm>
              <a:prstGeom prst="rect">
                <a:avLst/>
              </a:prstGeom>
              <a:blipFill>
                <a:blip r:embed="rId8"/>
                <a:stretch>
                  <a:fillRect l="-29630" r="-29630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23326" y="5424731"/>
                <a:ext cx="4470647" cy="825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≈−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26" y="5424731"/>
                <a:ext cx="4470647" cy="825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трелка вправо 11"/>
          <p:cNvSpPr/>
          <p:nvPr/>
        </p:nvSpPr>
        <p:spPr>
          <a:xfrm>
            <a:off x="1146410" y="5756044"/>
            <a:ext cx="791570" cy="256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8578" y="5653337"/>
            <a:ext cx="236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FLE friction force: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46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035" y="764274"/>
            <a:ext cx="11286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Chromatin dynamics: chain folding and surrounding media contribute jointly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1738778"/>
            <a:ext cx="5053344" cy="37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2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1" y="1537608"/>
            <a:ext cx="1869767" cy="3116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18916" y="1354760"/>
                <a:ext cx="2437263" cy="411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16" y="1354760"/>
                <a:ext cx="2437263" cy="411395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Overdamped limit,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blipFill>
                <a:blip r:embed="rId4"/>
                <a:stretch>
                  <a:fillRect l="-2577" t="-10526" r="-171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6037" y="2726414"/>
            <a:ext cx="2551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Newtonian fluid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68621" y="3331848"/>
                <a:ext cx="1454565" cy="411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;</a:t>
                </a:r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21" y="3331848"/>
                <a:ext cx="1454565" cy="411395"/>
              </a:xfrm>
              <a:prstGeom prst="rect">
                <a:avLst/>
              </a:prstGeom>
              <a:blipFill>
                <a:blip r:embed="rId6"/>
                <a:stretch>
                  <a:fillRect l="-7531" t="-22388" r="-11297" b="-35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22917" y="3307445"/>
                <a:ext cx="5420458" cy="428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917" y="3307445"/>
                <a:ext cx="5420458" cy="428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422065" y="4031527"/>
                <a:ext cx="2473049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65" y="4031527"/>
                <a:ext cx="2473049" cy="397866"/>
              </a:xfrm>
              <a:prstGeom prst="rect">
                <a:avLst/>
              </a:prstGeom>
              <a:blipFill>
                <a:blip r:embed="rId8"/>
                <a:stretch>
                  <a:fillRect l="-3941" r="-493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25723" y="3982614"/>
            <a:ext cx="504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of </a:t>
            </a:r>
            <a:r>
              <a:rPr lang="en-US" sz="2400" dirty="0" err="1" smtClean="0"/>
              <a:t>Ornshtein-Uhlenbeck</a:t>
            </a:r>
            <a:r>
              <a:rPr lang="en-US" sz="2400" dirty="0" smtClean="0"/>
              <a:t> oscillators: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58529" y="4301575"/>
                <a:ext cx="1907189" cy="921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529" y="4301575"/>
                <a:ext cx="1907189" cy="9212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25723" y="4610953"/>
            <a:ext cx="305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of relaxation times: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960158" y="4657696"/>
                <a:ext cx="1833643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=1+2/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158" y="4657696"/>
                <a:ext cx="1833643" cy="398955"/>
              </a:xfrm>
              <a:prstGeom prst="rect">
                <a:avLst/>
              </a:prstGeom>
              <a:blipFill>
                <a:blip r:embed="rId10"/>
                <a:stretch>
                  <a:fillRect l="-5648" r="-2658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30652" y="4601964"/>
                <a:ext cx="14539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 smtClean="0"/>
                  <a:t>-model)</a:t>
                </a:r>
                <a:endParaRPr lang="ru-R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52" y="4601964"/>
                <a:ext cx="1453924" cy="461665"/>
              </a:xfrm>
              <a:prstGeom prst="rect">
                <a:avLst/>
              </a:prstGeom>
              <a:blipFill>
                <a:blip r:embed="rId11"/>
                <a:stretch>
                  <a:fillRect l="-6276" t="-10526" r="-502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80643" y="5408523"/>
                <a:ext cx="3684470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43" y="5408523"/>
                <a:ext cx="3684470" cy="3932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637548" y="5179037"/>
                <a:ext cx="2105256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548" y="5179037"/>
                <a:ext cx="2105256" cy="6227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25723" y="6263986"/>
            <a:ext cx="327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Amitai</a:t>
            </a:r>
            <a:r>
              <a:rPr lang="en-US" i="1" dirty="0" smtClean="0"/>
              <a:t>, D. </a:t>
            </a:r>
            <a:r>
              <a:rPr lang="en-US" i="1" dirty="0" err="1" smtClean="0"/>
              <a:t>Holcman</a:t>
            </a:r>
            <a:r>
              <a:rPr lang="en-US" i="1" dirty="0" smtClean="0"/>
              <a:t>, PRE, 2013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6037" y="600417"/>
            <a:ext cx="525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to chromatin dynamics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1026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1" y="1537608"/>
            <a:ext cx="1869767" cy="3116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50881" y="1383030"/>
                <a:ext cx="2437263" cy="411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881" y="1383030"/>
                <a:ext cx="2437263" cy="411395"/>
              </a:xfrm>
              <a:prstGeom prst="rect">
                <a:avLst/>
              </a:prstGeom>
              <a:blipFill>
                <a:blip r:embed="rId3"/>
                <a:stretch>
                  <a:fillRect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Overdamped limit,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blipFill>
                <a:blip r:embed="rId4"/>
                <a:stretch>
                  <a:fillRect l="-2577" t="-10526" r="-171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6037" y="2726414"/>
            <a:ext cx="262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Viscoealstic</a:t>
            </a:r>
            <a:r>
              <a:rPr lang="en-US" sz="2400" b="1" dirty="0" smtClean="0"/>
              <a:t> fluid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68621" y="3331848"/>
                <a:ext cx="3994940" cy="825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21" y="3331848"/>
                <a:ext cx="3994940" cy="82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03634" y="3625508"/>
                <a:ext cx="3445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4" y="3625508"/>
                <a:ext cx="3445494" cy="369332"/>
              </a:xfrm>
              <a:prstGeom prst="rect">
                <a:avLst/>
              </a:prstGeom>
              <a:blipFill>
                <a:blip r:embed="rId7"/>
                <a:stretch>
                  <a:fillRect l="-1593" t="-1667" r="-283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68621" y="6212001"/>
            <a:ext cx="736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M. </a:t>
            </a:r>
            <a:r>
              <a:rPr lang="en-US" i="1" dirty="0" err="1" smtClean="0"/>
              <a:t>Cosentino-Lagomarsino</a:t>
            </a:r>
            <a:r>
              <a:rPr lang="en-US" i="1" dirty="0" smtClean="0"/>
              <a:t>, M. </a:t>
            </a:r>
            <a:r>
              <a:rPr lang="en-US" i="1" dirty="0" err="1" smtClean="0"/>
              <a:t>Gherardi</a:t>
            </a:r>
            <a:r>
              <a:rPr lang="en-US" i="1" dirty="0" smtClean="0"/>
              <a:t>, M. Tamm, PRL 2017 (submitted)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6037" y="600417"/>
            <a:ext cx="525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to chromatin dynamics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65415" y="4186754"/>
                <a:ext cx="3785716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15" y="4186754"/>
                <a:ext cx="3785716" cy="7957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378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51" y="1537608"/>
            <a:ext cx="1869767" cy="3116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350881" y="1383030"/>
                <a:ext cx="2437263" cy="4113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881" y="1383030"/>
                <a:ext cx="2437263" cy="411395"/>
              </a:xfrm>
              <a:prstGeom prst="rect">
                <a:avLst/>
              </a:prstGeom>
              <a:blipFill>
                <a:blip r:embed="rId3"/>
                <a:stretch>
                  <a:fillRect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Overdamped limit,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 smtClean="0"/>
                  <a:t>:</a:t>
                </a:r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7" y="1331910"/>
                <a:ext cx="3548407" cy="461665"/>
              </a:xfrm>
              <a:prstGeom prst="rect">
                <a:avLst/>
              </a:prstGeom>
              <a:blipFill>
                <a:blip r:embed="rId4"/>
                <a:stretch>
                  <a:fillRect l="-2577" t="-10526" r="-171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96037" y="2726414"/>
            <a:ext cx="262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Viscoealstic</a:t>
            </a:r>
            <a:r>
              <a:rPr lang="en-US" sz="2400" b="1" dirty="0" smtClean="0"/>
              <a:t> fluid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𝑐𝑜𝑛𝑠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48" y="1842448"/>
                <a:ext cx="3216586" cy="896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68621" y="3331848"/>
                <a:ext cx="3994940" cy="825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621" y="3331848"/>
                <a:ext cx="3994940" cy="82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103634" y="3625508"/>
                <a:ext cx="3445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4" y="3625508"/>
                <a:ext cx="3445494" cy="369332"/>
              </a:xfrm>
              <a:prstGeom prst="rect">
                <a:avLst/>
              </a:prstGeom>
              <a:blipFill>
                <a:blip r:embed="rId7"/>
                <a:stretch>
                  <a:fillRect l="-1593" t="-1667" r="-2832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65415" y="5328020"/>
                <a:ext cx="3684470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15" y="5328020"/>
                <a:ext cx="3684470" cy="393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68621" y="6212001"/>
            <a:ext cx="736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M. </a:t>
            </a:r>
            <a:r>
              <a:rPr lang="en-US" i="1" dirty="0" err="1" smtClean="0"/>
              <a:t>Cosentino-Lagomarsino</a:t>
            </a:r>
            <a:r>
              <a:rPr lang="en-US" i="1" dirty="0" smtClean="0"/>
              <a:t>, M. </a:t>
            </a:r>
            <a:r>
              <a:rPr lang="en-US" i="1" dirty="0" err="1" smtClean="0"/>
              <a:t>Gherardi</a:t>
            </a:r>
            <a:r>
              <a:rPr lang="en-US" i="1" dirty="0" smtClean="0"/>
              <a:t>, M. Tamm, PRL 2017 (submitted)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6037" y="600417"/>
            <a:ext cx="525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to chromatin dynamics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65415" y="4186754"/>
                <a:ext cx="3785716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(2−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15" y="4186754"/>
                <a:ext cx="3785716" cy="7957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5569512" y="5028496"/>
                <a:ext cx="2289922" cy="715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12" y="5028496"/>
                <a:ext cx="2289922" cy="715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6103634" y="4462818"/>
            <a:ext cx="1034145" cy="519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84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183" y="1521237"/>
            <a:ext cx="103816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/>
              <a:t>Chain packing and viscoelasticity jointly affect dynamics of chromatin. </a:t>
            </a:r>
          </a:p>
          <a:p>
            <a:pPr algn="just"/>
            <a:r>
              <a:rPr lang="en-US" sz="2400" dirty="0" smtClean="0"/>
              <a:t>In order to </a:t>
            </a:r>
            <a:r>
              <a:rPr lang="en-US" sz="2400" i="1" dirty="0" smtClean="0"/>
              <a:t>disentangle</a:t>
            </a:r>
            <a:r>
              <a:rPr lang="en-US" sz="2400" dirty="0" smtClean="0"/>
              <a:t> these effects and determine both the fractal dimension of </a:t>
            </a:r>
          </a:p>
          <a:p>
            <a:pPr algn="just"/>
            <a:r>
              <a:rPr lang="en-US" sz="2400" dirty="0" smtClean="0"/>
              <a:t>the packing and viscoelasticity of the medium, we suggest a following </a:t>
            </a:r>
          </a:p>
          <a:p>
            <a:pPr algn="just"/>
            <a:r>
              <a:rPr lang="en-US" sz="2400" dirty="0" smtClean="0"/>
              <a:t>quantity to be measured in a </a:t>
            </a:r>
            <a:r>
              <a:rPr lang="en-US" sz="2400" i="1" dirty="0" smtClean="0"/>
              <a:t>two-loci tracking experiment</a:t>
            </a:r>
            <a:r>
              <a:rPr lang="en-US" sz="2400" dirty="0" smtClean="0"/>
              <a:t>: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75790" y="3552504"/>
                <a:ext cx="4218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90" y="3552504"/>
                <a:ext cx="4218142" cy="369332"/>
              </a:xfrm>
              <a:prstGeom prst="rect">
                <a:avLst/>
              </a:prstGeom>
              <a:blipFill>
                <a:blip r:embed="rId2"/>
                <a:stretch>
                  <a:fillRect l="-1302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716638" y="4293204"/>
                <a:ext cx="28723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38" y="4293204"/>
                <a:ext cx="2872389" cy="369332"/>
              </a:xfrm>
              <a:prstGeom prst="rect">
                <a:avLst/>
              </a:prstGeom>
              <a:blipFill>
                <a:blip r:embed="rId3"/>
                <a:stretch>
                  <a:fillRect l="-1062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606" y="2836061"/>
            <a:ext cx="3066667" cy="29142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652680" y="3016155"/>
                <a:ext cx="39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80" y="3016155"/>
                <a:ext cx="391902" cy="369332"/>
              </a:xfrm>
              <a:prstGeom prst="rect">
                <a:avLst/>
              </a:prstGeom>
              <a:blipFill>
                <a:blip r:embed="rId5"/>
                <a:stretch>
                  <a:fillRect l="-9231" r="-3077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803804" y="5079241"/>
                <a:ext cx="451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04" y="5079241"/>
                <a:ext cx="451983" cy="369332"/>
              </a:xfrm>
              <a:prstGeom prst="rect">
                <a:avLst/>
              </a:prstGeom>
              <a:blipFill>
                <a:blip r:embed="rId6"/>
                <a:stretch>
                  <a:fillRect l="-8108" r="-4054" b="-9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74606" y="4108538"/>
                <a:ext cx="6018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606" y="4108538"/>
                <a:ext cx="601896" cy="369332"/>
              </a:xfrm>
              <a:prstGeom prst="rect">
                <a:avLst/>
              </a:prstGeom>
              <a:blipFill>
                <a:blip r:embed="rId7"/>
                <a:stretch>
                  <a:fillRect l="-6061" r="-2020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96037" y="600417"/>
            <a:ext cx="525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to chromatin dynamics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269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71" y="748982"/>
            <a:ext cx="5156730" cy="506720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984364" y="4020743"/>
            <a:ext cx="1055674" cy="1450434"/>
            <a:chOff x="6152606" y="3930009"/>
            <a:chExt cx="1055674" cy="14504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152606" y="4180114"/>
                  <a:ext cx="105567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=2.5</m:t>
                        </m:r>
                      </m:oMath>
                    </m:oMathPara>
                  </a14:m>
                  <a:endParaRPr lang="en-US" b="0" dirty="0" smtClean="0">
                    <a:solidFill>
                      <a:srgbClr val="7030A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=5/3</m:t>
                        </m:r>
                      </m:oMath>
                    </m:oMathPara>
                  </a14:m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=4/3</m:t>
                        </m:r>
                      </m:oMath>
                    </m:oMathPara>
                  </a14:m>
                  <a:endParaRPr lang="ru-RU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606" y="4180114"/>
                  <a:ext cx="1055674" cy="1200329"/>
                </a:xfrm>
                <a:prstGeom prst="rect">
                  <a:avLst/>
                </a:prstGeom>
                <a:blipFill>
                  <a:blip r:embed="rId4"/>
                  <a:stretch>
                    <a:fillRect b="-30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291266" y="3930009"/>
                  <a:ext cx="8036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=0.9</m:t>
                        </m:r>
                      </m:oMath>
                    </m:oMathPara>
                  </a14:m>
                  <a:endParaRPr lang="ru-RU" u="sng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266" y="3930009"/>
                  <a:ext cx="80368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788" r="-6061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1146411" y="3318993"/>
                <a:ext cx="6096000" cy="30834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/>
                        </m:ctrlPr>
                      </m:sSupPr>
                      <m:e>
                        <m:r>
                          <a:rPr lang="en-US" sz="2400" i="1"/>
                          <m:t>𝑠</m:t>
                        </m:r>
                      </m:e>
                      <m:sup>
                        <m:r>
                          <a:rPr lang="en-US" sz="2400" i="1"/>
                          <m:t>𝛽</m:t>
                        </m:r>
                        <m:r>
                          <a:rPr lang="en-US" sz="2400" i="1"/>
                          <m:t>/</m:t>
                        </m:r>
                        <m:r>
                          <a:rPr lang="en-US" sz="2400" i="1"/>
                          <m:t>𝛼</m:t>
                        </m:r>
                      </m:sup>
                    </m:sSup>
                    <m:r>
                      <a:rPr lang="en-US" sz="2400" i="1"/>
                      <m:t>≪</m:t>
                    </m:r>
                    <m:r>
                      <a:rPr lang="en-US" sz="2400" i="1"/>
                      <m:t>𝑡</m:t>
                    </m:r>
                    <m:r>
                      <a:rPr lang="en-US" sz="2400" i="1"/>
                      <m:t>≪</m:t>
                    </m:r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n-US" sz="2400" i="1"/>
                          <m:t>𝑁</m:t>
                        </m:r>
                      </m:e>
                      <m:sup>
                        <m:r>
                          <a:rPr lang="en-US" sz="2400" i="1"/>
                          <m:t>𝛽</m:t>
                        </m:r>
                        <m:r>
                          <a:rPr lang="en-US" sz="2400" i="1"/>
                          <m:t>/</m:t>
                        </m:r>
                        <m:r>
                          <a:rPr lang="en-US" sz="2400" i="1"/>
                          <m:t>𝛼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sz="2800" i="1"/>
                      <m:t> </m:t>
                    </m:r>
                  </m:oMath>
                </a14:m>
                <a:endParaRPr lang="en-US" sz="2800" i="1" dirty="0" smtClean="0"/>
              </a:p>
              <a:p>
                <a:pPr marL="457200" indent="-457200"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000" i="1"/>
                      <m:t>𝑡</m:t>
                    </m:r>
                    <m:r>
                      <a:rPr lang="en-US" sz="2000" i="1"/>
                      <m:t>≫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𝑁</m:t>
                        </m:r>
                      </m:e>
                      <m:sup>
                        <m:r>
                          <a:rPr lang="en-US" sz="2000" i="1"/>
                          <m:t>𝛽</m:t>
                        </m:r>
                        <m:r>
                          <a:rPr lang="en-US" sz="2000" i="1"/>
                          <m:t>/</m:t>
                        </m:r>
                        <m:r>
                          <a:rPr lang="en-US" sz="2000" i="1"/>
                          <m:t>𝛼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sz="2800" i="1"/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11" y="3318993"/>
                <a:ext cx="6096000" cy="3083473"/>
              </a:xfrm>
              <a:prstGeom prst="rect">
                <a:avLst/>
              </a:prstGeom>
              <a:blipFill>
                <a:blip r:embed="rId6"/>
                <a:stretch>
                  <a:fillRect l="-1600" t="-1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2846" y="1557200"/>
            <a:ext cx="563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Characteristic time of stress propagation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799841" y="2165377"/>
                <a:ext cx="1185966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41" y="2165377"/>
                <a:ext cx="1185966" cy="386644"/>
              </a:xfrm>
              <a:prstGeom prst="rect">
                <a:avLst/>
              </a:prstGeom>
              <a:blipFill>
                <a:blip r:embed="rId7"/>
                <a:stretch>
                  <a:fillRect l="-4103" t="-4688" r="-513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62846" y="2614976"/>
                <a:ext cx="52170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Two regimes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-function:</a:t>
                </a:r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46" y="2614976"/>
                <a:ext cx="5217006" cy="461665"/>
              </a:xfrm>
              <a:prstGeom prst="rect">
                <a:avLst/>
              </a:prstGeom>
              <a:blipFill>
                <a:blip r:embed="rId8"/>
                <a:stretch>
                  <a:fillRect l="-1519" t="-10526" r="-584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6037" y="600417"/>
            <a:ext cx="5253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 to chromatin dynamics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823192" y="1249423"/>
                <a:ext cx="926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92" y="1249423"/>
                <a:ext cx="926216" cy="276999"/>
              </a:xfrm>
              <a:prstGeom prst="rect">
                <a:avLst/>
              </a:prstGeom>
              <a:blipFill>
                <a:blip r:embed="rId9"/>
                <a:stretch>
                  <a:fillRect l="-5921" t="-2222" r="-8553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952310" y="5897242"/>
                <a:ext cx="379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310" y="5897242"/>
                <a:ext cx="379143" cy="276999"/>
              </a:xfrm>
              <a:prstGeom prst="rect">
                <a:avLst/>
              </a:prstGeom>
              <a:blipFill>
                <a:blip r:embed="rId10"/>
                <a:stretch>
                  <a:fillRect l="-16129" r="-1129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41657" y="6367462"/>
            <a:ext cx="736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KP, M. </a:t>
            </a:r>
            <a:r>
              <a:rPr lang="en-US" i="1" dirty="0" err="1" smtClean="0"/>
              <a:t>Cosentino-Lagomarsino</a:t>
            </a:r>
            <a:r>
              <a:rPr lang="en-US" i="1" dirty="0" smtClean="0"/>
              <a:t>, M. </a:t>
            </a:r>
            <a:r>
              <a:rPr lang="en-US" i="1" dirty="0" err="1" smtClean="0"/>
              <a:t>Gherardi</a:t>
            </a:r>
            <a:r>
              <a:rPr lang="en-US" i="1" dirty="0" smtClean="0"/>
              <a:t>, M. Tamm, PRL 2017 (submitted)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02050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FBM action</a:t>
            </a:r>
            <a:endParaRPr lang="ru-RU" sz="28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0777" y="4033888"/>
                <a:ext cx="10990445" cy="1229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Gaussian approximation for the </a:t>
                </a:r>
                <a:r>
                  <a:rPr lang="en-US" sz="2400" dirty="0" err="1" smtClean="0"/>
                  <a:t>fBm</a:t>
                </a:r>
                <a:r>
                  <a:rPr lang="en-US" sz="2400" dirty="0" smtClean="0"/>
                  <a:t> action </a:t>
                </a:r>
                <a:r>
                  <a:rPr lang="en-US" sz="2400" dirty="0" smtClean="0"/>
                  <a:t>allows to take into account </a:t>
                </a:r>
                <a:r>
                  <a:rPr lang="en-US" sz="2400" dirty="0" smtClean="0"/>
                  <a:t>for both </a:t>
                </a:r>
                <a:r>
                  <a:rPr lang="en-US" sz="2400" dirty="0" smtClean="0"/>
                  <a:t>effects </a:t>
                </a:r>
                <a:endParaRPr lang="en-US" sz="2400" dirty="0" smtClean="0"/>
              </a:p>
              <a:p>
                <a:r>
                  <a:rPr lang="en-US" sz="2400" dirty="0"/>
                  <a:t>o</a:t>
                </a:r>
                <a:r>
                  <a:rPr lang="en-US" sz="2400" dirty="0" smtClean="0"/>
                  <a:t>f c</a:t>
                </a:r>
                <a:r>
                  <a:rPr lang="en-US" sz="2400" dirty="0" smtClean="0"/>
                  <a:t>hain folding </a:t>
                </a:r>
                <a:r>
                  <a:rPr lang="en-US" sz="2400" dirty="0" smtClean="0"/>
                  <a:t>(fractal dimension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2≤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3</m:t>
                    </m:r>
                  </m:oMath>
                </a14:m>
                <a:r>
                  <a:rPr lang="en-US" sz="2400" dirty="0" smtClean="0"/>
                  <a:t>) and viscoelasticity of </a:t>
                </a:r>
                <a:r>
                  <a:rPr lang="en-US" sz="2400" dirty="0" smtClean="0"/>
                  <a:t>the</a:t>
                </a:r>
                <a:endParaRPr lang="en-US" sz="2400" dirty="0" smtClean="0"/>
              </a:p>
              <a:p>
                <a:r>
                  <a:rPr lang="en-US" sz="2400" dirty="0" smtClean="0"/>
                  <a:t>medium.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77" y="4033888"/>
                <a:ext cx="10990445" cy="1229952"/>
              </a:xfrm>
              <a:prstGeom prst="rect">
                <a:avLst/>
              </a:prstGeom>
              <a:blipFill>
                <a:blip r:embed="rId2"/>
                <a:stretch>
                  <a:fillRect l="-888" t="-3980" b="-10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46109" y="2138928"/>
                <a:ext cx="7051482" cy="9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nary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09" y="2138928"/>
                <a:ext cx="7051482" cy="969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088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Mike Tamm</a:t>
            </a:r>
          </a:p>
          <a:p>
            <a:r>
              <a:rPr lang="en-US" dirty="0" smtClean="0"/>
              <a:t>Sergei </a:t>
            </a:r>
            <a:r>
              <a:rPr lang="en-US" dirty="0" err="1" smtClean="0"/>
              <a:t>Nechaev</a:t>
            </a:r>
            <a:endParaRPr lang="en-US" dirty="0" smtClean="0"/>
          </a:p>
          <a:p>
            <a:r>
              <a:rPr lang="en-US" dirty="0" smtClean="0"/>
              <a:t>Ralf Metzler</a:t>
            </a:r>
          </a:p>
          <a:p>
            <a:r>
              <a:rPr lang="en-US" dirty="0" smtClean="0"/>
              <a:t>Denis </a:t>
            </a:r>
            <a:r>
              <a:rPr lang="en-US" dirty="0" err="1" smtClean="0"/>
              <a:t>Grebenkov</a:t>
            </a:r>
            <a:endParaRPr lang="en-US" dirty="0" smtClean="0"/>
          </a:p>
          <a:p>
            <a:r>
              <a:rPr lang="en-US" dirty="0" err="1" smtClean="0"/>
              <a:t>Gleb</a:t>
            </a:r>
            <a:r>
              <a:rPr lang="en-US" dirty="0" smtClean="0"/>
              <a:t> </a:t>
            </a:r>
            <a:r>
              <a:rPr lang="en-US" dirty="0" err="1" smtClean="0"/>
              <a:t>Oshanin</a:t>
            </a:r>
            <a:endParaRPr lang="en-US" dirty="0" smtClean="0"/>
          </a:p>
          <a:p>
            <a:r>
              <a:rPr lang="en-US" dirty="0" smtClean="0"/>
              <a:t>Yitzhak Rabin</a:t>
            </a:r>
          </a:p>
          <a:p>
            <a:r>
              <a:rPr lang="en-US" dirty="0" smtClean="0"/>
              <a:t>Marco </a:t>
            </a:r>
            <a:r>
              <a:rPr lang="en-US" dirty="0" err="1" smtClean="0"/>
              <a:t>Cosentino-Lagomarsino</a:t>
            </a:r>
            <a:endParaRPr lang="en-US" dirty="0" smtClean="0"/>
          </a:p>
          <a:p>
            <a:r>
              <a:rPr lang="en-US" dirty="0" smtClean="0"/>
              <a:t>Marco </a:t>
            </a:r>
            <a:r>
              <a:rPr lang="en-US" dirty="0" err="1" smtClean="0"/>
              <a:t>Gherardi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60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31965" y="1866236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65" y="1866236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15" y="6197941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58149" y="832513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9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31965" y="1846231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65" y="1846231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01003" y="2936365"/>
            <a:ext cx="39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matter of relaxation times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 rot="19682517">
            <a:off x="4990909" y="2390181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956">
            <a:off x="5021029" y="3546175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blipFill>
                <a:blip r:embed="rId6"/>
                <a:stretch>
                  <a:fillRect l="-6349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blipFill>
                <a:blip r:embed="rId7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15" y="6197941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744501" y="818865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2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31965" y="1854330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65" y="1854330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01003" y="2936365"/>
            <a:ext cx="39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matter of relaxation times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 rot="19682517">
            <a:off x="4990909" y="2390181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956">
            <a:off x="5021029" y="3546175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blipFill>
                <a:blip r:embed="rId6"/>
                <a:stretch>
                  <a:fillRect l="-6349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blipFill>
                <a:blip r:embed="rId7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758149" y="832513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15" y="6197941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08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24142" y="1846231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142" y="1846231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01003" y="2936365"/>
            <a:ext cx="39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matter of relaxation times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 rot="19682517">
            <a:off x="4990909" y="2390181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956">
            <a:off x="5021029" y="3546175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blipFill>
                <a:blip r:embed="rId6"/>
                <a:stretch>
                  <a:fillRect l="-6349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blipFill>
                <a:blip r:embed="rId7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∼500</m:t>
                    </m:r>
                  </m:oMath>
                </a14:m>
                <a:r>
                  <a:rPr lang="en-US" sz="2400" dirty="0" smtClean="0"/>
                  <a:t> years &gt;&gt; cell lifetime!</a:t>
                </a:r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blipFill>
                <a:blip r:embed="rId8"/>
                <a:stretch>
                  <a:fillRect t="-10526" r="-8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758149" y="846161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15" y="6197941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25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526506"/>
            <a:ext cx="2432742" cy="23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26" y="3490363"/>
            <a:ext cx="2603623" cy="24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8149" y="1528549"/>
            <a:ext cx="17442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Fractal globule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58149" y="4534581"/>
            <a:ext cx="225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Equilibrium globule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88" y="4903913"/>
                <a:ext cx="796628" cy="332399"/>
              </a:xfrm>
              <a:prstGeom prst="rect">
                <a:avLst/>
              </a:prstGeom>
              <a:blipFill>
                <a:blip r:embed="rId4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231965" y="1874049"/>
                <a:ext cx="796628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65" y="1874049"/>
                <a:ext cx="796628" cy="332399"/>
              </a:xfrm>
              <a:prstGeom prst="rect">
                <a:avLst/>
              </a:prstGeom>
              <a:blipFill>
                <a:blip r:embed="rId5"/>
                <a:stretch>
                  <a:fillRect l="-7634" r="-6870" b="-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2/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04" y="3519755"/>
                <a:ext cx="3744102" cy="3932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01003" y="2936365"/>
            <a:ext cx="3965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matter of relaxation times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 rot="19682517">
            <a:off x="4990909" y="2390181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9956">
            <a:off x="5021029" y="3546175"/>
            <a:ext cx="1532877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4" y="2040249"/>
                <a:ext cx="767390" cy="307777"/>
              </a:xfrm>
              <a:prstGeom prst="rect">
                <a:avLst/>
              </a:prstGeom>
              <a:blipFill>
                <a:blip r:embed="rId7"/>
                <a:stretch>
                  <a:fillRect l="-6349" r="-2381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564" y="3937993"/>
                <a:ext cx="720903" cy="307777"/>
              </a:xfrm>
              <a:prstGeom prst="rect">
                <a:avLst/>
              </a:prstGeom>
              <a:blipFill>
                <a:blip r:embed="rId8"/>
                <a:stretch>
                  <a:fillRect l="-6780" r="-3390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∼500</m:t>
                    </m:r>
                  </m:oMath>
                </a14:m>
                <a:r>
                  <a:rPr lang="en-US" sz="2400" dirty="0" smtClean="0"/>
                  <a:t> years &gt;&gt; cell lifetime!</a:t>
                </a:r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003" y="5236312"/>
                <a:ext cx="4858638" cy="461665"/>
              </a:xfrm>
              <a:prstGeom prst="rect">
                <a:avLst/>
              </a:prstGeom>
              <a:blipFill>
                <a:blip r:embed="rId9"/>
                <a:stretch>
                  <a:fillRect t="-10526" r="-878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/>
          <p:cNvSpPr/>
          <p:nvPr/>
        </p:nvSpPr>
        <p:spPr>
          <a:xfrm>
            <a:off x="1310904" y="5759355"/>
            <a:ext cx="367771" cy="327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6979" y="5717569"/>
            <a:ext cx="346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Chromatin folding is very stable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8149" y="846161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FISH, Hi-C, biology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15" y="6197941"/>
            <a:ext cx="87137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8656" y="723395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limiting cases of chromatin folding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8564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1505</Words>
  <Application>Microsoft Office PowerPoint</Application>
  <PresentationFormat>Широкоэкранный</PresentationFormat>
  <Paragraphs>424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Тема Office</vt:lpstr>
      <vt:lpstr>Memory-dependent action for fractal Brownian motion and application for chromatin dynamics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FBM action</vt:lpstr>
      <vt:lpstr>Acknowledgements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</dc:creator>
  <cp:lastModifiedBy>Kirill</cp:lastModifiedBy>
  <cp:revision>91</cp:revision>
  <dcterms:created xsi:type="dcterms:W3CDTF">2017-09-16T12:13:36Z</dcterms:created>
  <dcterms:modified xsi:type="dcterms:W3CDTF">2017-09-18T22:41:19Z</dcterms:modified>
</cp:coreProperties>
</file>