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02" r:id="rId3"/>
    <p:sldId id="312" r:id="rId4"/>
    <p:sldId id="317" r:id="rId5"/>
    <p:sldId id="313" r:id="rId6"/>
    <p:sldId id="259" r:id="rId7"/>
    <p:sldId id="314" r:id="rId8"/>
    <p:sldId id="304" r:id="rId9"/>
    <p:sldId id="315" r:id="rId10"/>
    <p:sldId id="316" r:id="rId11"/>
    <p:sldId id="258" r:id="rId12"/>
    <p:sldId id="303" r:id="rId13"/>
    <p:sldId id="271" r:id="rId14"/>
    <p:sldId id="272" r:id="rId15"/>
    <p:sldId id="305" r:id="rId16"/>
    <p:sldId id="257" r:id="rId17"/>
    <p:sldId id="274" r:id="rId18"/>
    <p:sldId id="318" r:id="rId19"/>
    <p:sldId id="306" r:id="rId20"/>
    <p:sldId id="307" r:id="rId21"/>
    <p:sldId id="308" r:id="rId22"/>
    <p:sldId id="309" r:id="rId23"/>
    <p:sldId id="310" r:id="rId24"/>
    <p:sldId id="311" r:id="rId25"/>
    <p:sldId id="260" r:id="rId26"/>
    <p:sldId id="261" r:id="rId27"/>
    <p:sldId id="275" r:id="rId28"/>
    <p:sldId id="262" r:id="rId29"/>
    <p:sldId id="263" r:id="rId30"/>
    <p:sldId id="273" r:id="rId31"/>
    <p:sldId id="264" r:id="rId32"/>
    <p:sldId id="265" r:id="rId33"/>
    <p:sldId id="266" r:id="rId34"/>
    <p:sldId id="276" r:id="rId35"/>
    <p:sldId id="319" r:id="rId36"/>
    <p:sldId id="277" r:id="rId37"/>
    <p:sldId id="267" r:id="rId38"/>
    <p:sldId id="299" r:id="rId39"/>
    <p:sldId id="268" r:id="rId40"/>
    <p:sldId id="284" r:id="rId41"/>
    <p:sldId id="285" r:id="rId42"/>
    <p:sldId id="286" r:id="rId43"/>
    <p:sldId id="298" r:id="rId44"/>
    <p:sldId id="293" r:id="rId45"/>
    <p:sldId id="297" r:id="rId46"/>
    <p:sldId id="300" r:id="rId47"/>
    <p:sldId id="301" r:id="rId48"/>
    <p:sldId id="281" r:id="rId49"/>
    <p:sldId id="282" r:id="rId50"/>
    <p:sldId id="269" r:id="rId51"/>
    <p:sldId id="27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0" d="100"/>
          <a:sy n="80" d="100"/>
        </p:scale>
        <p:origin x="25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F6C03-B1D5-4064-AD8D-DE0D015BCB65}" type="datetimeFigureOut">
              <a:rPr lang="en-US" smtClean="0"/>
              <a:t>9/18/2017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1E752-1716-4504-8422-147B40EC6B55}" type="slidenum">
              <a:rPr lang="en-US" smtClean="0"/>
              <a:t>‹#›</a:t>
            </a:fld>
            <a:endParaRPr lang="en-US"/>
          </a:p>
        </p:txBody>
      </p:sp>
    </p:spTree>
    <p:extLst>
      <p:ext uri="{BB962C8B-B14F-4D97-AF65-F5344CB8AC3E}">
        <p14:creationId xmlns:p14="http://schemas.microsoft.com/office/powerpoint/2010/main" val="413017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81E752-1716-4504-8422-147B40EC6B55}" type="slidenum">
              <a:rPr lang="en-US" smtClean="0"/>
              <a:t>11</a:t>
            </a:fld>
            <a:endParaRPr lang="en-US"/>
          </a:p>
        </p:txBody>
      </p:sp>
    </p:spTree>
    <p:extLst>
      <p:ext uri="{BB962C8B-B14F-4D97-AF65-F5344CB8AC3E}">
        <p14:creationId xmlns:p14="http://schemas.microsoft.com/office/powerpoint/2010/main" val="350563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B0B99-1E44-4903-BF8A-58E22FFF69F7}"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398058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0B99-1E44-4903-BF8A-58E22FFF69F7}"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365638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0B99-1E44-4903-BF8A-58E22FFF69F7}"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181589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0B99-1E44-4903-BF8A-58E22FFF69F7}"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406157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B0B99-1E44-4903-BF8A-58E22FFF69F7}"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215828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B0B99-1E44-4903-BF8A-58E22FFF69F7}"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177543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B0B99-1E44-4903-BF8A-58E22FFF69F7}" type="datetimeFigureOut">
              <a:rPr lang="en-US" smtClean="0"/>
              <a:t>9/18/2017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254232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B0B99-1E44-4903-BF8A-58E22FFF69F7}" type="datetimeFigureOut">
              <a:rPr lang="en-US" smtClean="0"/>
              <a:t>9/18/2017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378315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B0B99-1E44-4903-BF8A-58E22FFF69F7}" type="datetimeFigureOut">
              <a:rPr lang="en-US" smtClean="0"/>
              <a:t>9/18/2017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3487230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0B99-1E44-4903-BF8A-58E22FFF69F7}"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92841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0B99-1E44-4903-BF8A-58E22FFF69F7}"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5EDDE-90B0-4CD8-9BC4-17DAF376817C}" type="slidenum">
              <a:rPr lang="en-US" smtClean="0"/>
              <a:t>‹#›</a:t>
            </a:fld>
            <a:endParaRPr lang="en-US"/>
          </a:p>
        </p:txBody>
      </p:sp>
    </p:spTree>
    <p:extLst>
      <p:ext uri="{BB962C8B-B14F-4D97-AF65-F5344CB8AC3E}">
        <p14:creationId xmlns:p14="http://schemas.microsoft.com/office/powerpoint/2010/main" val="2924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B0B99-1E44-4903-BF8A-58E22FFF69F7}" type="datetimeFigureOut">
              <a:rPr lang="en-US" smtClean="0"/>
              <a:t>9/18/2017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5EDDE-90B0-4CD8-9BC4-17DAF376817C}" type="slidenum">
              <a:rPr lang="en-US" smtClean="0"/>
              <a:t>‹#›</a:t>
            </a:fld>
            <a:endParaRPr lang="en-US"/>
          </a:p>
        </p:txBody>
      </p:sp>
    </p:spTree>
    <p:extLst>
      <p:ext uri="{BB962C8B-B14F-4D97-AF65-F5344CB8AC3E}">
        <p14:creationId xmlns:p14="http://schemas.microsoft.com/office/powerpoint/2010/main" val="2045484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0.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1.w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42.jpeg"/><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43.wmf"/><Relationship Id="rId4" Type="http://schemas.openxmlformats.org/officeDocument/2006/relationships/oleObject" Target="../embeddings/oleObject6.bin"/><Relationship Id="rId9" Type="http://schemas.openxmlformats.org/officeDocument/2006/relationships/image" Target="../media/image45.wmf"/></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2.wmf"/><Relationship Id="rId5" Type="http://schemas.openxmlformats.org/officeDocument/2006/relationships/oleObject" Target="../embeddings/oleObject10.bin"/><Relationship Id="rId4" Type="http://schemas.openxmlformats.org/officeDocument/2006/relationships/image" Target="../media/image51.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4.wmf"/><Relationship Id="rId5" Type="http://schemas.openxmlformats.org/officeDocument/2006/relationships/oleObject" Target="../embeddings/oleObject12.bin"/><Relationship Id="rId4" Type="http://schemas.openxmlformats.org/officeDocument/2006/relationships/image" Target="../media/image53.wmf"/></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56.wmf"/><Relationship Id="rId4" Type="http://schemas.openxmlformats.org/officeDocument/2006/relationships/oleObject" Target="../embeddings/oleObject13.bin"/></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58.wmf"/><Relationship Id="rId4" Type="http://schemas.openxmlformats.org/officeDocument/2006/relationships/oleObject" Target="../embeddings/oleObject15.bin"/></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2.wmf"/><Relationship Id="rId5" Type="http://schemas.openxmlformats.org/officeDocument/2006/relationships/oleObject" Target="../embeddings/oleObject18.bin"/><Relationship Id="rId4" Type="http://schemas.openxmlformats.org/officeDocument/2006/relationships/image" Target="../media/image61.w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1.png"/><Relationship Id="rId7" Type="http://schemas.openxmlformats.org/officeDocument/2006/relationships/image" Target="../media/image65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30.png"/><Relationship Id="rId4" Type="http://schemas.openxmlformats.org/officeDocument/2006/relationships/image" Target="../media/image62.png"/><Relationship Id="rId9" Type="http://schemas.openxmlformats.org/officeDocument/2006/relationships/image" Target="../media/image67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90.png"/><Relationship Id="rId5" Type="http://schemas.openxmlformats.org/officeDocument/2006/relationships/image" Target="../media/image680.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54772"/>
            <a:ext cx="9144000" cy="2387600"/>
          </a:xfrm>
        </p:spPr>
        <p:txBody>
          <a:bodyPr>
            <a:normAutofit fontScale="90000"/>
          </a:bodyPr>
          <a:lstStyle/>
          <a:p>
            <a:pPr algn="l"/>
            <a:r>
              <a:rPr lang="en-US" dirty="0" smtClean="0"/>
              <a:t>Rouse-like dynamics of th</a:t>
            </a:r>
            <a:r>
              <a:rPr lang="en-US" dirty="0" smtClean="0"/>
              <a:t>e topologically stabilized polymer states</a:t>
            </a:r>
            <a:endParaRPr lang="en-US" dirty="0"/>
          </a:p>
        </p:txBody>
      </p:sp>
      <p:sp>
        <p:nvSpPr>
          <p:cNvPr id="3" name="Subtitle 2"/>
          <p:cNvSpPr>
            <a:spLocks noGrp="1"/>
          </p:cNvSpPr>
          <p:nvPr>
            <p:ph type="subTitle" idx="1"/>
          </p:nvPr>
        </p:nvSpPr>
        <p:spPr/>
        <p:txBody>
          <a:bodyPr>
            <a:normAutofit lnSpcReduction="10000"/>
          </a:bodyPr>
          <a:lstStyle/>
          <a:p>
            <a:pPr algn="l"/>
            <a:r>
              <a:rPr lang="en-US" dirty="0" smtClean="0"/>
              <a:t>Mikhail TAMM,</a:t>
            </a:r>
          </a:p>
          <a:p>
            <a:pPr algn="l"/>
            <a:r>
              <a:rPr lang="en-US" dirty="0" smtClean="0"/>
              <a:t>Physics Department, Moscow State University and</a:t>
            </a:r>
          </a:p>
          <a:p>
            <a:pPr algn="l"/>
            <a:r>
              <a:rPr lang="en-US" dirty="0" smtClean="0"/>
              <a:t>Department of Applied Mathematics, Higher School of Economics</a:t>
            </a:r>
          </a:p>
          <a:p>
            <a:pPr algn="l"/>
            <a:r>
              <a:rPr lang="en-US" dirty="0" smtClean="0"/>
              <a:t>Moscow, Russia</a:t>
            </a:r>
            <a:endParaRPr lang="en-US" dirty="0"/>
          </a:p>
        </p:txBody>
      </p:sp>
      <p:sp>
        <p:nvSpPr>
          <p:cNvPr id="4" name="TextBox 3"/>
          <p:cNvSpPr txBox="1"/>
          <p:nvPr/>
        </p:nvSpPr>
        <p:spPr>
          <a:xfrm>
            <a:off x="7013861" y="6158133"/>
            <a:ext cx="4950458" cy="461665"/>
          </a:xfrm>
          <a:prstGeom prst="rect">
            <a:avLst/>
          </a:prstGeom>
          <a:noFill/>
        </p:spPr>
        <p:txBody>
          <a:bodyPr wrap="none" rtlCol="0">
            <a:spAutoFit/>
          </a:bodyPr>
          <a:lstStyle/>
          <a:p>
            <a:r>
              <a:rPr lang="en-US" sz="2400" dirty="0" smtClean="0"/>
              <a:t>Saint Petersburg, September, 20, </a:t>
            </a:r>
            <a:r>
              <a:rPr lang="en-US" sz="2400" dirty="0" smtClean="0"/>
              <a:t>2017</a:t>
            </a:r>
            <a:endParaRPr lang="en-US" sz="2400" dirty="0"/>
          </a:p>
        </p:txBody>
      </p:sp>
    </p:spTree>
    <p:extLst>
      <p:ext uri="{BB962C8B-B14F-4D97-AF65-F5344CB8AC3E}">
        <p14:creationId xmlns:p14="http://schemas.microsoft.com/office/powerpoint/2010/main" val="623121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273686"/>
            <a:ext cx="10515600" cy="930354"/>
          </a:xfrm>
        </p:spPr>
        <p:txBody>
          <a:bodyPr/>
          <a:lstStyle/>
          <a:p>
            <a:r>
              <a:rPr lang="en-US" dirty="0" smtClean="0"/>
              <a:t>Non-concatenated rings in the melt</a:t>
            </a:r>
            <a:endParaRPr lang="en-US" dirty="0"/>
          </a:p>
        </p:txBody>
      </p:sp>
      <p:sp>
        <p:nvSpPr>
          <p:cNvPr id="5" name="TextBox 4"/>
          <p:cNvSpPr txBox="1"/>
          <p:nvPr/>
        </p:nvSpPr>
        <p:spPr>
          <a:xfrm>
            <a:off x="2137410" y="6065440"/>
            <a:ext cx="7624460" cy="369332"/>
          </a:xfrm>
          <a:prstGeom prst="rect">
            <a:avLst/>
          </a:prstGeom>
          <a:noFill/>
        </p:spPr>
        <p:txBody>
          <a:bodyPr wrap="none" rtlCol="0">
            <a:spAutoFit/>
          </a:bodyPr>
          <a:lstStyle/>
          <a:p>
            <a:r>
              <a:rPr lang="en-US" dirty="0" smtClean="0"/>
              <a:t>A. Rosa, R. </a:t>
            </a:r>
            <a:r>
              <a:rPr lang="en-US" dirty="0" err="1" smtClean="0"/>
              <a:t>Everaers</a:t>
            </a:r>
            <a:r>
              <a:rPr lang="en-US" dirty="0" smtClean="0"/>
              <a:t>, 2014; J. </a:t>
            </a:r>
            <a:r>
              <a:rPr lang="en-US" dirty="0" err="1" smtClean="0"/>
              <a:t>Smrek</a:t>
            </a:r>
            <a:r>
              <a:rPr lang="en-US" dirty="0" smtClean="0"/>
              <a:t>, A. </a:t>
            </a:r>
            <a:r>
              <a:rPr lang="en-US" dirty="0" err="1" smtClean="0"/>
              <a:t>Grosberg</a:t>
            </a:r>
            <a:r>
              <a:rPr lang="en-US" dirty="0" smtClean="0"/>
              <a:t>, 2016; R. </a:t>
            </a:r>
            <a:r>
              <a:rPr lang="en-US" dirty="0" err="1" smtClean="0"/>
              <a:t>Everaers</a:t>
            </a:r>
            <a:r>
              <a:rPr lang="en-US" dirty="0" smtClean="0"/>
              <a:t> et al., 2017…</a:t>
            </a:r>
            <a:endParaRPr lang="en-US" dirty="0"/>
          </a:p>
        </p:txBody>
      </p:sp>
      <p:pic>
        <p:nvPicPr>
          <p:cNvPr id="7" name="Picture 6"/>
          <p:cNvPicPr>
            <a:picLocks noChangeAspect="1"/>
          </p:cNvPicPr>
          <p:nvPr/>
        </p:nvPicPr>
        <p:blipFill>
          <a:blip r:embed="rId2"/>
          <a:stretch>
            <a:fillRect/>
          </a:stretch>
        </p:blipFill>
        <p:spPr>
          <a:xfrm>
            <a:off x="838200" y="1327569"/>
            <a:ext cx="7426081" cy="3689400"/>
          </a:xfrm>
          <a:prstGeom prst="rect">
            <a:avLst/>
          </a:prstGeom>
        </p:spPr>
      </p:pic>
      <p:sp>
        <p:nvSpPr>
          <p:cNvPr id="9" name="TextBox 8"/>
          <p:cNvSpPr txBox="1"/>
          <p:nvPr/>
        </p:nvSpPr>
        <p:spPr>
          <a:xfrm>
            <a:off x="720090" y="5218039"/>
            <a:ext cx="10751820" cy="830997"/>
          </a:xfrm>
          <a:prstGeom prst="rect">
            <a:avLst/>
          </a:prstGeom>
          <a:noFill/>
        </p:spPr>
        <p:txBody>
          <a:bodyPr wrap="square" rtlCol="0">
            <a:spAutoFit/>
          </a:bodyPr>
          <a:lstStyle/>
          <a:p>
            <a:r>
              <a:rPr lang="en-US" sz="2400" dirty="0" smtClean="0"/>
              <a:t>Large scale statistics of rings in a melt seems non-distinguishable from the melts of annealed randomly branched polymers</a:t>
            </a:r>
            <a:endParaRPr lang="en-US" sz="2400" dirty="0"/>
          </a:p>
        </p:txBody>
      </p:sp>
    </p:spTree>
    <p:extLst>
      <p:ext uri="{BB962C8B-B14F-4D97-AF65-F5344CB8AC3E}">
        <p14:creationId xmlns:p14="http://schemas.microsoft.com/office/powerpoint/2010/main" val="3165926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483"/>
            <a:ext cx="10515600" cy="1325563"/>
          </a:xfrm>
        </p:spPr>
        <p:txBody>
          <a:bodyPr/>
          <a:lstStyle/>
          <a:p>
            <a:r>
              <a:rPr lang="en-US" dirty="0" smtClean="0"/>
              <a:t>Other examples of similar states</a:t>
            </a:r>
            <a:r>
              <a:rPr lang="en-US" dirty="0" smtClean="0"/>
              <a:t>: crumpled globule</a:t>
            </a:r>
            <a:endParaRPr 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14222"/>
            <a:ext cx="381635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016" y="2007607"/>
            <a:ext cx="288766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5298656" y="5114191"/>
            <a:ext cx="40636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smtClean="0">
                <a:latin typeface="+mn-lt"/>
              </a:rPr>
              <a:t>E. Lieberman-Aiden et al., 2009; L. </a:t>
            </a:r>
            <a:r>
              <a:rPr lang="en-US" altLang="en-US" sz="1600" dirty="0" err="1" smtClean="0">
                <a:latin typeface="+mn-lt"/>
              </a:rPr>
              <a:t>Mirny</a:t>
            </a:r>
            <a:r>
              <a:rPr lang="en-US" altLang="en-US" sz="1600" dirty="0" smtClean="0">
                <a:latin typeface="+mn-lt"/>
              </a:rPr>
              <a:t>, 2011</a:t>
            </a:r>
            <a:endParaRPr lang="ru-RU" altLang="en-US" sz="1600" dirty="0">
              <a:latin typeface="+mn-lt"/>
            </a:endParaRPr>
          </a:p>
        </p:txBody>
      </p:sp>
      <p:sp>
        <p:nvSpPr>
          <p:cNvPr id="8" name="TextBox 7"/>
          <p:cNvSpPr txBox="1"/>
          <p:nvPr/>
        </p:nvSpPr>
        <p:spPr>
          <a:xfrm>
            <a:off x="838200" y="5594514"/>
            <a:ext cx="10666631" cy="1200329"/>
          </a:xfrm>
          <a:prstGeom prst="rect">
            <a:avLst/>
          </a:prstGeom>
          <a:noFill/>
        </p:spPr>
        <p:txBody>
          <a:bodyPr wrap="square" rtlCol="0">
            <a:spAutoFit/>
          </a:bodyPr>
          <a:lstStyle/>
          <a:p>
            <a:r>
              <a:rPr lang="en-US" sz="2400" dirty="0" smtClean="0"/>
              <a:t>Suggested </a:t>
            </a:r>
            <a:r>
              <a:rPr lang="en-US" sz="2400" dirty="0" smtClean="0"/>
              <a:t>as </a:t>
            </a:r>
            <a:r>
              <a:rPr lang="en-US" sz="2400" dirty="0" smtClean="0"/>
              <a:t>a hypothetical intermediate state in rapid polymer collapse. Self-similar set of crumples on all length scales, monomers close along the chain are close in space. </a:t>
            </a:r>
          </a:p>
        </p:txBody>
      </p:sp>
      <p:sp>
        <p:nvSpPr>
          <p:cNvPr id="9" name="TextBox 8"/>
          <p:cNvSpPr txBox="1"/>
          <p:nvPr/>
        </p:nvSpPr>
        <p:spPr>
          <a:xfrm>
            <a:off x="893618" y="5132498"/>
            <a:ext cx="4024243" cy="338554"/>
          </a:xfrm>
          <a:prstGeom prst="rect">
            <a:avLst/>
          </a:prstGeom>
          <a:noFill/>
        </p:spPr>
        <p:txBody>
          <a:bodyPr wrap="none" rtlCol="0">
            <a:spAutoFit/>
          </a:bodyPr>
          <a:lstStyle/>
          <a:p>
            <a:r>
              <a:rPr lang="en-US" sz="1600" dirty="0" smtClean="0"/>
              <a:t>A. </a:t>
            </a:r>
            <a:r>
              <a:rPr lang="en-US" sz="1600" dirty="0" err="1" smtClean="0"/>
              <a:t>Grosberg</a:t>
            </a:r>
            <a:r>
              <a:rPr lang="en-US" sz="1600" dirty="0" smtClean="0"/>
              <a:t>, S. </a:t>
            </a:r>
            <a:r>
              <a:rPr lang="en-US" sz="1600" dirty="0" err="1" smtClean="0"/>
              <a:t>Nechaev</a:t>
            </a:r>
            <a:r>
              <a:rPr lang="en-US" sz="1600" dirty="0" smtClean="0"/>
              <a:t>, E. </a:t>
            </a:r>
            <a:r>
              <a:rPr lang="en-US" sz="1600" dirty="0" err="1" smtClean="0"/>
              <a:t>Shakhnovich</a:t>
            </a:r>
            <a:r>
              <a:rPr lang="en-US" sz="1600" dirty="0" smtClean="0"/>
              <a:t>, 1988</a:t>
            </a:r>
          </a:p>
        </p:txBody>
      </p:sp>
      <p:sp>
        <p:nvSpPr>
          <p:cNvPr id="3" name="TextBox 2"/>
          <p:cNvSpPr txBox="1"/>
          <p:nvPr/>
        </p:nvSpPr>
        <p:spPr>
          <a:xfrm>
            <a:off x="838200" y="1432199"/>
            <a:ext cx="10984230" cy="830997"/>
          </a:xfrm>
          <a:prstGeom prst="rect">
            <a:avLst/>
          </a:prstGeom>
          <a:noFill/>
        </p:spPr>
        <p:txBody>
          <a:bodyPr wrap="square" rtlCol="0">
            <a:spAutoFit/>
          </a:bodyPr>
          <a:lstStyle/>
          <a:p>
            <a:r>
              <a:rPr lang="en-US" sz="2400" dirty="0" smtClean="0"/>
              <a:t>Rapid collapse of a linear polymer chains: formation of entanglements is kinetically suppressed</a:t>
            </a:r>
            <a:endParaRPr lang="en-US" sz="2400" dirty="0"/>
          </a:p>
        </p:txBody>
      </p:sp>
    </p:spTree>
    <p:extLst>
      <p:ext uri="{BB962C8B-B14F-4D97-AF65-F5344CB8AC3E}">
        <p14:creationId xmlns:p14="http://schemas.microsoft.com/office/powerpoint/2010/main" val="2109512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1351914"/>
            <a:ext cx="7208838" cy="3784600"/>
            <a:chOff x="1040130" y="1383030"/>
            <a:chExt cx="7208838" cy="3784600"/>
          </a:xfrm>
        </p:grpSpPr>
        <p:pic>
          <p:nvPicPr>
            <p:cNvPr id="1025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30" y="1513205"/>
              <a:ext cx="5710238"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1852930" y="1383030"/>
              <a:ext cx="212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panose="020B0604020202020204" pitchFamily="34" charset="0"/>
                </a:rPr>
                <a:t>chromatin fiber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TextBox 13"/>
            <p:cNvSpPr txBox="1">
              <a:spLocks noChangeArrowheads="1"/>
            </p:cNvSpPr>
            <p:nvPr/>
          </p:nvSpPr>
          <p:spPr bwMode="auto">
            <a:xfrm>
              <a:off x="4496118" y="2597468"/>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panose="020B0604020202020204" pitchFamily="34" charset="0"/>
                </a:rPr>
                <a:t>DNA helix</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TextBox 14"/>
            <p:cNvSpPr txBox="1">
              <a:spLocks noChangeArrowheads="1"/>
            </p:cNvSpPr>
            <p:nvPr/>
          </p:nvSpPr>
          <p:spPr bwMode="auto">
            <a:xfrm>
              <a:off x="5781993" y="4526280"/>
              <a:ext cx="123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panose="020B0604020202020204" pitchFamily="34" charset="0"/>
                </a:rPr>
                <a:t>histones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TextBox 15"/>
            <p:cNvSpPr txBox="1">
              <a:spLocks noChangeArrowheads="1"/>
            </p:cNvSpPr>
            <p:nvPr/>
          </p:nvSpPr>
          <p:spPr bwMode="auto">
            <a:xfrm>
              <a:off x="6353493" y="1454468"/>
              <a:ext cx="189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panose="020B0604020202020204" pitchFamily="34" charset="0"/>
                </a:rPr>
                <a:t>nucleosomes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3" name="Прямая соединительная линия 17"/>
            <p:cNvCxnSpPr/>
            <p:nvPr/>
          </p:nvCxnSpPr>
          <p:spPr>
            <a:xfrm rot="10800000" flipV="1">
              <a:off x="5781993" y="1668780"/>
              <a:ext cx="500062" cy="428625"/>
            </a:xfrm>
            <a:prstGeom prst="line">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21"/>
            <p:cNvCxnSpPr/>
            <p:nvPr/>
          </p:nvCxnSpPr>
          <p:spPr>
            <a:xfrm rot="16200000" flipH="1">
              <a:off x="3924618" y="1597343"/>
              <a:ext cx="571500" cy="571500"/>
            </a:xfrm>
            <a:prstGeom prst="line">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Прямая соединительная линия 28"/>
            <p:cNvCxnSpPr/>
            <p:nvPr/>
          </p:nvCxnSpPr>
          <p:spPr>
            <a:xfrm rot="5400000">
              <a:off x="3924618" y="2954655"/>
              <a:ext cx="642938" cy="357187"/>
            </a:xfrm>
            <a:prstGeom prst="line">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37"/>
            <p:cNvCxnSpPr/>
            <p:nvPr/>
          </p:nvCxnSpPr>
          <p:spPr>
            <a:xfrm rot="10800000">
              <a:off x="4996180" y="3954780"/>
              <a:ext cx="785813" cy="771525"/>
            </a:xfrm>
            <a:prstGeom prst="line">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Прямая соединительная линия 41"/>
            <p:cNvCxnSpPr/>
            <p:nvPr/>
          </p:nvCxnSpPr>
          <p:spPr>
            <a:xfrm rot="10800000">
              <a:off x="4996180" y="4526280"/>
              <a:ext cx="785813" cy="200025"/>
            </a:xfrm>
            <a:prstGeom prst="line">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grpSp>
      <p:sp>
        <p:nvSpPr>
          <p:cNvPr id="25" name="Title 1"/>
          <p:cNvSpPr>
            <a:spLocks noGrp="1"/>
          </p:cNvSpPr>
          <p:nvPr>
            <p:ph type="title"/>
          </p:nvPr>
        </p:nvSpPr>
        <p:spPr>
          <a:xfrm>
            <a:off x="838200" y="32613"/>
            <a:ext cx="10515600" cy="1325563"/>
          </a:xfrm>
        </p:spPr>
        <p:txBody>
          <a:bodyPr/>
          <a:lstStyle/>
          <a:p>
            <a:r>
              <a:rPr lang="en-US" dirty="0" smtClean="0">
                <a:latin typeface="+mn-lt"/>
              </a:rPr>
              <a:t>High-level chromatin organization:</a:t>
            </a:r>
            <a:endParaRPr lang="en-US" dirty="0">
              <a:latin typeface="+mn-lt"/>
            </a:endParaRPr>
          </a:p>
        </p:txBody>
      </p:sp>
      <p:pic>
        <p:nvPicPr>
          <p:cNvPr id="1026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316" y="1432559"/>
            <a:ext cx="343217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9"/>
          <p:cNvSpPr txBox="1">
            <a:spLocks noChangeArrowheads="1"/>
          </p:cNvSpPr>
          <p:nvPr/>
        </p:nvSpPr>
        <p:spPr bwMode="auto">
          <a:xfrm>
            <a:off x="7303454" y="4926330"/>
            <a:ext cx="4618038"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rPr>
              <a:t>M.P. </a:t>
            </a:r>
            <a:r>
              <a:rPr kumimoji="0" lang="en-US" altLang="en-US" sz="1600" b="0" i="0" u="none" strike="noStrike" cap="none" normalizeH="0" baseline="0" dirty="0" err="1" smtClean="0">
                <a:ln>
                  <a:noFill/>
                </a:ln>
                <a:solidFill>
                  <a:schemeClr val="tx1"/>
                </a:solidFill>
                <a:effectLst/>
                <a:latin typeface="Arial" panose="020B0604020202020204" pitchFamily="34" charset="0"/>
              </a:rPr>
              <a:t>Speicher</a:t>
            </a:r>
            <a:r>
              <a:rPr kumimoji="0" lang="en-US" altLang="en-US" sz="1600" b="0" i="0" u="none" strike="noStrike" cap="none" normalizeH="0" baseline="0" dirty="0" smtClean="0">
                <a:ln>
                  <a:noFill/>
                </a:ln>
                <a:solidFill>
                  <a:schemeClr val="tx1"/>
                </a:solidFill>
                <a:effectLst/>
                <a:latin typeface="Arial" panose="020B0604020202020204" pitchFamily="34" charset="0"/>
              </a:rPr>
              <a:t>, N.P. Carter, Nat. Rev. Gen., 2005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9"/>
          <p:cNvSpPr/>
          <p:nvPr/>
        </p:nvSpPr>
        <p:spPr>
          <a:xfrm>
            <a:off x="838200" y="5413375"/>
            <a:ext cx="10716261" cy="1200329"/>
          </a:xfrm>
          <a:prstGeom prst="rect">
            <a:avLst/>
          </a:prstGeom>
        </p:spPr>
        <p:txBody>
          <a:bodyPr wrap="square">
            <a:spAutoFit/>
          </a:bodyPr>
          <a:lstStyle/>
          <a:p>
            <a:r>
              <a:rPr lang="en-US" sz="2400" dirty="0" smtClean="0"/>
              <a:t>Even linear chains, if prepared in unknotted state, will take conformations similar to topologically stabilized ones, and remain in these conformations up to the time needed for knots to form, which might be up to 500 years for chromatin.  </a:t>
            </a:r>
            <a:endParaRPr lang="en-US" sz="2400" dirty="0"/>
          </a:p>
        </p:txBody>
      </p:sp>
    </p:spTree>
    <p:extLst>
      <p:ext uri="{BB962C8B-B14F-4D97-AF65-F5344CB8AC3E}">
        <p14:creationId xmlns:p14="http://schemas.microsoft.com/office/powerpoint/2010/main" val="2615621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427354" y="1844675"/>
            <a:ext cx="4705466" cy="3097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smtClean="0"/>
              <a:t>stable for unknotted rings only, long living meta-stable </a:t>
            </a:r>
            <a:r>
              <a:rPr lang="en-US" altLang="en-US" sz="2000" dirty="0" smtClean="0"/>
              <a:t>for </a:t>
            </a:r>
            <a:r>
              <a:rPr lang="en-US" altLang="en-US" sz="2000" dirty="0" smtClean="0"/>
              <a:t>linear chains</a:t>
            </a:r>
          </a:p>
          <a:p>
            <a:r>
              <a:rPr lang="en-US" altLang="en-US" sz="2000" dirty="0" smtClean="0"/>
              <a:t>compact structure</a:t>
            </a:r>
            <a:endParaRPr lang="ru-RU" altLang="en-US" sz="2000" dirty="0" smtClean="0"/>
          </a:p>
          <a:p>
            <a:r>
              <a:rPr lang="en-US" altLang="en-US" sz="2000" dirty="0" smtClean="0"/>
              <a:t>distinct domain </a:t>
            </a:r>
            <a:r>
              <a:rPr lang="en-US" altLang="en-US" sz="2000" dirty="0" smtClean="0"/>
              <a:t>organization</a:t>
            </a:r>
          </a:p>
          <a:p>
            <a:r>
              <a:rPr lang="en-US" altLang="en-US" sz="2000" dirty="0" smtClean="0"/>
              <a:t>developed domain surface</a:t>
            </a:r>
            <a:endParaRPr lang="ru-RU" altLang="en-US" sz="2000" dirty="0" smtClean="0"/>
          </a:p>
          <a:p>
            <a:r>
              <a:rPr lang="en-US" altLang="en-US" sz="2000" dirty="0" smtClean="0"/>
              <a:t>no or few entanglements</a:t>
            </a:r>
            <a:endParaRPr lang="ru-RU" altLang="en-US" sz="2000" dirty="0" smtClean="0"/>
          </a:p>
          <a:p>
            <a:r>
              <a:rPr lang="en-US" altLang="en-US" sz="2000" dirty="0" smtClean="0"/>
              <a:t>fractal dimension = </a:t>
            </a:r>
            <a:r>
              <a:rPr lang="en-US" altLang="en-US" sz="2000" dirty="0" smtClean="0"/>
              <a:t>3</a:t>
            </a:r>
          </a:p>
          <a:p>
            <a:r>
              <a:rPr lang="en-US" altLang="en-US" sz="2000" dirty="0" smtClean="0"/>
              <a:t>return probability  </a:t>
            </a:r>
            <a:endParaRPr lang="en-US" altLang="en-US" sz="2000" dirty="0" smtClean="0"/>
          </a:p>
        </p:txBody>
      </p:sp>
      <p:sp>
        <p:nvSpPr>
          <p:cNvPr id="5" name="Rectangle 7"/>
          <p:cNvSpPr>
            <a:spLocks noChangeArrowheads="1"/>
          </p:cNvSpPr>
          <p:nvPr/>
        </p:nvSpPr>
        <p:spPr bwMode="auto">
          <a:xfrm>
            <a:off x="1423554" y="188913"/>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smtClean="0"/>
              <a:t>Crumpled globule state</a:t>
            </a:r>
            <a:endParaRPr lang="ru-RU" altLang="en-US" sz="3600" dirty="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554" y="5589588"/>
            <a:ext cx="87137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554" y="1700213"/>
            <a:ext cx="36861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 name="Rectangle 2"/>
              <p:cNvSpPr/>
              <p:nvPr/>
            </p:nvSpPr>
            <p:spPr>
              <a:xfrm>
                <a:off x="8688305" y="4483728"/>
                <a:ext cx="2444515" cy="3822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0">
                              <a:latin typeface="Cambria Math" panose="02040503050406030204" pitchFamily="18" charset="0"/>
                            </a:rPr>
                            <m:t>−2+</m:t>
                          </m:r>
                          <m:r>
                            <a:rPr lang="en-US" i="1">
                              <a:latin typeface="Cambria Math" panose="02040503050406030204" pitchFamily="18" charset="0"/>
                            </a:rPr>
                            <m:t>𝛽</m:t>
                          </m:r>
                        </m:sup>
                      </m:sSup>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0">
                              <a:latin typeface="Cambria Math" panose="02040503050406030204" pitchFamily="18" charset="0"/>
                            </a:rPr>
                            <m:t>−1.09</m:t>
                          </m:r>
                        </m:sup>
                      </m:sSup>
                    </m:oMath>
                  </m:oMathPara>
                </a14:m>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8688305" y="4483728"/>
                <a:ext cx="2444515" cy="38228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2201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22102" y="1912144"/>
            <a:ext cx="4916408" cy="3097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smtClean="0"/>
              <a:t>thermodynamically stable state</a:t>
            </a:r>
          </a:p>
          <a:p>
            <a:r>
              <a:rPr lang="en-US" altLang="en-US" sz="2000" dirty="0" smtClean="0"/>
              <a:t>compact structure</a:t>
            </a:r>
            <a:endParaRPr lang="ru-RU" altLang="en-US" sz="2000" dirty="0" smtClean="0"/>
          </a:p>
          <a:p>
            <a:r>
              <a:rPr lang="en-US" altLang="en-US" sz="2000" dirty="0" smtClean="0"/>
              <a:t>no distinct domains</a:t>
            </a:r>
            <a:endParaRPr lang="ru-RU" altLang="en-US" sz="2000" dirty="0" smtClean="0"/>
          </a:p>
          <a:p>
            <a:r>
              <a:rPr lang="en-US" altLang="en-US" sz="2000" dirty="0" smtClean="0"/>
              <a:t>lots of entanglements</a:t>
            </a:r>
          </a:p>
          <a:p>
            <a:r>
              <a:rPr lang="en-US" altLang="en-US" sz="2000" dirty="0" smtClean="0"/>
              <a:t>not fractal as a whole, short chain fragments have fractal dimension = 2</a:t>
            </a:r>
          </a:p>
          <a:p>
            <a:r>
              <a:rPr lang="en-US" altLang="en-US" sz="2000" dirty="0" smtClean="0"/>
              <a:t> </a:t>
            </a:r>
            <a:endParaRPr lang="ru-RU" altLang="en-US" sz="2000" dirty="0"/>
          </a:p>
        </p:txBody>
      </p:sp>
      <p:sp>
        <p:nvSpPr>
          <p:cNvPr id="5" name="Rectangle 3"/>
          <p:cNvSpPr>
            <a:spLocks noChangeArrowheads="1"/>
          </p:cNvSpPr>
          <p:nvPr/>
        </p:nvSpPr>
        <p:spPr bwMode="auto">
          <a:xfrm>
            <a:off x="1132602" y="188913"/>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smtClean="0">
                <a:latin typeface="+mn-lt"/>
              </a:rPr>
              <a:t>Equilibrium </a:t>
            </a:r>
            <a:r>
              <a:rPr lang="en-US" altLang="en-US" sz="3600" dirty="0" smtClean="0">
                <a:latin typeface="+mn-lt"/>
              </a:rPr>
              <a:t>linear polymer </a:t>
            </a:r>
            <a:r>
              <a:rPr lang="en-US" altLang="en-US" sz="3600" dirty="0" smtClean="0">
                <a:latin typeface="+mn-lt"/>
              </a:rPr>
              <a:t>globule</a:t>
            </a:r>
            <a:endParaRPr lang="ru-RU" altLang="en-US" sz="3600" dirty="0">
              <a:latin typeface="+mn-lt"/>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602" y="5589588"/>
            <a:ext cx="87137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602" y="1557338"/>
            <a:ext cx="37973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 name="Rectangle 1"/>
              <p:cNvSpPr/>
              <p:nvPr/>
            </p:nvSpPr>
            <p:spPr>
              <a:xfrm>
                <a:off x="6215325" y="4127314"/>
                <a:ext cx="1521570" cy="3864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0">
                              <a:latin typeface="Cambria Math" panose="02040503050406030204" pitchFamily="18" charset="0"/>
                            </a:rPr>
                            <m:t>−</m:t>
                          </m:r>
                          <m:f>
                            <m:fPr>
                              <m:type m:val="lin"/>
                              <m:ctrlPr>
                                <a:rPr lang="en-US" i="1">
                                  <a:latin typeface="Cambria Math" panose="02040503050406030204" pitchFamily="18" charset="0"/>
                                </a:rPr>
                              </m:ctrlPr>
                            </m:fPr>
                            <m:num>
                              <m:r>
                                <a:rPr lang="en-US" i="0">
                                  <a:latin typeface="Cambria Math" panose="02040503050406030204" pitchFamily="18" charset="0"/>
                                </a:rPr>
                                <m:t>3</m:t>
                              </m:r>
                            </m:num>
                            <m:den>
                              <m:r>
                                <a:rPr lang="en-US" i="0">
                                  <a:latin typeface="Cambria Math" panose="02040503050406030204" pitchFamily="18" charset="0"/>
                                </a:rPr>
                                <m:t>2</m:t>
                              </m:r>
                            </m:den>
                          </m:f>
                        </m:sup>
                      </m:sSup>
                    </m:oMath>
                  </m:oMathPara>
                </a14:m>
                <a:endParaRPr lang="en-US" dirty="0"/>
              </a:p>
            </p:txBody>
          </p:sp>
        </mc:Choice>
        <mc:Fallback>
          <p:sp>
            <p:nvSpPr>
              <p:cNvPr id="2" name="Rectangle 1"/>
              <p:cNvSpPr>
                <a:spLocks noRot="1" noChangeAspect="1" noMove="1" noResize="1" noEditPoints="1" noAdjustHandles="1" noChangeArrowheads="1" noChangeShapeType="1" noTextEdit="1"/>
              </p:cNvSpPr>
              <p:nvPr/>
            </p:nvSpPr>
            <p:spPr>
              <a:xfrm>
                <a:off x="6215325" y="4127314"/>
                <a:ext cx="1521570" cy="386452"/>
              </a:xfrm>
              <a:prstGeom prst="rect">
                <a:avLst/>
              </a:prstGeom>
              <a:blipFill rotWithShape="0">
                <a:blip r:embed="rId4"/>
                <a:stretch>
                  <a:fillRect t="-80952" r="-22088" b="-98413"/>
                </a:stretch>
              </a:blipFill>
            </p:spPr>
            <p:txBody>
              <a:bodyPr/>
              <a:lstStyle/>
              <a:p>
                <a:r>
                  <a:rPr lang="en-US">
                    <a:noFill/>
                  </a:rPr>
                  <a:t> </a:t>
                </a:r>
              </a:p>
            </p:txBody>
          </p:sp>
        </mc:Fallback>
      </mc:AlternateContent>
    </p:spTree>
    <p:extLst>
      <p:ext uri="{BB962C8B-B14F-4D97-AF65-F5344CB8AC3E}">
        <p14:creationId xmlns:p14="http://schemas.microsoft.com/office/powerpoint/2010/main" val="3528626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558" y="1649413"/>
            <a:ext cx="2492375"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670" y="2009775"/>
            <a:ext cx="14017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358" y="1938338"/>
            <a:ext cx="195897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2031683" y="1577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2400" b="1" i="0" u="none" strike="noStrike" cap="none" normalizeH="0" baseline="0" smtClean="0">
                <a:ln>
                  <a:noFill/>
                </a:ln>
                <a:solidFill>
                  <a:schemeClr val="tx1"/>
                </a:solidFill>
                <a:effectLst/>
                <a:latin typeface="Arial" panose="020B0604020202020204" pitchFamily="34" charset="0"/>
              </a:rPr>
              <a:t>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Text Box 9"/>
          <p:cNvSpPr txBox="1">
            <a:spLocks noChangeArrowheads="1"/>
          </p:cNvSpPr>
          <p:nvPr/>
        </p:nvSpPr>
        <p:spPr bwMode="auto">
          <a:xfrm>
            <a:off x="5271770" y="1577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2400" b="1" i="0" u="none" strike="noStrike" cap="none" normalizeH="0" baseline="0" smtClean="0">
                <a:ln>
                  <a:noFill/>
                </a:ln>
                <a:solidFill>
                  <a:schemeClr val="tx1"/>
                </a:solidFill>
                <a:effectLst/>
                <a:latin typeface="Arial" panose="020B0604020202020204" pitchFamily="34" charset="0"/>
              </a:rPr>
              <a:t>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Text Box 10"/>
          <p:cNvSpPr txBox="1">
            <a:spLocks noChangeArrowheads="1"/>
          </p:cNvSpPr>
          <p:nvPr/>
        </p:nvSpPr>
        <p:spPr bwMode="auto">
          <a:xfrm>
            <a:off x="7432358" y="15795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2400" b="1" i="0" u="none" strike="noStrike" cap="none" normalizeH="0" baseline="0" smtClean="0">
                <a:ln>
                  <a:noFill/>
                </a:ln>
                <a:solidFill>
                  <a:schemeClr val="tx1"/>
                </a:solidFill>
                <a:effectLst/>
                <a:latin typeface="Arial" panose="020B0604020202020204" pitchFamily="34"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 name="Rectangle 11"/>
          <p:cNvSpPr>
            <a:spLocks noChangeArrowheads="1"/>
          </p:cNvSpPr>
          <p:nvPr/>
        </p:nvSpPr>
        <p:spPr bwMode="auto">
          <a:xfrm>
            <a:off x="1888808" y="1433513"/>
            <a:ext cx="2951162"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4984433" y="1433513"/>
            <a:ext cx="1871662"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13"/>
          <p:cNvSpPr>
            <a:spLocks noChangeArrowheads="1"/>
          </p:cNvSpPr>
          <p:nvPr/>
        </p:nvSpPr>
        <p:spPr bwMode="auto">
          <a:xfrm>
            <a:off x="7071995" y="1433513"/>
            <a:ext cx="2520950"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1864995" y="5663882"/>
            <a:ext cx="654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Lieberman-Aiden </a:t>
            </a:r>
            <a:r>
              <a:rPr kumimoji="0" lang="ru-RU" altLang="en-US" sz="1800" b="0" i="0" u="none" strike="noStrike" cap="none" normalizeH="0" baseline="0" dirty="0" err="1" smtClean="0">
                <a:ln>
                  <a:noFill/>
                </a:ln>
                <a:solidFill>
                  <a:schemeClr val="tx1"/>
                </a:solidFill>
                <a:effectLst/>
                <a:latin typeface="Arial" panose="020B0604020202020204" pitchFamily="34" charset="0"/>
              </a:rPr>
              <a:t>et</a:t>
            </a:r>
            <a:r>
              <a:rPr kumimoji="0" lang="ru-RU" altLang="en-US" sz="1800" b="0" i="0" u="none" strike="noStrike" cap="none" normalizeH="0" baseline="0" dirty="0" smtClean="0">
                <a:ln>
                  <a:noFill/>
                </a:ln>
                <a:solidFill>
                  <a:schemeClr val="tx1"/>
                </a:solidFill>
                <a:effectLst/>
                <a:latin typeface="Arial" panose="020B0604020202020204" pitchFamily="34" charset="0"/>
              </a:rPr>
              <a:t> </a:t>
            </a:r>
            <a:r>
              <a:rPr kumimoji="0" lang="ru-RU" altLang="en-US" sz="1800" b="0" i="0" u="none" strike="noStrike" cap="none" normalizeH="0" baseline="0" dirty="0" err="1" smtClean="0">
                <a:ln>
                  <a:noFill/>
                </a:ln>
                <a:solidFill>
                  <a:schemeClr val="tx1"/>
                </a:solidFill>
                <a:effectLst/>
                <a:latin typeface="Arial" panose="020B0604020202020204" pitchFamily="34" charset="0"/>
              </a:rPr>
              <a:t>al</a:t>
            </a:r>
            <a:r>
              <a:rPr kumimoji="0" lang="ru-RU" altLang="en-US" sz="1800" b="0" i="0" u="none" strike="noStrike" cap="none" normalizeH="0" baseline="0" dirty="0" smtClean="0">
                <a:ln>
                  <a:noFill/>
                </a:ln>
                <a:solidFill>
                  <a:schemeClr val="tx1"/>
                </a:solidFill>
                <a:effectLst/>
                <a:latin typeface="Arial" panose="020B0604020202020204" pitchFamily="34" charset="0"/>
              </a:rPr>
              <a:t>.</a:t>
            </a:r>
            <a:r>
              <a:rPr kumimoji="0" lang="en-US" altLang="en-US" sz="1800" b="0" i="0" u="none" strike="noStrike" cap="none" normalizeH="0" baseline="0" dirty="0" smtClean="0">
                <a:ln>
                  <a:noFill/>
                </a:ln>
                <a:solidFill>
                  <a:schemeClr val="tx1"/>
                </a:solidFill>
                <a:effectLst/>
                <a:latin typeface="Arial" panose="020B0604020202020204" pitchFamily="34" charset="0"/>
              </a:rPr>
              <a:t> Science. 2009 Oct 9;326(5950):289-93.</a:t>
            </a:r>
          </a:p>
        </p:txBody>
      </p:sp>
      <p:sp>
        <p:nvSpPr>
          <p:cNvPr id="11" name="Text Box 10"/>
          <p:cNvSpPr txBox="1">
            <a:spLocks noChangeArrowheads="1"/>
          </p:cNvSpPr>
          <p:nvPr/>
        </p:nvSpPr>
        <p:spPr bwMode="auto">
          <a:xfrm>
            <a:off x="1888808" y="378144"/>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Arial" panose="020B0604020202020204" pitchFamily="34" charset="0"/>
              </a:rPr>
              <a:t>Hi-C method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694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031"/>
            <a:ext cx="10515600" cy="1325563"/>
          </a:xfrm>
        </p:spPr>
        <p:txBody>
          <a:bodyPr/>
          <a:lstStyle/>
          <a:p>
            <a:r>
              <a:rPr lang="en-US" dirty="0" smtClean="0"/>
              <a:t>Chromatin packing geometry from Hi-C maps</a:t>
            </a:r>
            <a:endParaRPr lang="en-US" dirty="0"/>
          </a:p>
        </p:txBody>
      </p:sp>
      <p:pic>
        <p:nvPicPr>
          <p:cNvPr id="4"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3" y="1762559"/>
            <a:ext cx="496728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28" y="1762559"/>
            <a:ext cx="31750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7434266" y="1762559"/>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en-US" sz="1800" b="1"/>
              <a:t>0</a:t>
            </a:r>
          </a:p>
        </p:txBody>
      </p:sp>
      <p:sp>
        <p:nvSpPr>
          <p:cNvPr id="7" name="Text Box 8"/>
          <p:cNvSpPr txBox="1">
            <a:spLocks noChangeArrowheads="1"/>
          </p:cNvSpPr>
          <p:nvPr/>
        </p:nvSpPr>
        <p:spPr bwMode="auto">
          <a:xfrm>
            <a:off x="7434266" y="6371071"/>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en-US" sz="1800" b="1"/>
              <a:t>1</a:t>
            </a:r>
          </a:p>
        </p:txBody>
      </p:sp>
      <p:sp>
        <p:nvSpPr>
          <p:cNvPr id="8" name="Text Box 9"/>
          <p:cNvSpPr txBox="1">
            <a:spLocks noChangeArrowheads="1"/>
          </p:cNvSpPr>
          <p:nvPr/>
        </p:nvSpPr>
        <p:spPr bwMode="auto">
          <a:xfrm>
            <a:off x="7291391" y="4067609"/>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en-US" sz="1800" b="1"/>
              <a:t>0.5</a:t>
            </a:r>
          </a:p>
        </p:txBody>
      </p:sp>
      <p:sp>
        <p:nvSpPr>
          <p:cNvPr id="9" name="Rectangle 6"/>
          <p:cNvSpPr>
            <a:spLocks noChangeArrowheads="1"/>
          </p:cNvSpPr>
          <p:nvPr/>
        </p:nvSpPr>
        <p:spPr bwMode="auto">
          <a:xfrm>
            <a:off x="1530353" y="1762559"/>
            <a:ext cx="4967288" cy="49672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91" y="1330759"/>
            <a:ext cx="53990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8"/>
          <p:cNvSpPr>
            <a:spLocks noChangeArrowheads="1"/>
          </p:cNvSpPr>
          <p:nvPr/>
        </p:nvSpPr>
        <p:spPr bwMode="auto">
          <a:xfrm>
            <a:off x="1530353" y="1402196"/>
            <a:ext cx="215900" cy="2159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54091" y="1619684"/>
            <a:ext cx="34607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0"/>
          <p:cNvSpPr>
            <a:spLocks noChangeArrowheads="1"/>
          </p:cNvSpPr>
          <p:nvPr/>
        </p:nvSpPr>
        <p:spPr bwMode="auto">
          <a:xfrm>
            <a:off x="6281741" y="1403784"/>
            <a:ext cx="215900" cy="2159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14" name="Line 11"/>
          <p:cNvSpPr>
            <a:spLocks noChangeShapeType="1"/>
          </p:cNvSpPr>
          <p:nvPr/>
        </p:nvSpPr>
        <p:spPr bwMode="auto">
          <a:xfrm>
            <a:off x="4194178" y="1475221"/>
            <a:ext cx="0" cy="5256213"/>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p:cNvSpPr>
            <a:spLocks noChangeShapeType="1"/>
          </p:cNvSpPr>
          <p:nvPr/>
        </p:nvSpPr>
        <p:spPr bwMode="auto">
          <a:xfrm>
            <a:off x="4338641" y="1475221"/>
            <a:ext cx="0" cy="5256213"/>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p:cNvSpPr>
            <a:spLocks noChangeShapeType="1"/>
          </p:cNvSpPr>
          <p:nvPr/>
        </p:nvSpPr>
        <p:spPr bwMode="auto">
          <a:xfrm>
            <a:off x="1169991" y="5291571"/>
            <a:ext cx="5329237" cy="1588"/>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p:cNvSpPr>
            <a:spLocks noChangeShapeType="1"/>
          </p:cNvSpPr>
          <p:nvPr/>
        </p:nvSpPr>
        <p:spPr bwMode="auto">
          <a:xfrm>
            <a:off x="1169991" y="5436034"/>
            <a:ext cx="5329237" cy="1587"/>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15"/>
          <p:cNvSpPr>
            <a:spLocks noChangeArrowheads="1"/>
          </p:cNvSpPr>
          <p:nvPr/>
        </p:nvSpPr>
        <p:spPr bwMode="auto">
          <a:xfrm>
            <a:off x="4194178" y="5291571"/>
            <a:ext cx="144463" cy="142875"/>
          </a:xfrm>
          <a:prstGeom prst="rect">
            <a:avLst/>
          </a:prstGeom>
          <a:solidFill>
            <a:srgbClr val="0BEDF3"/>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19" name="Line 19"/>
          <p:cNvSpPr>
            <a:spLocks noChangeShapeType="1"/>
          </p:cNvSpPr>
          <p:nvPr/>
        </p:nvSpPr>
        <p:spPr bwMode="auto">
          <a:xfrm flipV="1">
            <a:off x="4267203" y="3707246"/>
            <a:ext cx="3311525" cy="1655763"/>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6"/>
          <p:cNvSpPr txBox="1">
            <a:spLocks noChangeArrowheads="1"/>
          </p:cNvSpPr>
          <p:nvPr/>
        </p:nvSpPr>
        <p:spPr bwMode="auto">
          <a:xfrm>
            <a:off x="4122741" y="971984"/>
            <a:ext cx="25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a:t>i</a:t>
            </a:r>
            <a:endParaRPr lang="ru-RU" altLang="en-US" sz="2400" i="1"/>
          </a:p>
        </p:txBody>
      </p:sp>
      <p:sp>
        <p:nvSpPr>
          <p:cNvPr id="21" name="Text Box 6"/>
          <p:cNvSpPr txBox="1">
            <a:spLocks noChangeArrowheads="1"/>
          </p:cNvSpPr>
          <p:nvPr/>
        </p:nvSpPr>
        <p:spPr bwMode="auto">
          <a:xfrm>
            <a:off x="738191" y="5075671"/>
            <a:ext cx="25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a:t>j</a:t>
            </a:r>
            <a:endParaRPr lang="ru-RU" altLang="en-US" sz="2400" i="1"/>
          </a:p>
        </p:txBody>
      </p:sp>
      <p:sp>
        <p:nvSpPr>
          <p:cNvPr id="22" name="Line 22"/>
          <p:cNvSpPr>
            <a:spLocks noChangeShapeType="1"/>
          </p:cNvSpPr>
          <p:nvPr/>
        </p:nvSpPr>
        <p:spPr bwMode="auto">
          <a:xfrm>
            <a:off x="1169991" y="4427971"/>
            <a:ext cx="5329237" cy="1588"/>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3"/>
          <p:cNvSpPr>
            <a:spLocks noChangeShapeType="1"/>
          </p:cNvSpPr>
          <p:nvPr/>
        </p:nvSpPr>
        <p:spPr bwMode="auto">
          <a:xfrm>
            <a:off x="1169991" y="4570846"/>
            <a:ext cx="5329237" cy="1588"/>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Rectangle 24"/>
          <p:cNvSpPr>
            <a:spLocks noChangeArrowheads="1"/>
          </p:cNvSpPr>
          <p:nvPr/>
        </p:nvSpPr>
        <p:spPr bwMode="auto">
          <a:xfrm>
            <a:off x="5057778" y="4427971"/>
            <a:ext cx="144463" cy="144463"/>
          </a:xfrm>
          <a:prstGeom prst="rect">
            <a:avLst/>
          </a:prstGeom>
          <a:solidFill>
            <a:srgbClr val="0BEDF3"/>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25" name="Line 25"/>
          <p:cNvSpPr>
            <a:spLocks noChangeShapeType="1"/>
          </p:cNvSpPr>
          <p:nvPr/>
        </p:nvSpPr>
        <p:spPr bwMode="auto">
          <a:xfrm>
            <a:off x="5057778" y="1475221"/>
            <a:ext cx="0" cy="5256213"/>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6"/>
          <p:cNvSpPr>
            <a:spLocks noChangeShapeType="1"/>
          </p:cNvSpPr>
          <p:nvPr/>
        </p:nvSpPr>
        <p:spPr bwMode="auto">
          <a:xfrm>
            <a:off x="5202241" y="1475221"/>
            <a:ext cx="0" cy="5256213"/>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7"/>
          <p:cNvSpPr>
            <a:spLocks noChangeShapeType="1"/>
          </p:cNvSpPr>
          <p:nvPr/>
        </p:nvSpPr>
        <p:spPr bwMode="auto">
          <a:xfrm flipV="1">
            <a:off x="5130803" y="3707246"/>
            <a:ext cx="2447925" cy="792163"/>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6"/>
          <p:cNvSpPr txBox="1">
            <a:spLocks noChangeArrowheads="1"/>
          </p:cNvSpPr>
          <p:nvPr/>
        </p:nvSpPr>
        <p:spPr bwMode="auto">
          <a:xfrm>
            <a:off x="1457328" y="971984"/>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a:t>1</a:t>
            </a:r>
            <a:endParaRPr lang="ru-RU" altLang="en-US" sz="2400" i="1"/>
          </a:p>
        </p:txBody>
      </p:sp>
      <p:sp>
        <p:nvSpPr>
          <p:cNvPr id="29" name="Text Box 6"/>
          <p:cNvSpPr txBox="1">
            <a:spLocks noChangeArrowheads="1"/>
          </p:cNvSpPr>
          <p:nvPr/>
        </p:nvSpPr>
        <p:spPr bwMode="auto">
          <a:xfrm>
            <a:off x="6210303" y="970396"/>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a:t>N</a:t>
            </a:r>
            <a:endParaRPr lang="ru-RU" altLang="en-US" sz="2400" i="1"/>
          </a:p>
        </p:txBody>
      </p:sp>
      <p:sp>
        <p:nvSpPr>
          <p:cNvPr id="30" name="Text Box 6"/>
          <p:cNvSpPr txBox="1">
            <a:spLocks noChangeArrowheads="1"/>
          </p:cNvSpPr>
          <p:nvPr/>
        </p:nvSpPr>
        <p:spPr bwMode="auto">
          <a:xfrm>
            <a:off x="4986341" y="971984"/>
            <a:ext cx="323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a:t>j</a:t>
            </a:r>
            <a:endParaRPr lang="ru-RU" altLang="en-US" sz="2400" i="1"/>
          </a:p>
        </p:txBody>
      </p:sp>
      <p:sp>
        <p:nvSpPr>
          <p:cNvPr id="31" name="Text Box 6"/>
          <p:cNvSpPr txBox="1">
            <a:spLocks noChangeArrowheads="1"/>
          </p:cNvSpPr>
          <p:nvPr/>
        </p:nvSpPr>
        <p:spPr bwMode="auto">
          <a:xfrm>
            <a:off x="738191" y="4212071"/>
            <a:ext cx="21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a:t>i</a:t>
            </a:r>
            <a:endParaRPr lang="ru-RU" altLang="en-US" sz="2400" i="1"/>
          </a:p>
        </p:txBody>
      </p:sp>
      <p:sp>
        <p:nvSpPr>
          <p:cNvPr id="33" name="Text Box 6"/>
          <p:cNvSpPr txBox="1">
            <a:spLocks noChangeArrowheads="1"/>
          </p:cNvSpPr>
          <p:nvPr/>
        </p:nvSpPr>
        <p:spPr bwMode="auto">
          <a:xfrm rot="5400000">
            <a:off x="6188078" y="4018397"/>
            <a:ext cx="496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t>Contact probability scale</a:t>
            </a:r>
            <a:endParaRPr lang="ru-RU" altLang="en-US" sz="2400"/>
          </a:p>
        </p:txBody>
      </p:sp>
      <p:grpSp>
        <p:nvGrpSpPr>
          <p:cNvPr id="34" name="Group 37"/>
          <p:cNvGrpSpPr>
            <a:grpSpLocks/>
          </p:cNvGrpSpPr>
          <p:nvPr/>
        </p:nvGrpSpPr>
        <p:grpSpPr bwMode="auto">
          <a:xfrm>
            <a:off x="7291391" y="3059546"/>
            <a:ext cx="431800" cy="582613"/>
            <a:chOff x="2472" y="2614"/>
            <a:chExt cx="272" cy="367"/>
          </a:xfrm>
        </p:grpSpPr>
        <p:sp>
          <p:nvSpPr>
            <p:cNvPr id="35" name="Text Box 6"/>
            <p:cNvSpPr txBox="1">
              <a:spLocks noChangeArrowheads="1"/>
            </p:cNvSpPr>
            <p:nvPr/>
          </p:nvSpPr>
          <p:spPr bwMode="auto">
            <a:xfrm>
              <a:off x="2472" y="2614"/>
              <a:ext cx="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i="1"/>
                <a:t>P</a:t>
              </a:r>
              <a:endParaRPr lang="ru-RU" altLang="en-US" sz="2800" i="1"/>
            </a:p>
          </p:txBody>
        </p:sp>
        <p:sp>
          <p:nvSpPr>
            <p:cNvPr id="36" name="Text Box 6"/>
            <p:cNvSpPr txBox="1">
              <a:spLocks noChangeArrowheads="1"/>
            </p:cNvSpPr>
            <p:nvPr/>
          </p:nvSpPr>
          <p:spPr bwMode="auto">
            <a:xfrm>
              <a:off x="2562" y="2750"/>
              <a:ext cx="1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i="1"/>
                <a:t>ij</a:t>
              </a:r>
              <a:endParaRPr lang="ru-RU" altLang="en-US" sz="1800" i="1"/>
            </a:p>
          </p:txBody>
        </p:sp>
      </p:grpSp>
      <p:sp>
        <p:nvSpPr>
          <p:cNvPr id="37" name="Rectangle 40"/>
          <p:cNvSpPr>
            <a:spLocks noChangeArrowheads="1"/>
          </p:cNvSpPr>
          <p:nvPr/>
        </p:nvSpPr>
        <p:spPr bwMode="auto">
          <a:xfrm>
            <a:off x="7651753" y="3635809"/>
            <a:ext cx="503238" cy="714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Tree>
    <p:extLst>
      <p:ext uri="{BB962C8B-B14F-4D97-AF65-F5344CB8AC3E}">
        <p14:creationId xmlns:p14="http://schemas.microsoft.com/office/powerpoint/2010/main" val="6253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871929" y="1700213"/>
            <a:ext cx="197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Chromosome 13</a:t>
            </a:r>
            <a:endParaRPr lang="ru-RU" altLang="en-US" sz="1800" b="1"/>
          </a:p>
        </p:txBody>
      </p:sp>
      <p:sp>
        <p:nvSpPr>
          <p:cNvPr id="5" name="Text Box 8"/>
          <p:cNvSpPr txBox="1">
            <a:spLocks noChangeArrowheads="1"/>
          </p:cNvSpPr>
          <p:nvPr/>
        </p:nvSpPr>
        <p:spPr bwMode="auto">
          <a:xfrm>
            <a:off x="1000267" y="144463"/>
            <a:ext cx="8261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dirty="0"/>
              <a:t>Hi-C maps: </a:t>
            </a:r>
          </a:p>
          <a:p>
            <a:pPr eaLnBrk="1" hangingPunct="1">
              <a:spcBef>
                <a:spcPct val="0"/>
              </a:spcBef>
              <a:buFontTx/>
              <a:buNone/>
            </a:pPr>
            <a:r>
              <a:rPr lang="en-US" altLang="en-US" sz="3600" dirty="0"/>
              <a:t>contact probability vs. genomic distance</a:t>
            </a:r>
          </a:p>
        </p:txBody>
      </p:sp>
      <p:pic>
        <p:nvPicPr>
          <p:cNvPr id="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267" y="2060575"/>
            <a:ext cx="8726487"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a:spLocks noChangeArrowheads="1"/>
          </p:cNvSpPr>
          <p:nvPr/>
        </p:nvSpPr>
        <p:spPr bwMode="auto">
          <a:xfrm>
            <a:off x="1000267" y="5828442"/>
            <a:ext cx="8405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smtClean="0">
                <a:solidFill>
                  <a:srgbClr val="FF0000"/>
                </a:solidFill>
              </a:rPr>
              <a:t>The contact probability decays approximately as 1/(genomic distance) in most cases. This decay is very different from what one expects in an equilibrium polymer globule, but is reminiscent of the fractal globule state.</a:t>
            </a:r>
            <a:endParaRPr lang="en-GB" altLang="en-US" dirty="0">
              <a:solidFill>
                <a:srgbClr val="FF0000"/>
              </a:solidFill>
            </a:endParaRPr>
          </a:p>
        </p:txBody>
      </p:sp>
    </p:spTree>
    <p:extLst>
      <p:ext uri="{BB962C8B-B14F-4D97-AF65-F5344CB8AC3E}">
        <p14:creationId xmlns:p14="http://schemas.microsoft.com/office/powerpoint/2010/main" val="3400522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709"/>
            <a:ext cx="10515600" cy="1325563"/>
          </a:xfrm>
        </p:spPr>
        <p:txBody>
          <a:bodyPr/>
          <a:lstStyle/>
          <a:p>
            <a:r>
              <a:rPr lang="en-US" dirty="0" smtClean="0"/>
              <a:t>FISH data on chromosome conformations</a:t>
            </a:r>
            <a:endParaRPr lang="en-US" dirty="0"/>
          </a:p>
        </p:txBody>
      </p:sp>
      <p:pic>
        <p:nvPicPr>
          <p:cNvPr id="4" name="Picture 3"/>
          <p:cNvPicPr>
            <a:picLocks noChangeAspect="1"/>
          </p:cNvPicPr>
          <p:nvPr/>
        </p:nvPicPr>
        <p:blipFill>
          <a:blip r:embed="rId2"/>
          <a:stretch>
            <a:fillRect/>
          </a:stretch>
        </p:blipFill>
        <p:spPr>
          <a:xfrm>
            <a:off x="838200" y="1520792"/>
            <a:ext cx="4934426" cy="5230368"/>
          </a:xfrm>
          <a:prstGeom prst="rect">
            <a:avLst/>
          </a:prstGeom>
        </p:spPr>
      </p:pic>
      <p:sp>
        <p:nvSpPr>
          <p:cNvPr id="5" name="TextBox 4"/>
          <p:cNvSpPr txBox="1"/>
          <p:nvPr/>
        </p:nvSpPr>
        <p:spPr>
          <a:xfrm>
            <a:off x="6096000" y="1985210"/>
            <a:ext cx="5498431" cy="1569660"/>
          </a:xfrm>
          <a:prstGeom prst="rect">
            <a:avLst/>
          </a:prstGeom>
          <a:noFill/>
        </p:spPr>
        <p:txBody>
          <a:bodyPr wrap="square" rtlCol="0">
            <a:spAutoFit/>
          </a:bodyPr>
          <a:lstStyle/>
          <a:p>
            <a:r>
              <a:rPr lang="en-US" sz="2400" dirty="0" smtClean="0"/>
              <a:t>Results of the FISH experiments can be nicely fitted by computer simulations of unknotted initial conformations relaxed up to biological timescales</a:t>
            </a:r>
            <a:endParaRPr lang="en-US" sz="2400" dirty="0"/>
          </a:p>
        </p:txBody>
      </p:sp>
      <p:sp>
        <p:nvSpPr>
          <p:cNvPr id="6" name="TextBox 5"/>
          <p:cNvSpPr txBox="1"/>
          <p:nvPr/>
        </p:nvSpPr>
        <p:spPr>
          <a:xfrm>
            <a:off x="6096000" y="6136105"/>
            <a:ext cx="2736455" cy="369332"/>
          </a:xfrm>
          <a:prstGeom prst="rect">
            <a:avLst/>
          </a:prstGeom>
          <a:noFill/>
        </p:spPr>
        <p:txBody>
          <a:bodyPr wrap="none" rtlCol="0">
            <a:spAutoFit/>
          </a:bodyPr>
          <a:lstStyle/>
          <a:p>
            <a:r>
              <a:rPr lang="en-US" dirty="0" smtClean="0"/>
              <a:t>A. Rosa, R. </a:t>
            </a:r>
            <a:r>
              <a:rPr lang="en-US" dirty="0" err="1" smtClean="0"/>
              <a:t>Everaers</a:t>
            </a:r>
            <a:r>
              <a:rPr lang="en-US" dirty="0" smtClean="0"/>
              <a:t>, 2008.</a:t>
            </a:r>
            <a:endParaRPr lang="en-US" dirty="0"/>
          </a:p>
        </p:txBody>
      </p:sp>
    </p:spTree>
    <p:extLst>
      <p:ext uri="{BB962C8B-B14F-4D97-AF65-F5344CB8AC3E}">
        <p14:creationId xmlns:p14="http://schemas.microsoft.com/office/powerpoint/2010/main" val="1730775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8170" y="284073"/>
            <a:ext cx="10515600" cy="1325563"/>
          </a:xfrm>
        </p:spPr>
        <p:txBody>
          <a:bodyPr/>
          <a:lstStyle/>
          <a:p>
            <a:r>
              <a:rPr lang="en-US" dirty="0" smtClean="0"/>
              <a:t>Other examples of fractal globule states:</a:t>
            </a:r>
            <a:br>
              <a:rPr lang="en-US" dirty="0" smtClean="0"/>
            </a:br>
            <a:r>
              <a:rPr lang="en-US" dirty="0" smtClean="0"/>
              <a:t>Bacterial chromosome?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 y="2280284"/>
            <a:ext cx="4754880" cy="28975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180" y="1221105"/>
            <a:ext cx="3731769" cy="5179695"/>
          </a:xfrm>
          <a:prstGeom prst="rect">
            <a:avLst/>
          </a:prstGeom>
        </p:spPr>
      </p:pic>
    </p:spTree>
    <p:extLst>
      <p:ext uri="{BB962C8B-B14F-4D97-AF65-F5344CB8AC3E}">
        <p14:creationId xmlns:p14="http://schemas.microsoft.com/office/powerpoint/2010/main" val="4264753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Outline</a:t>
            </a:r>
            <a:endParaRPr lang="en-US" dirty="0"/>
          </a:p>
        </p:txBody>
      </p:sp>
      <p:sp>
        <p:nvSpPr>
          <p:cNvPr id="4" name="TextBox 3"/>
          <p:cNvSpPr txBox="1"/>
          <p:nvPr/>
        </p:nvSpPr>
        <p:spPr>
          <a:xfrm>
            <a:off x="838200" y="1931670"/>
            <a:ext cx="10892790" cy="3416320"/>
          </a:xfrm>
          <a:prstGeom prst="rect">
            <a:avLst/>
          </a:prstGeom>
          <a:noFill/>
        </p:spPr>
        <p:txBody>
          <a:bodyPr wrap="square" rtlCol="0">
            <a:spAutoFit/>
          </a:bodyPr>
          <a:lstStyle/>
          <a:p>
            <a:pPr marL="457200" indent="-457200">
              <a:buAutoNum type="arabicPeriod"/>
            </a:pPr>
            <a:r>
              <a:rPr lang="en-US" sz="2400" dirty="0" smtClean="0"/>
              <a:t>What are the “topologically stabilized states” and what is their biological relevance?</a:t>
            </a:r>
          </a:p>
          <a:p>
            <a:pPr marL="457200" indent="-457200">
              <a:buAutoNum type="arabicPeriod"/>
            </a:pPr>
            <a:endParaRPr lang="en-US" sz="2400" dirty="0" smtClean="0"/>
          </a:p>
          <a:p>
            <a:pPr marL="457200" indent="-457200">
              <a:buAutoNum type="arabicPeriod"/>
            </a:pPr>
            <a:endParaRPr lang="en-US" sz="2400" dirty="0"/>
          </a:p>
          <a:p>
            <a:pPr marL="457200" indent="-457200">
              <a:buAutoNum type="arabicPeriod"/>
            </a:pPr>
            <a:endParaRPr lang="en-US" sz="2400" dirty="0"/>
          </a:p>
          <a:p>
            <a:pPr marL="457200" indent="-457200">
              <a:buAutoNum type="arabicPeriod"/>
            </a:pPr>
            <a:r>
              <a:rPr lang="en-US" sz="2400" dirty="0" smtClean="0"/>
              <a:t>Generalized Rouse model for the dynamics of these states: scaling approach for the Newtonian and viscoelastic environment, and calculation of the correlation functions within the beta model.</a:t>
            </a:r>
            <a:endParaRPr lang="en-US" sz="2400" dirty="0" smtClean="0"/>
          </a:p>
          <a:p>
            <a:endParaRPr lang="en-US" sz="2400" dirty="0" smtClean="0"/>
          </a:p>
        </p:txBody>
      </p:sp>
    </p:spTree>
    <p:extLst>
      <p:ext uri="{BB962C8B-B14F-4D97-AF65-F5344CB8AC3E}">
        <p14:creationId xmlns:p14="http://schemas.microsoft.com/office/powerpoint/2010/main" val="812736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98170" y="284073"/>
            <a:ext cx="10515600" cy="1325563"/>
          </a:xfrm>
        </p:spPr>
        <p:txBody>
          <a:bodyPr/>
          <a:lstStyle/>
          <a:p>
            <a:r>
              <a:rPr lang="en-US" dirty="0" smtClean="0"/>
              <a:t>Other examples of fractal globule states:</a:t>
            </a:r>
            <a:br>
              <a:rPr lang="en-US" dirty="0" smtClean="0"/>
            </a:br>
            <a:r>
              <a:rPr lang="en-US" dirty="0" err="1" smtClean="0"/>
              <a:t>Peano</a:t>
            </a:r>
            <a:r>
              <a:rPr lang="en-US" dirty="0" smtClean="0"/>
              <a:t> curve after annealing</a:t>
            </a:r>
            <a:endParaRPr lang="en-US" dirty="0"/>
          </a:p>
        </p:txBody>
      </p:sp>
      <p:pic>
        <p:nvPicPr>
          <p:cNvPr id="13314" name="Picture 2" descr="image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45" y="2112874"/>
            <a:ext cx="3811588"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457" y="1454061"/>
            <a:ext cx="504031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98170" y="6381661"/>
            <a:ext cx="8893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Domains in crumpled globule have very developed surface, they are interpenetrating</a:t>
            </a:r>
          </a:p>
        </p:txBody>
      </p:sp>
    </p:spTree>
    <p:extLst>
      <p:ext uri="{BB962C8B-B14F-4D97-AF65-F5344CB8AC3E}">
        <p14:creationId xmlns:p14="http://schemas.microsoft.com/office/powerpoint/2010/main" val="921752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263333" y="1612265"/>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smtClean="0">
                <a:latin typeface="Arial" panose="020B0604020202020204" pitchFamily="34" charset="0"/>
              </a:rPr>
              <a:t>R</a:t>
            </a:r>
            <a:r>
              <a:rPr kumimoji="0" lang="en-US" altLang="en-US" sz="1800" b="0" i="0" u="none" strike="noStrike" cap="none" normalizeH="0" baseline="0" dirty="0" smtClean="0">
                <a:ln>
                  <a:noFill/>
                </a:ln>
                <a:solidFill>
                  <a:schemeClr val="tx1"/>
                </a:solidFill>
                <a:effectLst/>
                <a:latin typeface="Arial" panose="020B0604020202020204" pitchFamily="34" charset="0"/>
              </a:rPr>
              <a:t>andom walk, whose new steps ‘like’ to stick to the already visited places:</a:t>
            </a:r>
          </a:p>
        </p:txBody>
      </p:sp>
      <p:pic>
        <p:nvPicPr>
          <p:cNvPr id="1433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08" y="2199958"/>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820" y="2199958"/>
            <a:ext cx="2082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708" y="3949383"/>
            <a:ext cx="22383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633" y="4143058"/>
            <a:ext cx="13874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288733" y="223012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A.</a:t>
            </a:r>
          </a:p>
        </p:txBody>
      </p:sp>
      <p:sp>
        <p:nvSpPr>
          <p:cNvPr id="6" name="Text Box 6"/>
          <p:cNvSpPr txBox="1">
            <a:spLocks noChangeArrowheads="1"/>
          </p:cNvSpPr>
          <p:nvPr/>
        </p:nvSpPr>
        <p:spPr bwMode="auto">
          <a:xfrm>
            <a:off x="4455795" y="2126933"/>
            <a:ext cx="45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B.</a:t>
            </a:r>
          </a:p>
        </p:txBody>
      </p:sp>
      <p:sp>
        <p:nvSpPr>
          <p:cNvPr id="7" name="Text Box 6"/>
          <p:cNvSpPr txBox="1">
            <a:spLocks noChangeArrowheads="1"/>
          </p:cNvSpPr>
          <p:nvPr/>
        </p:nvSpPr>
        <p:spPr bwMode="auto">
          <a:xfrm>
            <a:off x="1288733" y="408432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C.</a:t>
            </a:r>
          </a:p>
        </p:txBody>
      </p:sp>
      <p:sp>
        <p:nvSpPr>
          <p:cNvPr id="8" name="Text Box 6"/>
          <p:cNvSpPr txBox="1">
            <a:spLocks noChangeArrowheads="1"/>
          </p:cNvSpPr>
          <p:nvPr/>
        </p:nvSpPr>
        <p:spPr bwMode="auto">
          <a:xfrm>
            <a:off x="4384358" y="430022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D.</a:t>
            </a:r>
          </a:p>
        </p:txBody>
      </p:sp>
      <p:sp>
        <p:nvSpPr>
          <p:cNvPr id="10" name="TextBox 2"/>
          <p:cNvSpPr txBox="1">
            <a:spLocks noChangeArrowheads="1"/>
          </p:cNvSpPr>
          <p:nvPr/>
        </p:nvSpPr>
        <p:spPr bwMode="auto">
          <a:xfrm>
            <a:off x="6689408" y="3508058"/>
            <a:ext cx="2843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Here the “stickiness parameter” increases from A to D</a:t>
            </a:r>
          </a:p>
        </p:txBody>
      </p:sp>
      <p:sp>
        <p:nvSpPr>
          <p:cNvPr id="11" name="TextBox 3"/>
          <p:cNvSpPr txBox="1">
            <a:spLocks noChangeArrowheads="1"/>
          </p:cNvSpPr>
          <p:nvPr/>
        </p:nvSpPr>
        <p:spPr bwMode="auto">
          <a:xfrm>
            <a:off x="1288733" y="5521008"/>
            <a:ext cx="8013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chemeClr val="tx1"/>
                </a:solidFill>
                <a:effectLst/>
                <a:latin typeface="Arial" panose="020B0604020202020204" pitchFamily="34" charset="0"/>
              </a:rPr>
              <a:t>Nothing especially interesting happens in 2D, but it is because knots cannot form here anyway. In 3D and with large stickiness, one expects the structure to be compact on all intermediate stages, leaving no holes in a globule to form a knot.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Title 1"/>
          <p:cNvSpPr>
            <a:spLocks noGrp="1"/>
          </p:cNvSpPr>
          <p:nvPr>
            <p:ph type="title"/>
          </p:nvPr>
        </p:nvSpPr>
        <p:spPr>
          <a:xfrm>
            <a:off x="756603" y="81281"/>
            <a:ext cx="10515600" cy="1325563"/>
          </a:xfrm>
        </p:spPr>
        <p:txBody>
          <a:bodyPr/>
          <a:lstStyle/>
          <a:p>
            <a:r>
              <a:rPr lang="en-US" dirty="0" smtClean="0"/>
              <a:t>Other examples of fractal globule states:</a:t>
            </a:r>
            <a:br>
              <a:rPr lang="en-US" dirty="0" smtClean="0"/>
            </a:br>
            <a:r>
              <a:rPr lang="en-US" dirty="0" smtClean="0"/>
              <a:t>self-reinforced random walk</a:t>
            </a:r>
            <a:endParaRPr lang="en-US" dirty="0"/>
          </a:p>
        </p:txBody>
      </p:sp>
    </p:spTree>
    <p:extLst>
      <p:ext uri="{BB962C8B-B14F-4D97-AF65-F5344CB8AC3E}">
        <p14:creationId xmlns:p14="http://schemas.microsoft.com/office/powerpoint/2010/main" val="3668361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VLC3ex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18" y="1430338"/>
            <a:ext cx="86741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756603" y="81281"/>
            <a:ext cx="10515600" cy="1325563"/>
          </a:xfrm>
        </p:spPr>
        <p:txBody>
          <a:bodyPr/>
          <a:lstStyle/>
          <a:p>
            <a:r>
              <a:rPr lang="en-US" dirty="0" smtClean="0"/>
              <a:t>Other examples of fractal globule states:</a:t>
            </a:r>
            <a:br>
              <a:rPr lang="en-US" dirty="0" smtClean="0"/>
            </a:br>
            <a:r>
              <a:rPr lang="en-US" dirty="0" smtClean="0"/>
              <a:t>self-reinforced random walk</a:t>
            </a:r>
            <a:endParaRPr lang="en-US" dirty="0"/>
          </a:p>
        </p:txBody>
      </p:sp>
      <p:grpSp>
        <p:nvGrpSpPr>
          <p:cNvPr id="4" name="Group 11"/>
          <p:cNvGrpSpPr>
            <a:grpSpLocks/>
          </p:cNvGrpSpPr>
          <p:nvPr/>
        </p:nvGrpSpPr>
        <p:grpSpPr bwMode="auto">
          <a:xfrm>
            <a:off x="756603" y="5675789"/>
            <a:ext cx="8313738" cy="646113"/>
            <a:chOff x="385" y="3612"/>
            <a:chExt cx="5237" cy="407"/>
          </a:xfrm>
        </p:grpSpPr>
        <p:sp>
          <p:nvSpPr>
            <p:cNvPr id="6" name="Text Box 7"/>
            <p:cNvSpPr txBox="1">
              <a:spLocks noChangeArrowheads="1"/>
            </p:cNvSpPr>
            <p:nvPr/>
          </p:nvSpPr>
          <p:spPr bwMode="auto">
            <a:xfrm>
              <a:off x="385" y="3612"/>
              <a:ext cx="523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The surface area grows as                                                     , which is, up to the margin of error, the same as known results for ring melts. </a:t>
              </a:r>
            </a:p>
          </p:txBody>
        </p:sp>
        <p:graphicFrame>
          <p:nvGraphicFramePr>
            <p:cNvPr id="7" name="Object 6"/>
            <p:cNvGraphicFramePr>
              <a:graphicFrameLocks noChangeAspect="1"/>
            </p:cNvGraphicFramePr>
            <p:nvPr/>
          </p:nvGraphicFramePr>
          <p:xfrm>
            <a:off x="2188" y="3627"/>
            <a:ext cx="2064" cy="232"/>
          </p:xfrm>
          <a:graphic>
            <a:graphicData uri="http://schemas.openxmlformats.org/presentationml/2006/ole">
              <mc:AlternateContent xmlns:mc="http://schemas.openxmlformats.org/markup-compatibility/2006">
                <mc:Choice xmlns:v="urn:schemas-microsoft-com:vml" Requires="v">
                  <p:oleObj spid="_x0000_s15380" name="Equation" r:id="rId4" imgW="3276360" imgH="368280" progId="Equation.DSMT4">
                    <p:embed/>
                  </p:oleObj>
                </mc:Choice>
                <mc:Fallback>
                  <p:oleObj name="Equation" r:id="rId4" imgW="3276360" imgH="36828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 y="3627"/>
                          <a:ext cx="206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811341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433955"/>
            <a:ext cx="10515600" cy="1325563"/>
          </a:xfrm>
        </p:spPr>
        <p:txBody>
          <a:bodyPr/>
          <a:lstStyle/>
          <a:p>
            <a:r>
              <a:rPr lang="en-US" dirty="0" smtClean="0"/>
              <a:t>Are all these conformations statistically the same? </a:t>
            </a:r>
            <a:endParaRPr lang="en-US" dirty="0"/>
          </a:p>
        </p:txBody>
      </p:sp>
    </p:spTree>
    <p:extLst>
      <p:ext uri="{BB962C8B-B14F-4D97-AF65-F5344CB8AC3E}">
        <p14:creationId xmlns:p14="http://schemas.microsoft.com/office/powerpoint/2010/main" val="83522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3920" y="2433955"/>
            <a:ext cx="10515600" cy="1325563"/>
          </a:xfrm>
        </p:spPr>
        <p:txBody>
          <a:bodyPr/>
          <a:lstStyle/>
          <a:p>
            <a:r>
              <a:rPr lang="en-US" dirty="0" smtClean="0"/>
              <a:t>How to describe dynamics of the </a:t>
            </a:r>
            <a:r>
              <a:rPr lang="en-US" dirty="0" smtClean="0"/>
              <a:t>topologically constrained </a:t>
            </a:r>
            <a:r>
              <a:rPr lang="en-US" dirty="0" smtClean="0"/>
              <a:t>state? </a:t>
            </a:r>
            <a:endParaRPr lang="en-US" dirty="0"/>
          </a:p>
        </p:txBody>
      </p:sp>
    </p:spTree>
    <p:extLst>
      <p:ext uri="{BB962C8B-B14F-4D97-AF65-F5344CB8AC3E}">
        <p14:creationId xmlns:p14="http://schemas.microsoft.com/office/powerpoint/2010/main" val="2659402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0433"/>
            <a:ext cx="10515600" cy="1325563"/>
          </a:xfrm>
        </p:spPr>
        <p:txBody>
          <a:bodyPr/>
          <a:lstStyle/>
          <a:p>
            <a:r>
              <a:rPr lang="en-US" dirty="0" smtClean="0"/>
              <a:t>What one can say about dynamics?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778" y="1525637"/>
            <a:ext cx="4927147" cy="2489922"/>
          </a:xfrm>
          <a:prstGeom prst="rect">
            <a:avLst/>
          </a:prstGeom>
        </p:spPr>
      </p:pic>
      <p:sp>
        <p:nvSpPr>
          <p:cNvPr id="5" name="TextBox 4"/>
          <p:cNvSpPr txBox="1"/>
          <p:nvPr/>
        </p:nvSpPr>
        <p:spPr>
          <a:xfrm>
            <a:off x="838200" y="1616436"/>
            <a:ext cx="5309755" cy="2308324"/>
          </a:xfrm>
          <a:prstGeom prst="rect">
            <a:avLst/>
          </a:prstGeom>
          <a:noFill/>
        </p:spPr>
        <p:txBody>
          <a:bodyPr wrap="square" rtlCol="0">
            <a:spAutoFit/>
          </a:bodyPr>
          <a:lstStyle/>
          <a:p>
            <a:r>
              <a:rPr lang="en-US" sz="2400" dirty="0" smtClean="0"/>
              <a:t>The most basic and simple model of polymer dynamics is the so-called Rouse model: the chain is replaced by a set of beads and connecting springs; each bead feels a random thermal force independent from all the others.</a:t>
            </a:r>
            <a:endParaRPr lang="en-US" sz="2400" dirty="0"/>
          </a:p>
        </p:txBody>
      </p:sp>
      <p:sp>
        <p:nvSpPr>
          <p:cNvPr id="6" name="TextBox 5"/>
          <p:cNvSpPr txBox="1"/>
          <p:nvPr/>
        </p:nvSpPr>
        <p:spPr>
          <a:xfrm>
            <a:off x="838200" y="4476890"/>
            <a:ext cx="10816937" cy="830997"/>
          </a:xfrm>
          <a:prstGeom prst="rect">
            <a:avLst/>
          </a:prstGeom>
          <a:noFill/>
        </p:spPr>
        <p:txBody>
          <a:bodyPr wrap="square" rtlCol="0">
            <a:spAutoFit/>
          </a:bodyPr>
          <a:lstStyle/>
          <a:p>
            <a:r>
              <a:rPr lang="en-US" sz="2400" dirty="0" smtClean="0"/>
              <a:t>Rouse model is known to work well if the hydrodynamic interactions are screened and if there dynamics is not suppressed by topological entanglements of the chains.</a:t>
            </a:r>
            <a:endParaRPr lang="en-US" sz="2400" dirty="0"/>
          </a:p>
        </p:txBody>
      </p:sp>
      <p:sp>
        <p:nvSpPr>
          <p:cNvPr id="7" name="TextBox 6"/>
          <p:cNvSpPr txBox="1"/>
          <p:nvPr/>
        </p:nvSpPr>
        <p:spPr>
          <a:xfrm>
            <a:off x="838201" y="5769218"/>
            <a:ext cx="11036968" cy="830997"/>
          </a:xfrm>
          <a:prstGeom prst="rect">
            <a:avLst/>
          </a:prstGeom>
          <a:noFill/>
        </p:spPr>
        <p:txBody>
          <a:bodyPr wrap="square" rtlCol="0">
            <a:spAutoFit/>
          </a:bodyPr>
          <a:lstStyle/>
          <a:p>
            <a:r>
              <a:rPr lang="en-US" sz="2400" dirty="0" smtClean="0"/>
              <a:t>Importantly, at long </a:t>
            </a:r>
            <a:r>
              <a:rPr lang="en-US" sz="2400" dirty="0" smtClean="0"/>
              <a:t>time limit of </a:t>
            </a:r>
            <a:r>
              <a:rPr lang="en-US" sz="2400" dirty="0" smtClean="0"/>
              <a:t>the Rouse chain </a:t>
            </a:r>
            <a:r>
              <a:rPr lang="en-US" sz="2400" dirty="0" smtClean="0"/>
              <a:t>dynamics is an ideal polymer chain conformation (i.e., standard Brownian random walk).</a:t>
            </a:r>
            <a:endParaRPr lang="en-US" sz="2400" dirty="0"/>
          </a:p>
        </p:txBody>
      </p:sp>
    </p:spTree>
    <p:extLst>
      <p:ext uri="{BB962C8B-B14F-4D97-AF65-F5344CB8AC3E}">
        <p14:creationId xmlns:p14="http://schemas.microsoft.com/office/powerpoint/2010/main" val="3486114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824"/>
            <a:ext cx="10515600" cy="1325563"/>
          </a:xfrm>
        </p:spPr>
        <p:txBody>
          <a:bodyPr/>
          <a:lstStyle/>
          <a:p>
            <a:r>
              <a:rPr lang="en-US" dirty="0" smtClean="0"/>
              <a:t>Rouse model in a nutshell</a:t>
            </a:r>
            <a:endParaRPr lang="en-US" dirty="0"/>
          </a:p>
        </p:txBody>
      </p:sp>
      <p:pic>
        <p:nvPicPr>
          <p:cNvPr id="4" name="Picture 2" descr="cru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646" y="1690688"/>
            <a:ext cx="4375727" cy="36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extLst>
              <p:ext uri="{D42A27DB-BD31-4B8C-83A1-F6EECF244321}">
                <p14:modId xmlns:p14="http://schemas.microsoft.com/office/powerpoint/2010/main" val="124814300"/>
              </p:ext>
            </p:extLst>
          </p:nvPr>
        </p:nvGraphicFramePr>
        <p:xfrm>
          <a:off x="3019714" y="6102752"/>
          <a:ext cx="2654300" cy="508000"/>
        </p:xfrm>
        <a:graphic>
          <a:graphicData uri="http://schemas.openxmlformats.org/presentationml/2006/ole">
            <mc:AlternateContent xmlns:mc="http://schemas.openxmlformats.org/markup-compatibility/2006">
              <mc:Choice xmlns:v="urn:schemas-microsoft-com:vml" Requires="v">
                <p:oleObj spid="_x0000_s1080" name="Equation" r:id="rId4" imgW="2654280" imgH="507960" progId="Equation.DSMT4">
                  <p:embed/>
                </p:oleObj>
              </mc:Choice>
              <mc:Fallback>
                <p:oleObj name="Equation" r:id="rId4" imgW="2654280" imgH="507960" progId="Equation.DSMT4">
                  <p:embed/>
                  <p:pic>
                    <p:nvPicPr>
                      <p:cNvPr id="0" name=""/>
                      <p:cNvPicPr/>
                      <p:nvPr/>
                    </p:nvPicPr>
                    <p:blipFill>
                      <a:blip r:embed="rId5"/>
                      <a:stretch>
                        <a:fillRect/>
                      </a:stretch>
                    </p:blipFill>
                    <p:spPr>
                      <a:xfrm>
                        <a:off x="3019714" y="6102752"/>
                        <a:ext cx="2654300" cy="508000"/>
                      </a:xfrm>
                      <a:prstGeom prst="rect">
                        <a:avLst/>
                      </a:prstGeom>
                    </p:spPr>
                  </p:pic>
                </p:oleObj>
              </mc:Fallback>
            </mc:AlternateContent>
          </a:graphicData>
        </a:graphic>
      </p:graphicFrame>
      <p:sp>
        <p:nvSpPr>
          <p:cNvPr id="6" name="TextBox 5"/>
          <p:cNvSpPr txBox="1"/>
          <p:nvPr/>
        </p:nvSpPr>
        <p:spPr>
          <a:xfrm>
            <a:off x="838200" y="1576387"/>
            <a:ext cx="6778337" cy="1200329"/>
          </a:xfrm>
          <a:prstGeom prst="rect">
            <a:avLst/>
          </a:prstGeom>
          <a:noFill/>
        </p:spPr>
        <p:txBody>
          <a:bodyPr wrap="square" rtlCol="0">
            <a:spAutoFit/>
          </a:bodyPr>
          <a:lstStyle/>
          <a:p>
            <a:r>
              <a:rPr lang="en-US" sz="2400" dirty="0" smtClean="0"/>
              <a:t>One can think of a Rouse model as a set of simultaneously evolving “Rouse modes”, each with its own characteristic timescale </a:t>
            </a:r>
            <a:r>
              <a:rPr lang="en-US" sz="2400" dirty="0" smtClean="0">
                <a:latin typeface="Symbol" panose="05050102010706020507" pitchFamily="18" charset="2"/>
              </a:rPr>
              <a:t>t</a:t>
            </a:r>
            <a:r>
              <a:rPr lang="en-US" sz="2400" dirty="0" smtClean="0"/>
              <a:t> and wavelength </a:t>
            </a:r>
            <a:r>
              <a:rPr lang="en-US" sz="2400" i="1" dirty="0" smtClean="0"/>
              <a:t>R</a:t>
            </a:r>
            <a:r>
              <a:rPr lang="en-US" sz="2400" dirty="0" smtClean="0"/>
              <a:t>.</a:t>
            </a:r>
            <a:endParaRPr lang="en-US" sz="2400" dirty="0"/>
          </a:p>
        </p:txBody>
      </p:sp>
      <p:sp>
        <p:nvSpPr>
          <p:cNvPr id="7" name="TextBox 6"/>
          <p:cNvSpPr txBox="1"/>
          <p:nvPr/>
        </p:nvSpPr>
        <p:spPr>
          <a:xfrm>
            <a:off x="900546" y="3972999"/>
            <a:ext cx="6892636" cy="2308324"/>
          </a:xfrm>
          <a:prstGeom prst="rect">
            <a:avLst/>
          </a:prstGeom>
          <a:noFill/>
        </p:spPr>
        <p:txBody>
          <a:bodyPr wrap="square" rtlCol="0">
            <a:spAutoFit/>
          </a:bodyPr>
          <a:lstStyle/>
          <a:p>
            <a:r>
              <a:rPr lang="en-US" sz="2400" dirty="0" smtClean="0"/>
              <a:t>Here </a:t>
            </a:r>
            <a:r>
              <a:rPr lang="en-US" sz="2400" i="1" dirty="0" smtClean="0"/>
              <a:t>s</a:t>
            </a:r>
            <a:r>
              <a:rPr lang="en-US" sz="2400" dirty="0" smtClean="0"/>
              <a:t> is the number of monomers moving collectively in the mode with wavelength </a:t>
            </a:r>
            <a:r>
              <a:rPr lang="en-US" sz="2400" i="1" dirty="0" smtClean="0"/>
              <a:t>R</a:t>
            </a:r>
            <a:r>
              <a:rPr lang="en-US" sz="2400" dirty="0" smtClean="0"/>
              <a:t>. The effective diffusion coefficient </a:t>
            </a:r>
            <a:r>
              <a:rPr lang="en-US" sz="2400" i="1" dirty="0" smtClean="0"/>
              <a:t>D</a:t>
            </a:r>
            <a:r>
              <a:rPr lang="en-US" sz="2400" dirty="0" smtClean="0"/>
              <a:t> is inversely proportional to </a:t>
            </a:r>
            <a:r>
              <a:rPr lang="en-US" sz="2400" i="1" dirty="0" smtClean="0"/>
              <a:t>s</a:t>
            </a:r>
            <a:r>
              <a:rPr lang="en-US" sz="2400" dirty="0" smtClean="0"/>
              <a:t> because friction is assumed to be independent on all monomers. It is easy to infer from here that</a:t>
            </a:r>
            <a:endParaRPr lang="en-US" sz="2400" dirty="0"/>
          </a:p>
        </p:txBody>
      </p:sp>
      <p:graphicFrame>
        <p:nvGraphicFramePr>
          <p:cNvPr id="8" name="Object 7"/>
          <p:cNvGraphicFramePr>
            <a:graphicFrameLocks noChangeAspect="1"/>
          </p:cNvGraphicFramePr>
          <p:nvPr>
            <p:extLst>
              <p:ext uri="{D42A27DB-BD31-4B8C-83A1-F6EECF244321}">
                <p14:modId xmlns:p14="http://schemas.microsoft.com/office/powerpoint/2010/main" val="1213928962"/>
              </p:ext>
            </p:extLst>
          </p:nvPr>
        </p:nvGraphicFramePr>
        <p:xfrm>
          <a:off x="900546" y="3067179"/>
          <a:ext cx="6096000" cy="419100"/>
        </p:xfrm>
        <a:graphic>
          <a:graphicData uri="http://schemas.openxmlformats.org/presentationml/2006/ole">
            <mc:AlternateContent xmlns:mc="http://schemas.openxmlformats.org/markup-compatibility/2006">
              <mc:Choice xmlns:v="urn:schemas-microsoft-com:vml" Requires="v">
                <p:oleObj spid="_x0000_s1081" name="Equation" r:id="rId6" imgW="6095880" imgH="419040" progId="Equation.DSMT4">
                  <p:embed/>
                </p:oleObj>
              </mc:Choice>
              <mc:Fallback>
                <p:oleObj name="Equation" r:id="rId6" imgW="6095880" imgH="419040" progId="Equation.DSMT4">
                  <p:embed/>
                  <p:pic>
                    <p:nvPicPr>
                      <p:cNvPr id="0" name=""/>
                      <p:cNvPicPr/>
                      <p:nvPr/>
                    </p:nvPicPr>
                    <p:blipFill>
                      <a:blip r:embed="rId7"/>
                      <a:stretch>
                        <a:fillRect/>
                      </a:stretch>
                    </p:blipFill>
                    <p:spPr>
                      <a:xfrm>
                        <a:off x="900546" y="3067179"/>
                        <a:ext cx="6096000" cy="419100"/>
                      </a:xfrm>
                      <a:prstGeom prst="rect">
                        <a:avLst/>
                      </a:prstGeom>
                    </p:spPr>
                  </p:pic>
                </p:oleObj>
              </mc:Fallback>
            </mc:AlternateContent>
          </a:graphicData>
        </a:graphic>
      </p:graphicFrame>
    </p:spTree>
    <p:extLst>
      <p:ext uri="{BB962C8B-B14F-4D97-AF65-F5344CB8AC3E}">
        <p14:creationId xmlns:p14="http://schemas.microsoft.com/office/powerpoint/2010/main" val="1050255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05300" y="2934975"/>
            <a:ext cx="1043246" cy="6569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250824"/>
            <a:ext cx="10515600" cy="1325563"/>
          </a:xfrm>
        </p:spPr>
        <p:txBody>
          <a:bodyPr/>
          <a:lstStyle/>
          <a:p>
            <a:r>
              <a:rPr lang="en-US" dirty="0" smtClean="0"/>
              <a:t>Rouse model in a nutshell</a:t>
            </a:r>
            <a:endParaRPr lang="en-US" dirty="0"/>
          </a:p>
        </p:txBody>
      </p:sp>
      <p:pic>
        <p:nvPicPr>
          <p:cNvPr id="13" name="Picture 2" descr="cru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646" y="1690688"/>
            <a:ext cx="4375727" cy="36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13"/>
          <p:cNvGraphicFramePr>
            <a:graphicFrameLocks noChangeAspect="1"/>
          </p:cNvGraphicFramePr>
          <p:nvPr>
            <p:extLst>
              <p:ext uri="{D42A27DB-BD31-4B8C-83A1-F6EECF244321}">
                <p14:modId xmlns:p14="http://schemas.microsoft.com/office/powerpoint/2010/main" val="3251076165"/>
              </p:ext>
            </p:extLst>
          </p:nvPr>
        </p:nvGraphicFramePr>
        <p:xfrm>
          <a:off x="900546" y="3067179"/>
          <a:ext cx="6096000" cy="419100"/>
        </p:xfrm>
        <a:graphic>
          <a:graphicData uri="http://schemas.openxmlformats.org/presentationml/2006/ole">
            <mc:AlternateContent xmlns:mc="http://schemas.openxmlformats.org/markup-compatibility/2006">
              <mc:Choice xmlns:v="urn:schemas-microsoft-com:vml" Requires="v">
                <p:oleObj spid="_x0000_s2104" name="Equation" r:id="rId4" imgW="6095880" imgH="419040" progId="Equation.DSMT4">
                  <p:embed/>
                </p:oleObj>
              </mc:Choice>
              <mc:Fallback>
                <p:oleObj name="Equation" r:id="rId4" imgW="6095880" imgH="419040" progId="Equation.DSMT4">
                  <p:embed/>
                  <p:pic>
                    <p:nvPicPr>
                      <p:cNvPr id="0" name=""/>
                      <p:cNvPicPr/>
                      <p:nvPr/>
                    </p:nvPicPr>
                    <p:blipFill>
                      <a:blip r:embed="rId5"/>
                      <a:stretch>
                        <a:fillRect/>
                      </a:stretch>
                    </p:blipFill>
                    <p:spPr>
                      <a:xfrm>
                        <a:off x="900546" y="3067179"/>
                        <a:ext cx="6096000" cy="4191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661002065"/>
              </p:ext>
            </p:extLst>
          </p:nvPr>
        </p:nvGraphicFramePr>
        <p:xfrm>
          <a:off x="3019714" y="6102752"/>
          <a:ext cx="2654300" cy="508000"/>
        </p:xfrm>
        <a:graphic>
          <a:graphicData uri="http://schemas.openxmlformats.org/presentationml/2006/ole">
            <mc:AlternateContent xmlns:mc="http://schemas.openxmlformats.org/markup-compatibility/2006">
              <mc:Choice xmlns:v="urn:schemas-microsoft-com:vml" Requires="v">
                <p:oleObj spid="_x0000_s2105" name="Equation" r:id="rId6" imgW="2654280" imgH="507960" progId="Equation.DSMT4">
                  <p:embed/>
                </p:oleObj>
              </mc:Choice>
              <mc:Fallback>
                <p:oleObj name="Equation" r:id="rId6" imgW="2654280" imgH="507960" progId="Equation.DSMT4">
                  <p:embed/>
                  <p:pic>
                    <p:nvPicPr>
                      <p:cNvPr id="0" name=""/>
                      <p:cNvPicPr/>
                      <p:nvPr/>
                    </p:nvPicPr>
                    <p:blipFill>
                      <a:blip r:embed="rId7"/>
                      <a:stretch>
                        <a:fillRect/>
                      </a:stretch>
                    </p:blipFill>
                    <p:spPr>
                      <a:xfrm>
                        <a:off x="3019714" y="6102752"/>
                        <a:ext cx="2654300" cy="508000"/>
                      </a:xfrm>
                      <a:prstGeom prst="rect">
                        <a:avLst/>
                      </a:prstGeom>
                    </p:spPr>
                  </p:pic>
                </p:oleObj>
              </mc:Fallback>
            </mc:AlternateContent>
          </a:graphicData>
        </a:graphic>
      </p:graphicFrame>
      <p:sp>
        <p:nvSpPr>
          <p:cNvPr id="16" name="TextBox 15"/>
          <p:cNvSpPr txBox="1"/>
          <p:nvPr/>
        </p:nvSpPr>
        <p:spPr>
          <a:xfrm>
            <a:off x="838200" y="1576387"/>
            <a:ext cx="6778337" cy="1200329"/>
          </a:xfrm>
          <a:prstGeom prst="rect">
            <a:avLst/>
          </a:prstGeom>
          <a:noFill/>
        </p:spPr>
        <p:txBody>
          <a:bodyPr wrap="square" rtlCol="0">
            <a:spAutoFit/>
          </a:bodyPr>
          <a:lstStyle/>
          <a:p>
            <a:r>
              <a:rPr lang="en-US" sz="2400" dirty="0" smtClean="0"/>
              <a:t>One can think of a Rouse model as a set of simultaneously evolving “Rouse modes”, each with its own characteristic timescale </a:t>
            </a:r>
            <a:r>
              <a:rPr lang="en-US" sz="2400" dirty="0" smtClean="0">
                <a:latin typeface="Symbol" panose="05050102010706020507" pitchFamily="18" charset="2"/>
              </a:rPr>
              <a:t>t</a:t>
            </a:r>
            <a:r>
              <a:rPr lang="en-US" sz="2400" dirty="0" smtClean="0"/>
              <a:t> and wavelength </a:t>
            </a:r>
            <a:r>
              <a:rPr lang="en-US" sz="2400" i="1" dirty="0" smtClean="0"/>
              <a:t>R</a:t>
            </a:r>
            <a:r>
              <a:rPr lang="en-US" sz="2400" dirty="0" smtClean="0"/>
              <a:t>.</a:t>
            </a:r>
            <a:endParaRPr lang="en-US" sz="2400" dirty="0"/>
          </a:p>
        </p:txBody>
      </p:sp>
      <p:sp>
        <p:nvSpPr>
          <p:cNvPr id="17" name="TextBox 16"/>
          <p:cNvSpPr txBox="1"/>
          <p:nvPr/>
        </p:nvSpPr>
        <p:spPr>
          <a:xfrm>
            <a:off x="900546" y="3972999"/>
            <a:ext cx="6892636" cy="2308324"/>
          </a:xfrm>
          <a:prstGeom prst="rect">
            <a:avLst/>
          </a:prstGeom>
          <a:noFill/>
        </p:spPr>
        <p:txBody>
          <a:bodyPr wrap="square" rtlCol="0">
            <a:spAutoFit/>
          </a:bodyPr>
          <a:lstStyle/>
          <a:p>
            <a:r>
              <a:rPr lang="en-US" sz="2400" dirty="0" smtClean="0"/>
              <a:t>Here </a:t>
            </a:r>
            <a:r>
              <a:rPr lang="en-US" sz="2400" i="1" dirty="0" smtClean="0"/>
              <a:t>s</a:t>
            </a:r>
            <a:r>
              <a:rPr lang="en-US" sz="2400" dirty="0" smtClean="0"/>
              <a:t> is the number of monomers moving collectively in the mode with wavelength </a:t>
            </a:r>
            <a:r>
              <a:rPr lang="en-US" sz="2400" i="1" dirty="0" smtClean="0"/>
              <a:t>R</a:t>
            </a:r>
            <a:r>
              <a:rPr lang="en-US" sz="2400" dirty="0" smtClean="0"/>
              <a:t>. The effective diffusion coefficient </a:t>
            </a:r>
            <a:r>
              <a:rPr lang="en-US" sz="2400" i="1" dirty="0" smtClean="0"/>
              <a:t>D</a:t>
            </a:r>
            <a:r>
              <a:rPr lang="en-US" sz="2400" dirty="0" smtClean="0"/>
              <a:t> is inversely proportional to </a:t>
            </a:r>
            <a:r>
              <a:rPr lang="en-US" sz="2400" i="1" dirty="0" smtClean="0"/>
              <a:t>s</a:t>
            </a:r>
            <a:r>
              <a:rPr lang="en-US" sz="2400" dirty="0" smtClean="0"/>
              <a:t> because friction is assumed to be independent on all monomers. It is easy to infer from here that</a:t>
            </a:r>
            <a:endParaRPr lang="en-US" sz="2400" dirty="0"/>
          </a:p>
        </p:txBody>
      </p:sp>
    </p:spTree>
    <p:extLst>
      <p:ext uri="{BB962C8B-B14F-4D97-AF65-F5344CB8AC3E}">
        <p14:creationId xmlns:p14="http://schemas.microsoft.com/office/powerpoint/2010/main" val="2959403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5"/>
            <a:ext cx="10515600" cy="1325563"/>
          </a:xfrm>
        </p:spPr>
        <p:txBody>
          <a:bodyPr/>
          <a:lstStyle/>
          <a:p>
            <a:r>
              <a:rPr lang="en-US" dirty="0" smtClean="0"/>
              <a:t>Modified Rouse for crumpled globule</a:t>
            </a:r>
            <a:endParaRPr lang="en-US" dirty="0"/>
          </a:p>
        </p:txBody>
      </p:sp>
      <p:pic>
        <p:nvPicPr>
          <p:cNvPr id="4" name="Picture 2" descr="cru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646" y="1690688"/>
            <a:ext cx="4375727" cy="36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extLst>
              <p:ext uri="{D42A27DB-BD31-4B8C-83A1-F6EECF244321}">
                <p14:modId xmlns:p14="http://schemas.microsoft.com/office/powerpoint/2010/main" val="679529098"/>
              </p:ext>
            </p:extLst>
          </p:nvPr>
        </p:nvGraphicFramePr>
        <p:xfrm>
          <a:off x="949325" y="3037320"/>
          <a:ext cx="6235700" cy="457200"/>
        </p:xfrm>
        <a:graphic>
          <a:graphicData uri="http://schemas.openxmlformats.org/presentationml/2006/ole">
            <mc:AlternateContent xmlns:mc="http://schemas.openxmlformats.org/markup-compatibility/2006">
              <mc:Choice xmlns:v="urn:schemas-microsoft-com:vml" Requires="v">
                <p:oleObj spid="_x0000_s3155" name="Equation" r:id="rId4" imgW="6235560" imgH="457200" progId="Equation.DSMT4">
                  <p:embed/>
                </p:oleObj>
              </mc:Choice>
              <mc:Fallback>
                <p:oleObj name="Equation" r:id="rId4" imgW="6235560" imgH="457200" progId="Equation.DSMT4">
                  <p:embed/>
                  <p:pic>
                    <p:nvPicPr>
                      <p:cNvPr id="0" name=""/>
                      <p:cNvPicPr/>
                      <p:nvPr/>
                    </p:nvPicPr>
                    <p:blipFill>
                      <a:blip r:embed="rId5"/>
                      <a:stretch>
                        <a:fillRect/>
                      </a:stretch>
                    </p:blipFill>
                    <p:spPr>
                      <a:xfrm>
                        <a:off x="949325" y="3037320"/>
                        <a:ext cx="6235700" cy="4572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94205161"/>
              </p:ext>
            </p:extLst>
          </p:nvPr>
        </p:nvGraphicFramePr>
        <p:xfrm>
          <a:off x="949325" y="5283626"/>
          <a:ext cx="4064000" cy="584200"/>
        </p:xfrm>
        <a:graphic>
          <a:graphicData uri="http://schemas.openxmlformats.org/presentationml/2006/ole">
            <mc:AlternateContent xmlns:mc="http://schemas.openxmlformats.org/markup-compatibility/2006">
              <mc:Choice xmlns:v="urn:schemas-microsoft-com:vml" Requires="v">
                <p:oleObj spid="_x0000_s3156" name="Equation" r:id="rId6" imgW="4063680" imgH="583920" progId="Equation.DSMT4">
                  <p:embed/>
                </p:oleObj>
              </mc:Choice>
              <mc:Fallback>
                <p:oleObj name="Equation" r:id="rId6" imgW="4063680" imgH="583920" progId="Equation.DSMT4">
                  <p:embed/>
                  <p:pic>
                    <p:nvPicPr>
                      <p:cNvPr id="0" name=""/>
                      <p:cNvPicPr/>
                      <p:nvPr/>
                    </p:nvPicPr>
                    <p:blipFill>
                      <a:blip r:embed="rId7"/>
                      <a:stretch>
                        <a:fillRect/>
                      </a:stretch>
                    </p:blipFill>
                    <p:spPr>
                      <a:xfrm>
                        <a:off x="949325" y="5283626"/>
                        <a:ext cx="4064000" cy="584200"/>
                      </a:xfrm>
                      <a:prstGeom prst="rect">
                        <a:avLst/>
                      </a:prstGeom>
                    </p:spPr>
                  </p:pic>
                </p:oleObj>
              </mc:Fallback>
            </mc:AlternateContent>
          </a:graphicData>
        </a:graphic>
      </p:graphicFrame>
      <p:sp>
        <p:nvSpPr>
          <p:cNvPr id="3" name="TextBox 2"/>
          <p:cNvSpPr txBox="1"/>
          <p:nvPr/>
        </p:nvSpPr>
        <p:spPr>
          <a:xfrm>
            <a:off x="832282" y="1236516"/>
            <a:ext cx="6469785" cy="1569660"/>
          </a:xfrm>
          <a:prstGeom prst="rect">
            <a:avLst/>
          </a:prstGeom>
          <a:noFill/>
        </p:spPr>
        <p:txBody>
          <a:bodyPr wrap="square" rtlCol="0">
            <a:spAutoFit/>
          </a:bodyPr>
          <a:lstStyle/>
          <a:p>
            <a:r>
              <a:rPr lang="en-US" sz="2400" dirty="0" smtClean="0"/>
              <a:t>In order to describe crumpled globule or any other fractal conformation of a polymer chain in a Rouse-like way we should therefore modify argument as follows</a:t>
            </a:r>
            <a:endParaRPr lang="en-US" sz="2400" dirty="0"/>
          </a:p>
        </p:txBody>
      </p:sp>
      <p:sp>
        <p:nvSpPr>
          <p:cNvPr id="7" name="TextBox 6"/>
          <p:cNvSpPr txBox="1"/>
          <p:nvPr/>
        </p:nvSpPr>
        <p:spPr>
          <a:xfrm>
            <a:off x="832282" y="3906709"/>
            <a:ext cx="6613526" cy="1200329"/>
          </a:xfrm>
          <a:prstGeom prst="rect">
            <a:avLst/>
          </a:prstGeom>
          <a:noFill/>
        </p:spPr>
        <p:txBody>
          <a:bodyPr wrap="square" rtlCol="0">
            <a:spAutoFit/>
          </a:bodyPr>
          <a:lstStyle/>
          <a:p>
            <a:r>
              <a:rPr lang="en-US" sz="2400" dirty="0" smtClean="0"/>
              <a:t>Here fractal dimension of packing is introduced (it  equals 2 for Gaussian chain, 3 </a:t>
            </a:r>
            <a:r>
              <a:rPr lang="en-US" sz="2400" dirty="0"/>
              <a:t>for crumpled globule</a:t>
            </a:r>
            <a:r>
              <a:rPr lang="en-US" sz="2400" dirty="0" smtClean="0"/>
              <a:t>). We get in the general case</a:t>
            </a:r>
            <a:endParaRPr lang="en-US" sz="2400" dirty="0"/>
          </a:p>
        </p:txBody>
      </p:sp>
      <p:sp>
        <p:nvSpPr>
          <p:cNvPr id="8" name="TextBox 7"/>
          <p:cNvSpPr txBox="1"/>
          <p:nvPr/>
        </p:nvSpPr>
        <p:spPr>
          <a:xfrm>
            <a:off x="832282" y="6207571"/>
            <a:ext cx="2846228" cy="461665"/>
          </a:xfrm>
          <a:prstGeom prst="rect">
            <a:avLst/>
          </a:prstGeom>
          <a:noFill/>
        </p:spPr>
        <p:txBody>
          <a:bodyPr wrap="none" rtlCol="0">
            <a:spAutoFit/>
          </a:bodyPr>
          <a:lstStyle/>
          <a:p>
            <a:r>
              <a:rPr lang="en-US" sz="2400" dirty="0" smtClean="0"/>
              <a:t>For crumpled globule</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3813444705"/>
              </p:ext>
            </p:extLst>
          </p:nvPr>
        </p:nvGraphicFramePr>
        <p:xfrm>
          <a:off x="4067174" y="6207571"/>
          <a:ext cx="2832100" cy="508000"/>
        </p:xfrm>
        <a:graphic>
          <a:graphicData uri="http://schemas.openxmlformats.org/presentationml/2006/ole">
            <mc:AlternateContent xmlns:mc="http://schemas.openxmlformats.org/markup-compatibility/2006">
              <mc:Choice xmlns:v="urn:schemas-microsoft-com:vml" Requires="v">
                <p:oleObj spid="_x0000_s3157" name="Equation" r:id="rId8" imgW="2831760" imgH="507960" progId="Equation.DSMT4">
                  <p:embed/>
                </p:oleObj>
              </mc:Choice>
              <mc:Fallback>
                <p:oleObj name="Equation" r:id="rId8" imgW="2831760" imgH="507960" progId="Equation.DSMT4">
                  <p:embed/>
                  <p:pic>
                    <p:nvPicPr>
                      <p:cNvPr id="0" name=""/>
                      <p:cNvPicPr/>
                      <p:nvPr/>
                    </p:nvPicPr>
                    <p:blipFill>
                      <a:blip r:embed="rId9"/>
                      <a:stretch>
                        <a:fillRect/>
                      </a:stretch>
                    </p:blipFill>
                    <p:spPr>
                      <a:xfrm>
                        <a:off x="4067174" y="6207571"/>
                        <a:ext cx="2832100" cy="508000"/>
                      </a:xfrm>
                      <a:prstGeom prst="rect">
                        <a:avLst/>
                      </a:prstGeom>
                    </p:spPr>
                  </p:pic>
                </p:oleObj>
              </mc:Fallback>
            </mc:AlternateContent>
          </a:graphicData>
        </a:graphic>
      </p:graphicFrame>
      <p:sp>
        <p:nvSpPr>
          <p:cNvPr id="10" name="TextBox 9"/>
          <p:cNvSpPr txBox="1"/>
          <p:nvPr/>
        </p:nvSpPr>
        <p:spPr>
          <a:xfrm>
            <a:off x="8094518" y="5756564"/>
            <a:ext cx="3718006" cy="584775"/>
          </a:xfrm>
          <a:prstGeom prst="rect">
            <a:avLst/>
          </a:prstGeom>
          <a:noFill/>
        </p:spPr>
        <p:txBody>
          <a:bodyPr wrap="none" rtlCol="0">
            <a:spAutoFit/>
          </a:bodyPr>
          <a:lstStyle/>
          <a:p>
            <a:r>
              <a:rPr lang="en-US" sz="1600" dirty="0" smtClean="0"/>
              <a:t>M.T., L. </a:t>
            </a:r>
            <a:r>
              <a:rPr lang="en-US" sz="1600" dirty="0" err="1" smtClean="0"/>
              <a:t>Nazarov</a:t>
            </a:r>
            <a:r>
              <a:rPr lang="en-US" sz="1600" dirty="0" smtClean="0"/>
              <a:t>, A. </a:t>
            </a:r>
            <a:r>
              <a:rPr lang="en-US" sz="1600" dirty="0" err="1" smtClean="0"/>
              <a:t>Gavrilov</a:t>
            </a:r>
            <a:r>
              <a:rPr lang="en-US" sz="1600" dirty="0" smtClean="0"/>
              <a:t>, A. </a:t>
            </a:r>
            <a:r>
              <a:rPr lang="en-US" sz="1600" dirty="0" err="1" smtClean="0"/>
              <a:t>Chertovich</a:t>
            </a:r>
            <a:r>
              <a:rPr lang="en-US" sz="1600" dirty="0" smtClean="0"/>
              <a:t>,</a:t>
            </a:r>
          </a:p>
          <a:p>
            <a:r>
              <a:rPr lang="en-US" sz="1600" dirty="0" smtClean="0"/>
              <a:t>PRL, 2015</a:t>
            </a:r>
            <a:endParaRPr lang="en-US" sz="1600" dirty="0"/>
          </a:p>
        </p:txBody>
      </p:sp>
    </p:spTree>
    <p:extLst>
      <p:ext uri="{BB962C8B-B14F-4D97-AF65-F5344CB8AC3E}">
        <p14:creationId xmlns:p14="http://schemas.microsoft.com/office/powerpoint/2010/main" val="3066400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0"/>
            <a:ext cx="10515600" cy="1325563"/>
          </a:xfrm>
        </p:spPr>
        <p:txBody>
          <a:bodyPr/>
          <a:lstStyle/>
          <a:p>
            <a:r>
              <a:rPr lang="en-US" dirty="0" smtClean="0"/>
              <a:t>Computer simulation</a:t>
            </a:r>
            <a:endParaRPr lang="en-US" dirty="0"/>
          </a:p>
        </p:txBody>
      </p:sp>
      <p:pic>
        <p:nvPicPr>
          <p:cNvPr id="4" name="Picture 4" descr="onefifth_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44888"/>
            <a:ext cx="6579320" cy="49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94518" y="5756564"/>
            <a:ext cx="3718006" cy="584775"/>
          </a:xfrm>
          <a:prstGeom prst="rect">
            <a:avLst/>
          </a:prstGeom>
          <a:noFill/>
        </p:spPr>
        <p:txBody>
          <a:bodyPr wrap="none" rtlCol="0">
            <a:spAutoFit/>
          </a:bodyPr>
          <a:lstStyle/>
          <a:p>
            <a:r>
              <a:rPr lang="en-US" sz="1600" dirty="0" smtClean="0"/>
              <a:t>M.T., L. </a:t>
            </a:r>
            <a:r>
              <a:rPr lang="en-US" sz="1600" dirty="0" err="1" smtClean="0"/>
              <a:t>Nazarov</a:t>
            </a:r>
            <a:r>
              <a:rPr lang="en-US" sz="1600" dirty="0" smtClean="0"/>
              <a:t>, A. </a:t>
            </a:r>
            <a:r>
              <a:rPr lang="en-US" sz="1600" dirty="0" err="1" smtClean="0"/>
              <a:t>Gavrilov</a:t>
            </a:r>
            <a:r>
              <a:rPr lang="en-US" sz="1600" dirty="0" smtClean="0"/>
              <a:t>, A. </a:t>
            </a:r>
            <a:r>
              <a:rPr lang="en-US" sz="1600" dirty="0" err="1" smtClean="0"/>
              <a:t>Chertovich</a:t>
            </a:r>
            <a:r>
              <a:rPr lang="en-US" sz="1600" dirty="0" smtClean="0"/>
              <a:t>,</a:t>
            </a:r>
          </a:p>
          <a:p>
            <a:r>
              <a:rPr lang="en-US" sz="1600" dirty="0" smtClean="0"/>
              <a:t>PRL, 2015</a:t>
            </a:r>
            <a:endParaRPr lang="en-US" sz="1600" dirty="0"/>
          </a:p>
        </p:txBody>
      </p:sp>
    </p:spTree>
    <p:extLst>
      <p:ext uri="{BB962C8B-B14F-4D97-AF65-F5344CB8AC3E}">
        <p14:creationId xmlns:p14="http://schemas.microsoft.com/office/powerpoint/2010/main" val="640340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n-US" dirty="0" smtClean="0"/>
              <a:t>Classical polymer physics</a:t>
            </a:r>
            <a:endParaRPr lang="en-US" dirty="0"/>
          </a:p>
        </p:txBody>
      </p:sp>
      <p:sp>
        <p:nvSpPr>
          <p:cNvPr id="3" name="Content Placeholder 2"/>
          <p:cNvSpPr>
            <a:spLocks noGrp="1"/>
          </p:cNvSpPr>
          <p:nvPr>
            <p:ph idx="1"/>
          </p:nvPr>
        </p:nvSpPr>
        <p:spPr>
          <a:xfrm>
            <a:off x="838200" y="1306080"/>
            <a:ext cx="10515600" cy="1707284"/>
          </a:xfrm>
        </p:spPr>
        <p:txBody>
          <a:bodyPr/>
          <a:lstStyle/>
          <a:p>
            <a:pPr marL="0" indent="0">
              <a:buNone/>
            </a:pPr>
            <a:r>
              <a:rPr lang="en-US" dirty="0" smtClean="0"/>
              <a:t>To describe the conformation statistics of linear polymer chains one needs to understand these two processes:</a:t>
            </a:r>
          </a:p>
          <a:p>
            <a:pPr marL="0" indent="0">
              <a:buNone/>
            </a:pPr>
            <a:r>
              <a:rPr lang="en-US" dirty="0" smtClean="0"/>
              <a:t>Standard random walk			Self-avoiding walk</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811540"/>
            <a:ext cx="3733800" cy="3733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032" y="2811540"/>
            <a:ext cx="3743013" cy="3743013"/>
          </a:xfrm>
          <a:prstGeom prst="rect">
            <a:avLst/>
          </a:prstGeom>
        </p:spPr>
      </p:pic>
    </p:spTree>
    <p:extLst>
      <p:ext uri="{BB962C8B-B14F-4D97-AF65-F5344CB8AC3E}">
        <p14:creationId xmlns:p14="http://schemas.microsoft.com/office/powerpoint/2010/main" val="3893720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105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Computer simulation</a:t>
            </a:r>
            <a:endParaRPr lang="en-US" dirty="0"/>
          </a:p>
        </p:txBody>
      </p:sp>
      <p:pic>
        <p:nvPicPr>
          <p:cNvPr id="5" name="Picture 5" descr="onefifth_picture3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35914"/>
            <a:ext cx="7308443" cy="562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rot="20499070">
            <a:off x="5814255" y="3446282"/>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solidFill>
                  <a:srgbClr val="FF0000"/>
                </a:solidFill>
              </a:rPr>
              <a:t>(</a:t>
            </a:r>
            <a:r>
              <a:rPr lang="en-GB" altLang="en-US" dirty="0" err="1">
                <a:solidFill>
                  <a:srgbClr val="FF0000"/>
                </a:solidFill>
              </a:rPr>
              <a:t>reptation</a:t>
            </a:r>
            <a:r>
              <a:rPr lang="en-GB" altLang="en-US" dirty="0">
                <a:solidFill>
                  <a:srgbClr val="FF0000"/>
                </a:solidFill>
              </a:rPr>
              <a:t> theory predicts 0.25) </a:t>
            </a:r>
          </a:p>
        </p:txBody>
      </p:sp>
      <p:sp>
        <p:nvSpPr>
          <p:cNvPr id="8" name="TextBox 7"/>
          <p:cNvSpPr txBox="1"/>
          <p:nvPr/>
        </p:nvSpPr>
        <p:spPr>
          <a:xfrm>
            <a:off x="8375075" y="5382488"/>
            <a:ext cx="3718006" cy="584775"/>
          </a:xfrm>
          <a:prstGeom prst="rect">
            <a:avLst/>
          </a:prstGeom>
          <a:noFill/>
        </p:spPr>
        <p:txBody>
          <a:bodyPr wrap="none" rtlCol="0">
            <a:spAutoFit/>
          </a:bodyPr>
          <a:lstStyle/>
          <a:p>
            <a:r>
              <a:rPr lang="en-US" sz="1600" dirty="0" smtClean="0"/>
              <a:t>M.T., L. </a:t>
            </a:r>
            <a:r>
              <a:rPr lang="en-US" sz="1600" dirty="0" err="1" smtClean="0"/>
              <a:t>Nazarov</a:t>
            </a:r>
            <a:r>
              <a:rPr lang="en-US" sz="1600" dirty="0" smtClean="0"/>
              <a:t>, A. </a:t>
            </a:r>
            <a:r>
              <a:rPr lang="en-US" sz="1600" dirty="0" err="1" smtClean="0"/>
              <a:t>Gavrilov</a:t>
            </a:r>
            <a:r>
              <a:rPr lang="en-US" sz="1600" dirty="0" smtClean="0"/>
              <a:t>, A. </a:t>
            </a:r>
            <a:r>
              <a:rPr lang="en-US" sz="1600" dirty="0" err="1" smtClean="0"/>
              <a:t>Chertovich</a:t>
            </a:r>
            <a:r>
              <a:rPr lang="en-US" sz="1600" dirty="0" smtClean="0"/>
              <a:t>,</a:t>
            </a:r>
          </a:p>
          <a:p>
            <a:r>
              <a:rPr lang="en-US" sz="1600" dirty="0" smtClean="0"/>
              <a:t>PRL, 2015</a:t>
            </a:r>
            <a:endParaRPr lang="en-US" sz="1600" dirty="0"/>
          </a:p>
        </p:txBody>
      </p:sp>
    </p:spTree>
    <p:extLst>
      <p:ext uri="{BB962C8B-B14F-4D97-AF65-F5344CB8AC3E}">
        <p14:creationId xmlns:p14="http://schemas.microsoft.com/office/powerpoint/2010/main" val="3409424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2"/>
            <a:ext cx="10515600" cy="1325563"/>
          </a:xfrm>
        </p:spPr>
        <p:txBody>
          <a:bodyPr/>
          <a:lstStyle/>
          <a:p>
            <a:r>
              <a:rPr lang="en-US" dirty="0" smtClean="0"/>
              <a:t>Experimental evidence	</a:t>
            </a:r>
            <a:endParaRPr lang="en-US" dirty="0"/>
          </a:p>
        </p:txBody>
      </p:sp>
      <p:sp>
        <p:nvSpPr>
          <p:cNvPr id="4" name="TextBox 3"/>
          <p:cNvSpPr txBox="1"/>
          <p:nvPr/>
        </p:nvSpPr>
        <p:spPr>
          <a:xfrm>
            <a:off x="7304810" y="6034420"/>
            <a:ext cx="3922164" cy="338554"/>
          </a:xfrm>
          <a:prstGeom prst="rect">
            <a:avLst/>
          </a:prstGeom>
          <a:noFill/>
        </p:spPr>
        <p:txBody>
          <a:bodyPr wrap="none" rtlCol="0">
            <a:spAutoFit/>
          </a:bodyPr>
          <a:lstStyle/>
          <a:p>
            <a:r>
              <a:rPr lang="en-US" sz="1600" dirty="0" smtClean="0"/>
              <a:t>A. </a:t>
            </a:r>
            <a:r>
              <a:rPr lang="en-US" sz="1600" dirty="0" err="1" smtClean="0"/>
              <a:t>Javer</a:t>
            </a:r>
            <a:r>
              <a:rPr lang="en-US" sz="1600" dirty="0" smtClean="0"/>
              <a:t> et al., Nature Communications, 2013</a:t>
            </a:r>
            <a:endParaRPr lang="en-US" sz="1600" dirty="0"/>
          </a:p>
        </p:txBody>
      </p:sp>
      <p:sp>
        <p:nvSpPr>
          <p:cNvPr id="5" name="TextBox 4"/>
          <p:cNvSpPr txBox="1"/>
          <p:nvPr/>
        </p:nvSpPr>
        <p:spPr>
          <a:xfrm>
            <a:off x="838200" y="5774645"/>
            <a:ext cx="3597075" cy="830997"/>
          </a:xfrm>
          <a:prstGeom prst="rect">
            <a:avLst/>
          </a:prstGeom>
          <a:noFill/>
        </p:spPr>
        <p:txBody>
          <a:bodyPr wrap="none" rtlCol="0">
            <a:spAutoFit/>
          </a:bodyPr>
          <a:lstStyle/>
          <a:p>
            <a:r>
              <a:rPr lang="en-US" sz="1600" dirty="0" smtClean="0"/>
              <a:t>I. Bronstein et al., PRL, 2009; </a:t>
            </a:r>
          </a:p>
          <a:p>
            <a:r>
              <a:rPr lang="en-US" sz="1600" dirty="0" smtClean="0"/>
              <a:t>K. </a:t>
            </a:r>
            <a:r>
              <a:rPr lang="en-US" sz="1600" dirty="0" err="1" smtClean="0"/>
              <a:t>Burnecki</a:t>
            </a:r>
            <a:r>
              <a:rPr lang="en-US" sz="1600" dirty="0" smtClean="0"/>
              <a:t> et al., </a:t>
            </a:r>
            <a:r>
              <a:rPr lang="en-US" sz="1600" dirty="0" err="1" smtClean="0"/>
              <a:t>Biophys</a:t>
            </a:r>
            <a:r>
              <a:rPr lang="en-US" sz="1600" dirty="0" smtClean="0"/>
              <a:t>. Journal, 2012;</a:t>
            </a:r>
          </a:p>
          <a:p>
            <a:r>
              <a:rPr lang="en-US" sz="1600" dirty="0" smtClean="0"/>
              <a:t>E. </a:t>
            </a:r>
            <a:r>
              <a:rPr lang="en-US" sz="1600" dirty="0" err="1" smtClean="0"/>
              <a:t>Kepten</a:t>
            </a:r>
            <a:r>
              <a:rPr lang="en-US" sz="1600" dirty="0" smtClean="0"/>
              <a:t> et al., </a:t>
            </a:r>
            <a:r>
              <a:rPr lang="en-US" sz="1600" dirty="0" err="1" smtClean="0"/>
              <a:t>Phys</a:t>
            </a:r>
            <a:r>
              <a:rPr lang="en-US" sz="1600" dirty="0" smtClean="0"/>
              <a:t> Rev E, 2013</a:t>
            </a:r>
            <a:endParaRPr lang="en-US" sz="1600" dirty="0"/>
          </a:p>
        </p:txBody>
      </p:sp>
      <p:pic>
        <p:nvPicPr>
          <p:cNvPr id="3" name="Picture 2"/>
          <p:cNvPicPr>
            <a:picLocks noChangeAspect="1"/>
          </p:cNvPicPr>
          <p:nvPr/>
        </p:nvPicPr>
        <p:blipFill>
          <a:blip r:embed="rId2"/>
          <a:stretch>
            <a:fillRect/>
          </a:stretch>
        </p:blipFill>
        <p:spPr>
          <a:xfrm>
            <a:off x="838200" y="1580165"/>
            <a:ext cx="5043055" cy="37050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271" y="1194955"/>
            <a:ext cx="3521855" cy="4203602"/>
          </a:xfrm>
          <a:prstGeom prst="rect">
            <a:avLst/>
          </a:prstGeom>
        </p:spPr>
      </p:pic>
    </p:spTree>
    <p:extLst>
      <p:ext uri="{BB962C8B-B14F-4D97-AF65-F5344CB8AC3E}">
        <p14:creationId xmlns:p14="http://schemas.microsoft.com/office/powerpoint/2010/main" val="348339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914"/>
            <a:ext cx="10515600" cy="1325563"/>
          </a:xfrm>
        </p:spPr>
        <p:txBody>
          <a:bodyPr/>
          <a:lstStyle/>
          <a:p>
            <a:r>
              <a:rPr lang="en-US" dirty="0" smtClean="0"/>
              <a:t>Do entanglements play a role?</a:t>
            </a:r>
            <a:endParaRPr lang="en-US" dirty="0"/>
          </a:p>
        </p:txBody>
      </p:sp>
      <p:sp>
        <p:nvSpPr>
          <p:cNvPr id="6" name="TextBox 5"/>
          <p:cNvSpPr txBox="1"/>
          <p:nvPr/>
        </p:nvSpPr>
        <p:spPr>
          <a:xfrm>
            <a:off x="7287259" y="4133212"/>
            <a:ext cx="4904741" cy="584775"/>
          </a:xfrm>
          <a:prstGeom prst="rect">
            <a:avLst/>
          </a:prstGeom>
          <a:noFill/>
        </p:spPr>
        <p:txBody>
          <a:bodyPr wrap="none" rtlCol="0">
            <a:spAutoFit/>
          </a:bodyPr>
          <a:lstStyle/>
          <a:p>
            <a:r>
              <a:rPr lang="en-US" sz="1600" dirty="0" smtClean="0"/>
              <a:t>J. </a:t>
            </a:r>
            <a:r>
              <a:rPr lang="en-US" sz="1600" dirty="0" err="1" smtClean="0"/>
              <a:t>Smrek</a:t>
            </a:r>
            <a:r>
              <a:rPr lang="en-US" sz="1600" dirty="0" smtClean="0"/>
              <a:t>, A. </a:t>
            </a:r>
            <a:r>
              <a:rPr lang="en-US" sz="1600" dirty="0" err="1" smtClean="0"/>
              <a:t>Grosberg</a:t>
            </a:r>
            <a:r>
              <a:rPr lang="en-US" sz="1600" dirty="0" smtClean="0"/>
              <a:t>, </a:t>
            </a:r>
            <a:r>
              <a:rPr lang="en-US" sz="1600" dirty="0" smtClean="0"/>
              <a:t>JPCM, </a:t>
            </a:r>
            <a:r>
              <a:rPr lang="en-US" sz="1600" dirty="0" smtClean="0"/>
              <a:t>2015</a:t>
            </a:r>
          </a:p>
          <a:p>
            <a:r>
              <a:rPr lang="en-US" sz="1600" dirty="0" smtClean="0"/>
              <a:t>T. Ge, S. </a:t>
            </a:r>
            <a:r>
              <a:rPr lang="en-US" sz="1600" dirty="0" err="1" smtClean="0"/>
              <a:t>Panyukov</a:t>
            </a:r>
            <a:r>
              <a:rPr lang="en-US" sz="1600" dirty="0" smtClean="0"/>
              <a:t>, M. Rubinstein, Macromolecules, 2016</a:t>
            </a:r>
            <a:endParaRPr lang="en-US" sz="1600" dirty="0"/>
          </a:p>
        </p:txBody>
      </p:sp>
      <p:sp>
        <p:nvSpPr>
          <p:cNvPr id="3" name="TextBox 2"/>
          <p:cNvSpPr txBox="1"/>
          <p:nvPr/>
        </p:nvSpPr>
        <p:spPr>
          <a:xfrm>
            <a:off x="894805" y="1316311"/>
            <a:ext cx="10609118" cy="1200329"/>
          </a:xfrm>
          <a:prstGeom prst="rect">
            <a:avLst/>
          </a:prstGeom>
          <a:noFill/>
        </p:spPr>
        <p:txBody>
          <a:bodyPr wrap="square" rtlCol="0">
            <a:spAutoFit/>
          </a:bodyPr>
          <a:lstStyle/>
          <a:p>
            <a:r>
              <a:rPr lang="en-US" sz="2400" dirty="0" smtClean="0"/>
              <a:t>Rouse works for melts of short linear chains. If linear chains are so long that each one overlaps with more than the so-called </a:t>
            </a:r>
            <a:r>
              <a:rPr lang="en-US" sz="2400" dirty="0" err="1" smtClean="0"/>
              <a:t>Kavassalis-Noolandi</a:t>
            </a:r>
            <a:r>
              <a:rPr lang="en-US" sz="2400" dirty="0" smtClean="0"/>
              <a:t> number equal to 10-20, entanglements start playing role and one needs to employ </a:t>
            </a:r>
            <a:r>
              <a:rPr lang="en-US" sz="2400" dirty="0" err="1" smtClean="0"/>
              <a:t>reptation</a:t>
            </a:r>
            <a:r>
              <a:rPr lang="en-US" sz="2400" dirty="0" smtClean="0"/>
              <a:t> model.</a:t>
            </a:r>
          </a:p>
        </p:txBody>
      </p:sp>
      <p:sp>
        <p:nvSpPr>
          <p:cNvPr id="7" name="TextBox 6"/>
          <p:cNvSpPr txBox="1"/>
          <p:nvPr/>
        </p:nvSpPr>
        <p:spPr>
          <a:xfrm>
            <a:off x="894805" y="2641874"/>
            <a:ext cx="10931236" cy="1569660"/>
          </a:xfrm>
          <a:prstGeom prst="rect">
            <a:avLst/>
          </a:prstGeom>
          <a:noFill/>
        </p:spPr>
        <p:txBody>
          <a:bodyPr wrap="square" rtlCol="0">
            <a:spAutoFit/>
          </a:bodyPr>
          <a:lstStyle/>
          <a:p>
            <a:r>
              <a:rPr lang="en-US" sz="2400" dirty="0" smtClean="0"/>
              <a:t>Is it relevant for </a:t>
            </a:r>
            <a:r>
              <a:rPr lang="en-US" sz="2400" dirty="0" err="1" smtClean="0"/>
              <a:t>nonconcatenated</a:t>
            </a:r>
            <a:r>
              <a:rPr lang="en-US" sz="2400" dirty="0" smtClean="0"/>
              <a:t> rings and crumpled globule?</a:t>
            </a:r>
          </a:p>
          <a:p>
            <a:r>
              <a:rPr lang="en-US" sz="2400" dirty="0" smtClean="0"/>
              <a:t>Numerical evidence for melts of long rings shows overlaps very near to KN number, and there exist several theoretical attempts to construct </a:t>
            </a:r>
            <a:r>
              <a:rPr lang="en-US" sz="2400" dirty="0" err="1" smtClean="0"/>
              <a:t>reptation</a:t>
            </a:r>
            <a:r>
              <a:rPr lang="en-US" sz="2400" dirty="0" smtClean="0"/>
              <a:t>-like theory for rings, giving rise to </a:t>
            </a:r>
            <a:r>
              <a:rPr lang="en-US" sz="2400" dirty="0" err="1" smtClean="0"/>
              <a:t>subdiffusion</a:t>
            </a:r>
            <a:r>
              <a:rPr lang="en-US" sz="2400" dirty="0" smtClean="0"/>
              <a:t> exponents of 0.26-0.28 instead of 0.4</a:t>
            </a:r>
            <a:endParaRPr lang="en-US" sz="2400" dirty="0"/>
          </a:p>
        </p:txBody>
      </p:sp>
      <p:sp>
        <p:nvSpPr>
          <p:cNvPr id="8" name="TextBox 7"/>
          <p:cNvSpPr txBox="1"/>
          <p:nvPr/>
        </p:nvSpPr>
        <p:spPr>
          <a:xfrm>
            <a:off x="894805" y="5138803"/>
            <a:ext cx="6733308" cy="1200329"/>
          </a:xfrm>
          <a:prstGeom prst="rect">
            <a:avLst/>
          </a:prstGeom>
          <a:noFill/>
        </p:spPr>
        <p:txBody>
          <a:bodyPr wrap="square" rtlCol="0">
            <a:spAutoFit/>
          </a:bodyPr>
          <a:lstStyle/>
          <a:p>
            <a:r>
              <a:rPr lang="en-US" sz="2400" dirty="0" smtClean="0"/>
              <a:t>However, this problem is probably not very relevant in biological context where crumpled globule is very far from equilibrium:</a:t>
            </a:r>
            <a:endParaRPr lang="en-US" sz="2400" dirty="0"/>
          </a:p>
        </p:txBody>
      </p:sp>
      <p:pic>
        <p:nvPicPr>
          <p:cNvPr id="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9187" y="4754083"/>
            <a:ext cx="2056214" cy="20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7413949" y="6518089"/>
            <a:ext cx="4651360" cy="3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latin typeface="+mn-lt"/>
              </a:rPr>
              <a:t>M.P. </a:t>
            </a:r>
            <a:r>
              <a:rPr lang="en-US" altLang="en-US" sz="1600" dirty="0" err="1">
                <a:latin typeface="+mn-lt"/>
              </a:rPr>
              <a:t>Speicher</a:t>
            </a:r>
            <a:r>
              <a:rPr lang="en-US" altLang="en-US" sz="1600" dirty="0">
                <a:latin typeface="+mn-lt"/>
              </a:rPr>
              <a:t>, N.P. Carter, Nat. Rev. Gen., 2005</a:t>
            </a:r>
          </a:p>
        </p:txBody>
      </p:sp>
    </p:spTree>
    <p:extLst>
      <p:ext uri="{BB962C8B-B14F-4D97-AF65-F5344CB8AC3E}">
        <p14:creationId xmlns:p14="http://schemas.microsoft.com/office/powerpoint/2010/main" val="254449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553"/>
            <a:ext cx="10515600" cy="1325563"/>
          </a:xfrm>
        </p:spPr>
        <p:txBody>
          <a:bodyPr/>
          <a:lstStyle/>
          <a:p>
            <a:r>
              <a:rPr lang="en-US" dirty="0" smtClean="0"/>
              <a:t>What if mediu</a:t>
            </a:r>
            <a:r>
              <a:rPr lang="en-US" dirty="0" smtClean="0"/>
              <a:t>m is</a:t>
            </a:r>
            <a:r>
              <a:rPr lang="en-US" dirty="0" smtClean="0"/>
              <a:t> viscoelastic?</a:t>
            </a:r>
            <a:endParaRPr lang="en-US" dirty="0"/>
          </a:p>
        </p:txBody>
      </p:sp>
      <p:sp>
        <p:nvSpPr>
          <p:cNvPr id="4" name="TextBox 3"/>
          <p:cNvSpPr txBox="1"/>
          <p:nvPr/>
        </p:nvSpPr>
        <p:spPr>
          <a:xfrm>
            <a:off x="7312034" y="6369625"/>
            <a:ext cx="4565930" cy="338554"/>
          </a:xfrm>
          <a:prstGeom prst="rect">
            <a:avLst/>
          </a:prstGeom>
          <a:noFill/>
        </p:spPr>
        <p:txBody>
          <a:bodyPr wrap="none" rtlCol="0">
            <a:spAutoFit/>
          </a:bodyPr>
          <a:lstStyle/>
          <a:p>
            <a:r>
              <a:rPr lang="en-US" sz="1600" dirty="0" smtClean="0"/>
              <a:t>S. Weber, J. </a:t>
            </a:r>
            <a:r>
              <a:rPr lang="en-US" sz="1600" dirty="0" err="1" smtClean="0"/>
              <a:t>Theriot</a:t>
            </a:r>
            <a:r>
              <a:rPr lang="en-US" sz="1600" dirty="0" smtClean="0"/>
              <a:t>, A. </a:t>
            </a:r>
            <a:r>
              <a:rPr lang="en-US" sz="1600" dirty="0" err="1" smtClean="0"/>
              <a:t>Spakowitz</a:t>
            </a:r>
            <a:r>
              <a:rPr lang="en-US" sz="1600" dirty="0" smtClean="0"/>
              <a:t>, Phys. Rev. E, 2010.</a:t>
            </a:r>
            <a:endParaRPr lang="en-US" sz="1600" dirty="0"/>
          </a:p>
        </p:txBody>
      </p:sp>
      <p:graphicFrame>
        <p:nvGraphicFramePr>
          <p:cNvPr id="3" name="Object 2"/>
          <p:cNvGraphicFramePr>
            <a:graphicFrameLocks noChangeAspect="1"/>
          </p:cNvGraphicFramePr>
          <p:nvPr>
            <p:extLst>
              <p:ext uri="{D42A27DB-BD31-4B8C-83A1-F6EECF244321}">
                <p14:modId xmlns:p14="http://schemas.microsoft.com/office/powerpoint/2010/main" val="537599833"/>
              </p:ext>
            </p:extLst>
          </p:nvPr>
        </p:nvGraphicFramePr>
        <p:xfrm>
          <a:off x="1175328" y="3364402"/>
          <a:ext cx="5321300" cy="2235200"/>
        </p:xfrm>
        <a:graphic>
          <a:graphicData uri="http://schemas.openxmlformats.org/presentationml/2006/ole">
            <mc:AlternateContent xmlns:mc="http://schemas.openxmlformats.org/markup-compatibility/2006">
              <mc:Choice xmlns:v="urn:schemas-microsoft-com:vml" Requires="v">
                <p:oleObj spid="_x0000_s4153" name="Equation" r:id="rId3" imgW="5321160" imgH="2234880" progId="Equation.DSMT4">
                  <p:embed/>
                </p:oleObj>
              </mc:Choice>
              <mc:Fallback>
                <p:oleObj name="Equation" r:id="rId3" imgW="5321160" imgH="2234880" progId="Equation.DSMT4">
                  <p:embed/>
                  <p:pic>
                    <p:nvPicPr>
                      <p:cNvPr id="0" name=""/>
                      <p:cNvPicPr/>
                      <p:nvPr/>
                    </p:nvPicPr>
                    <p:blipFill>
                      <a:blip r:embed="rId4"/>
                      <a:stretch>
                        <a:fillRect/>
                      </a:stretch>
                    </p:blipFill>
                    <p:spPr>
                      <a:xfrm>
                        <a:off x="1175328" y="3364402"/>
                        <a:ext cx="5321300" cy="2235200"/>
                      </a:xfrm>
                      <a:prstGeom prst="rect">
                        <a:avLst/>
                      </a:prstGeom>
                    </p:spPr>
                  </p:pic>
                </p:oleObj>
              </mc:Fallback>
            </mc:AlternateContent>
          </a:graphicData>
        </a:graphic>
      </p:graphicFrame>
      <p:sp>
        <p:nvSpPr>
          <p:cNvPr id="6" name="TextBox 5"/>
          <p:cNvSpPr txBox="1"/>
          <p:nvPr/>
        </p:nvSpPr>
        <p:spPr>
          <a:xfrm>
            <a:off x="838200" y="1069398"/>
            <a:ext cx="10358582" cy="1200329"/>
          </a:xfrm>
          <a:prstGeom prst="rect">
            <a:avLst/>
          </a:prstGeom>
          <a:noFill/>
        </p:spPr>
        <p:txBody>
          <a:bodyPr wrap="square" rtlCol="0">
            <a:spAutoFit/>
          </a:bodyPr>
          <a:lstStyle/>
          <a:p>
            <a:r>
              <a:rPr lang="en-US" sz="2400" dirty="0" smtClean="0"/>
              <a:t>It is possible to give a completely different explanation of the non-Rouse dynamics of chromatin. Namely, if the surrounding medium is itself viscoelastic (and there is some evidence to support that), then it will influence polymer dynamics as well</a:t>
            </a:r>
            <a:endParaRPr lang="en-US" sz="2400" dirty="0"/>
          </a:p>
        </p:txBody>
      </p:sp>
      <p:sp>
        <p:nvSpPr>
          <p:cNvPr id="7" name="TextBox 6"/>
          <p:cNvSpPr txBox="1"/>
          <p:nvPr/>
        </p:nvSpPr>
        <p:spPr>
          <a:xfrm>
            <a:off x="838200" y="2394961"/>
            <a:ext cx="10983191" cy="830997"/>
          </a:xfrm>
          <a:prstGeom prst="rect">
            <a:avLst/>
          </a:prstGeom>
          <a:noFill/>
        </p:spPr>
        <p:txBody>
          <a:bodyPr wrap="square" rtlCol="0">
            <a:spAutoFit/>
          </a:bodyPr>
          <a:lstStyle/>
          <a:p>
            <a:r>
              <a:rPr lang="en-US" sz="2400" dirty="0" smtClean="0"/>
              <a:t>For example, consider a medium in which single particle obeys not usual </a:t>
            </a:r>
            <a:r>
              <a:rPr lang="en-US" sz="2400" dirty="0" err="1" smtClean="0"/>
              <a:t>Langevin</a:t>
            </a:r>
            <a:r>
              <a:rPr lang="en-US" sz="2400" dirty="0" smtClean="0"/>
              <a:t> equation of Brownian motion, but the following fractal </a:t>
            </a:r>
            <a:r>
              <a:rPr lang="en-US" sz="2400" dirty="0" err="1" smtClean="0"/>
              <a:t>Langevin</a:t>
            </a:r>
            <a:r>
              <a:rPr lang="en-US" sz="2400" dirty="0" smtClean="0"/>
              <a:t> equation</a:t>
            </a:r>
            <a:endParaRPr lang="en-US" sz="2400" dirty="0"/>
          </a:p>
        </p:txBody>
      </p:sp>
      <p:sp>
        <p:nvSpPr>
          <p:cNvPr id="8" name="TextBox 7"/>
          <p:cNvSpPr txBox="1"/>
          <p:nvPr/>
        </p:nvSpPr>
        <p:spPr>
          <a:xfrm>
            <a:off x="838200" y="5748436"/>
            <a:ext cx="6113084" cy="461665"/>
          </a:xfrm>
          <a:prstGeom prst="rect">
            <a:avLst/>
          </a:prstGeom>
          <a:noFill/>
        </p:spPr>
        <p:txBody>
          <a:bodyPr wrap="none" rtlCol="0">
            <a:spAutoFit/>
          </a:bodyPr>
          <a:lstStyle/>
          <a:p>
            <a:r>
              <a:rPr lang="en-US" sz="2400" dirty="0" smtClean="0"/>
              <a:t>Resulting in particle mean-square displacement</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704779192"/>
              </p:ext>
            </p:extLst>
          </p:nvPr>
        </p:nvGraphicFramePr>
        <p:xfrm>
          <a:off x="7293261" y="5691711"/>
          <a:ext cx="1511300" cy="508000"/>
        </p:xfrm>
        <a:graphic>
          <a:graphicData uri="http://schemas.openxmlformats.org/presentationml/2006/ole">
            <mc:AlternateContent xmlns:mc="http://schemas.openxmlformats.org/markup-compatibility/2006">
              <mc:Choice xmlns:v="urn:schemas-microsoft-com:vml" Requires="v">
                <p:oleObj spid="_x0000_s4154" name="Equation" r:id="rId5" imgW="1511280" imgH="507960" progId="Equation.DSMT4">
                  <p:embed/>
                </p:oleObj>
              </mc:Choice>
              <mc:Fallback>
                <p:oleObj name="Equation" r:id="rId5" imgW="1511280" imgH="507960" progId="Equation.DSMT4">
                  <p:embed/>
                  <p:pic>
                    <p:nvPicPr>
                      <p:cNvPr id="0" name=""/>
                      <p:cNvPicPr/>
                      <p:nvPr/>
                    </p:nvPicPr>
                    <p:blipFill>
                      <a:blip r:embed="rId6"/>
                      <a:stretch>
                        <a:fillRect/>
                      </a:stretch>
                    </p:blipFill>
                    <p:spPr>
                      <a:xfrm>
                        <a:off x="7293261" y="5691711"/>
                        <a:ext cx="1511300" cy="508000"/>
                      </a:xfrm>
                      <a:prstGeom prst="rect">
                        <a:avLst/>
                      </a:prstGeom>
                    </p:spPr>
                  </p:pic>
                </p:oleObj>
              </mc:Fallback>
            </mc:AlternateContent>
          </a:graphicData>
        </a:graphic>
      </p:graphicFrame>
    </p:spTree>
    <p:extLst>
      <p:ext uri="{BB962C8B-B14F-4D97-AF65-F5344CB8AC3E}">
        <p14:creationId xmlns:p14="http://schemas.microsoft.com/office/powerpoint/2010/main" val="3949916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516146121"/>
              </p:ext>
            </p:extLst>
          </p:nvPr>
        </p:nvGraphicFramePr>
        <p:xfrm>
          <a:off x="1317634" y="2299992"/>
          <a:ext cx="5994400" cy="800100"/>
        </p:xfrm>
        <a:graphic>
          <a:graphicData uri="http://schemas.openxmlformats.org/presentationml/2006/ole">
            <mc:AlternateContent xmlns:mc="http://schemas.openxmlformats.org/markup-compatibility/2006">
              <mc:Choice xmlns:v="urn:schemas-microsoft-com:vml" Requires="v">
                <p:oleObj spid="_x0000_s5174" name="Equation" r:id="rId3" imgW="5994360" imgH="799920" progId="Equation.DSMT4">
                  <p:embed/>
                </p:oleObj>
              </mc:Choice>
              <mc:Fallback>
                <p:oleObj name="Equation" r:id="rId3" imgW="5994360" imgH="799920" progId="Equation.DSMT4">
                  <p:embed/>
                  <p:pic>
                    <p:nvPicPr>
                      <p:cNvPr id="0" name=""/>
                      <p:cNvPicPr/>
                      <p:nvPr/>
                    </p:nvPicPr>
                    <p:blipFill>
                      <a:blip r:embed="rId4"/>
                      <a:stretch>
                        <a:fillRect/>
                      </a:stretch>
                    </p:blipFill>
                    <p:spPr>
                      <a:xfrm>
                        <a:off x="1317634" y="2299992"/>
                        <a:ext cx="5994400" cy="800100"/>
                      </a:xfrm>
                      <a:prstGeom prst="rect">
                        <a:avLst/>
                      </a:prstGeom>
                    </p:spPr>
                  </p:pic>
                </p:oleObj>
              </mc:Fallback>
            </mc:AlternateContent>
          </a:graphicData>
        </a:graphic>
      </p:graphicFrame>
      <p:sp>
        <p:nvSpPr>
          <p:cNvPr id="6" name="TextBox 5"/>
          <p:cNvSpPr txBox="1"/>
          <p:nvPr/>
        </p:nvSpPr>
        <p:spPr>
          <a:xfrm>
            <a:off x="7312034" y="6369625"/>
            <a:ext cx="4565930" cy="338554"/>
          </a:xfrm>
          <a:prstGeom prst="rect">
            <a:avLst/>
          </a:prstGeom>
          <a:noFill/>
        </p:spPr>
        <p:txBody>
          <a:bodyPr wrap="none" rtlCol="0">
            <a:spAutoFit/>
          </a:bodyPr>
          <a:lstStyle/>
          <a:p>
            <a:r>
              <a:rPr lang="en-US" sz="1600" dirty="0" smtClean="0"/>
              <a:t>S. Weber, J. </a:t>
            </a:r>
            <a:r>
              <a:rPr lang="en-US" sz="1600" dirty="0" err="1" smtClean="0"/>
              <a:t>Theriot</a:t>
            </a:r>
            <a:r>
              <a:rPr lang="en-US" sz="1600" dirty="0" smtClean="0"/>
              <a:t>, A. </a:t>
            </a:r>
            <a:r>
              <a:rPr lang="en-US" sz="1600" dirty="0" err="1" smtClean="0"/>
              <a:t>Spakowitz</a:t>
            </a:r>
            <a:r>
              <a:rPr lang="en-US" sz="1600" dirty="0" smtClean="0"/>
              <a:t>, Phys. Rev. E, 2010.</a:t>
            </a:r>
            <a:endParaRPr lang="en-US" sz="1600" dirty="0"/>
          </a:p>
        </p:txBody>
      </p:sp>
      <p:sp>
        <p:nvSpPr>
          <p:cNvPr id="7" name="TextBox 6"/>
          <p:cNvSpPr txBox="1"/>
          <p:nvPr/>
        </p:nvSpPr>
        <p:spPr>
          <a:xfrm>
            <a:off x="900303" y="1256575"/>
            <a:ext cx="10453497" cy="830997"/>
          </a:xfrm>
          <a:prstGeom prst="rect">
            <a:avLst/>
          </a:prstGeom>
          <a:noFill/>
        </p:spPr>
        <p:txBody>
          <a:bodyPr wrap="square" rtlCol="0">
            <a:spAutoFit/>
          </a:bodyPr>
          <a:lstStyle/>
          <a:p>
            <a:r>
              <a:rPr lang="en-US" sz="2400" dirty="0" smtClean="0"/>
              <a:t>Then corresponding </a:t>
            </a:r>
            <a:r>
              <a:rPr lang="en-US" sz="2400" dirty="0" err="1" smtClean="0"/>
              <a:t>Langevin</a:t>
            </a:r>
            <a:r>
              <a:rPr lang="en-US" sz="2400" dirty="0" smtClean="0"/>
              <a:t> equation for a monomer  being a part of a Rouse polymer chain will read</a:t>
            </a:r>
            <a:endParaRPr lang="en-US" sz="2400" dirty="0"/>
          </a:p>
        </p:txBody>
      </p:sp>
      <p:sp>
        <p:nvSpPr>
          <p:cNvPr id="8" name="TextBox 7"/>
          <p:cNvSpPr txBox="1"/>
          <p:nvPr/>
        </p:nvSpPr>
        <p:spPr>
          <a:xfrm>
            <a:off x="900303" y="3428320"/>
            <a:ext cx="10301177" cy="1200329"/>
          </a:xfrm>
          <a:prstGeom prst="rect">
            <a:avLst/>
          </a:prstGeom>
          <a:noFill/>
        </p:spPr>
        <p:txBody>
          <a:bodyPr wrap="square" rtlCol="0">
            <a:spAutoFit/>
          </a:bodyPr>
          <a:lstStyle/>
          <a:p>
            <a:r>
              <a:rPr lang="en-US" sz="2400" dirty="0" smtClean="0"/>
              <a:t>with the same noise and memory kernel.</a:t>
            </a:r>
          </a:p>
          <a:p>
            <a:r>
              <a:rPr lang="en-US" sz="2400" dirty="0" smtClean="0"/>
              <a:t>Solving this equation leads to the following result for the monomer mean-square displacement:</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2994914286"/>
              </p:ext>
            </p:extLst>
          </p:nvPr>
        </p:nvGraphicFramePr>
        <p:xfrm>
          <a:off x="1317634" y="4737137"/>
          <a:ext cx="1701800" cy="508000"/>
        </p:xfrm>
        <a:graphic>
          <a:graphicData uri="http://schemas.openxmlformats.org/presentationml/2006/ole">
            <mc:AlternateContent xmlns:mc="http://schemas.openxmlformats.org/markup-compatibility/2006">
              <mc:Choice xmlns:v="urn:schemas-microsoft-com:vml" Requires="v">
                <p:oleObj spid="_x0000_s5175" name="Equation" r:id="rId5" imgW="1701720" imgH="507960" progId="Equation.DSMT4">
                  <p:embed/>
                </p:oleObj>
              </mc:Choice>
              <mc:Fallback>
                <p:oleObj name="Equation" r:id="rId5" imgW="1701720" imgH="507960" progId="Equation.DSMT4">
                  <p:embed/>
                  <p:pic>
                    <p:nvPicPr>
                      <p:cNvPr id="0" name=""/>
                      <p:cNvPicPr/>
                      <p:nvPr/>
                    </p:nvPicPr>
                    <p:blipFill>
                      <a:blip r:embed="rId6"/>
                      <a:stretch>
                        <a:fillRect/>
                      </a:stretch>
                    </p:blipFill>
                    <p:spPr>
                      <a:xfrm>
                        <a:off x="1317634" y="4737137"/>
                        <a:ext cx="1701800" cy="508000"/>
                      </a:xfrm>
                      <a:prstGeom prst="rect">
                        <a:avLst/>
                      </a:prstGeom>
                    </p:spPr>
                  </p:pic>
                </p:oleObj>
              </mc:Fallback>
            </mc:AlternateContent>
          </a:graphicData>
        </a:graphic>
      </p:graphicFrame>
      <p:sp>
        <p:nvSpPr>
          <p:cNvPr id="10" name="Title 1"/>
          <p:cNvSpPr>
            <a:spLocks noGrp="1"/>
          </p:cNvSpPr>
          <p:nvPr>
            <p:ph type="title"/>
          </p:nvPr>
        </p:nvSpPr>
        <p:spPr>
          <a:xfrm>
            <a:off x="838200" y="33553"/>
            <a:ext cx="10515600" cy="1325563"/>
          </a:xfrm>
        </p:spPr>
        <p:txBody>
          <a:bodyPr/>
          <a:lstStyle/>
          <a:p>
            <a:r>
              <a:rPr lang="en-US" dirty="0" smtClean="0"/>
              <a:t>What if mediu</a:t>
            </a:r>
            <a:r>
              <a:rPr lang="en-US" dirty="0" smtClean="0"/>
              <a:t>m is</a:t>
            </a:r>
            <a:r>
              <a:rPr lang="en-US" dirty="0" smtClean="0"/>
              <a:t> viscoelastic?</a:t>
            </a:r>
            <a:endParaRPr lang="en-US" dirty="0"/>
          </a:p>
        </p:txBody>
      </p:sp>
    </p:spTree>
    <p:extLst>
      <p:ext uri="{BB962C8B-B14F-4D97-AF65-F5344CB8AC3E}">
        <p14:creationId xmlns:p14="http://schemas.microsoft.com/office/powerpoint/2010/main" val="1604932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35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if medium is viscoelastic?</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60357"/>
            <a:ext cx="9684236" cy="3681663"/>
          </a:xfrm>
          <a:prstGeom prst="rect">
            <a:avLst/>
          </a:prstGeom>
        </p:spPr>
      </p:pic>
    </p:spTree>
    <p:extLst>
      <p:ext uri="{BB962C8B-B14F-4D97-AF65-F5344CB8AC3E}">
        <p14:creationId xmlns:p14="http://schemas.microsoft.com/office/powerpoint/2010/main" val="2567708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3553"/>
            <a:ext cx="10515600" cy="1325563"/>
          </a:xfrm>
        </p:spPr>
        <p:txBody>
          <a:bodyPr/>
          <a:lstStyle/>
          <a:p>
            <a:r>
              <a:rPr lang="en-US" dirty="0" smtClean="0"/>
              <a:t>Viscoelastic media</a:t>
            </a:r>
            <a:endParaRPr lang="en-US" dirty="0"/>
          </a:p>
        </p:txBody>
      </p:sp>
      <p:sp>
        <p:nvSpPr>
          <p:cNvPr id="5" name="Rectangle 4"/>
          <p:cNvSpPr/>
          <p:nvPr/>
        </p:nvSpPr>
        <p:spPr>
          <a:xfrm>
            <a:off x="6016336" y="2910210"/>
            <a:ext cx="1548245" cy="706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ru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536" y="1673354"/>
            <a:ext cx="4375727" cy="36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2462644857"/>
              </p:ext>
            </p:extLst>
          </p:nvPr>
        </p:nvGraphicFramePr>
        <p:xfrm>
          <a:off x="957696" y="3047536"/>
          <a:ext cx="6527800" cy="431800"/>
        </p:xfrm>
        <a:graphic>
          <a:graphicData uri="http://schemas.openxmlformats.org/presentationml/2006/ole">
            <mc:AlternateContent xmlns:mc="http://schemas.openxmlformats.org/markup-compatibility/2006">
              <mc:Choice xmlns:v="urn:schemas-microsoft-com:vml" Requires="v">
                <p:oleObj spid="_x0000_s6196" name="Equation" r:id="rId4" imgW="6527520" imgH="431640" progId="Equation.DSMT4">
                  <p:embed/>
                </p:oleObj>
              </mc:Choice>
              <mc:Fallback>
                <p:oleObj name="Equation" r:id="rId4" imgW="6527520" imgH="431640" progId="Equation.DSMT4">
                  <p:embed/>
                  <p:pic>
                    <p:nvPicPr>
                      <p:cNvPr id="0" name=""/>
                      <p:cNvPicPr/>
                      <p:nvPr/>
                    </p:nvPicPr>
                    <p:blipFill>
                      <a:blip r:embed="rId5"/>
                      <a:stretch>
                        <a:fillRect/>
                      </a:stretch>
                    </p:blipFill>
                    <p:spPr>
                      <a:xfrm>
                        <a:off x="957696" y="3047536"/>
                        <a:ext cx="6527800" cy="431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55728744"/>
              </p:ext>
            </p:extLst>
          </p:nvPr>
        </p:nvGraphicFramePr>
        <p:xfrm>
          <a:off x="2581275" y="4629150"/>
          <a:ext cx="1701800" cy="508000"/>
        </p:xfrm>
        <a:graphic>
          <a:graphicData uri="http://schemas.openxmlformats.org/presentationml/2006/ole">
            <mc:AlternateContent xmlns:mc="http://schemas.openxmlformats.org/markup-compatibility/2006">
              <mc:Choice xmlns:v="urn:schemas-microsoft-com:vml" Requires="v">
                <p:oleObj spid="_x0000_s6197" name="Equation" r:id="rId6" imgW="1701720" imgH="507960" progId="Equation.DSMT4">
                  <p:embed/>
                </p:oleObj>
              </mc:Choice>
              <mc:Fallback>
                <p:oleObj name="Equation" r:id="rId6" imgW="1701720" imgH="507960" progId="Equation.DSMT4">
                  <p:embed/>
                  <p:pic>
                    <p:nvPicPr>
                      <p:cNvPr id="0" name=""/>
                      <p:cNvPicPr/>
                      <p:nvPr/>
                    </p:nvPicPr>
                    <p:blipFill>
                      <a:blip r:embed="rId7"/>
                      <a:stretch>
                        <a:fillRect/>
                      </a:stretch>
                    </p:blipFill>
                    <p:spPr>
                      <a:xfrm>
                        <a:off x="2581275" y="4629150"/>
                        <a:ext cx="1701800" cy="508000"/>
                      </a:xfrm>
                      <a:prstGeom prst="rect">
                        <a:avLst/>
                      </a:prstGeom>
                    </p:spPr>
                  </p:pic>
                </p:oleObj>
              </mc:Fallback>
            </mc:AlternateContent>
          </a:graphicData>
        </a:graphic>
      </p:graphicFrame>
      <p:sp>
        <p:nvSpPr>
          <p:cNvPr id="9" name="TextBox 8"/>
          <p:cNvSpPr txBox="1"/>
          <p:nvPr/>
        </p:nvSpPr>
        <p:spPr>
          <a:xfrm>
            <a:off x="838200" y="1254266"/>
            <a:ext cx="6778337" cy="1569660"/>
          </a:xfrm>
          <a:prstGeom prst="rect">
            <a:avLst/>
          </a:prstGeom>
          <a:noFill/>
        </p:spPr>
        <p:txBody>
          <a:bodyPr wrap="square" rtlCol="0">
            <a:spAutoFit/>
          </a:bodyPr>
          <a:lstStyle/>
          <a:p>
            <a:r>
              <a:rPr lang="en-US" sz="2400" dirty="0" smtClean="0"/>
              <a:t>Rouse model in viscoelastic media can still be understood in terms of simultaneous relaxation of the Rouse modes, one just needs to take into account that modes are relaxing </a:t>
            </a:r>
            <a:r>
              <a:rPr lang="en-US" sz="2400" dirty="0" err="1" smtClean="0"/>
              <a:t>subdiffusively</a:t>
            </a:r>
            <a:r>
              <a:rPr lang="en-US" sz="2400" dirty="0" smtClean="0"/>
              <a:t>:</a:t>
            </a:r>
            <a:endParaRPr lang="en-US" sz="2400" dirty="0"/>
          </a:p>
        </p:txBody>
      </p:sp>
      <p:sp>
        <p:nvSpPr>
          <p:cNvPr id="10" name="TextBox 9"/>
          <p:cNvSpPr txBox="1"/>
          <p:nvPr/>
        </p:nvSpPr>
        <p:spPr>
          <a:xfrm>
            <a:off x="900546" y="3972999"/>
            <a:ext cx="6892636" cy="461665"/>
          </a:xfrm>
          <a:prstGeom prst="rect">
            <a:avLst/>
          </a:prstGeom>
          <a:noFill/>
        </p:spPr>
        <p:txBody>
          <a:bodyPr wrap="square" rtlCol="0">
            <a:spAutoFit/>
          </a:bodyPr>
          <a:lstStyle/>
          <a:p>
            <a:r>
              <a:rPr lang="en-US" sz="2400" dirty="0" smtClean="0"/>
              <a:t>It is easy to recover the main result from here</a:t>
            </a:r>
            <a:endParaRPr lang="en-US" sz="2400" dirty="0"/>
          </a:p>
        </p:txBody>
      </p:sp>
    </p:spTree>
    <p:extLst>
      <p:ext uri="{BB962C8B-B14F-4D97-AF65-F5344CB8AC3E}">
        <p14:creationId xmlns:p14="http://schemas.microsoft.com/office/powerpoint/2010/main" val="1506014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133"/>
            <a:ext cx="10515600" cy="1325563"/>
          </a:xfrm>
        </p:spPr>
        <p:txBody>
          <a:bodyPr/>
          <a:lstStyle/>
          <a:p>
            <a:r>
              <a:rPr lang="en-US" dirty="0" smtClean="0"/>
              <a:t>Combining viscoelastic and crumpled globule</a:t>
            </a:r>
            <a:endParaRPr lang="en-US" dirty="0"/>
          </a:p>
        </p:txBody>
      </p:sp>
      <p:sp>
        <p:nvSpPr>
          <p:cNvPr id="4" name="TextBox 3"/>
          <p:cNvSpPr txBox="1"/>
          <p:nvPr/>
        </p:nvSpPr>
        <p:spPr>
          <a:xfrm>
            <a:off x="4582208" y="6342278"/>
            <a:ext cx="7589706" cy="369332"/>
          </a:xfrm>
          <a:prstGeom prst="rect">
            <a:avLst/>
          </a:prstGeom>
          <a:noFill/>
        </p:spPr>
        <p:txBody>
          <a:bodyPr wrap="none" rtlCol="0">
            <a:spAutoFit/>
          </a:bodyPr>
          <a:lstStyle/>
          <a:p>
            <a:r>
              <a:rPr lang="en-US" dirty="0" smtClean="0"/>
              <a:t>M.T., K. </a:t>
            </a:r>
            <a:r>
              <a:rPr lang="en-US" dirty="0" err="1" smtClean="0"/>
              <a:t>Polovnikov</a:t>
            </a:r>
            <a:r>
              <a:rPr lang="en-US" dirty="0" smtClean="0"/>
              <a:t>, M. </a:t>
            </a:r>
            <a:r>
              <a:rPr lang="en-US" dirty="0" err="1" smtClean="0"/>
              <a:t>Gherardi</a:t>
            </a:r>
            <a:r>
              <a:rPr lang="en-US" dirty="0" smtClean="0"/>
              <a:t>, M. </a:t>
            </a:r>
            <a:r>
              <a:rPr lang="en-US" dirty="0" err="1" smtClean="0"/>
              <a:t>Cosentino</a:t>
            </a:r>
            <a:r>
              <a:rPr lang="en-US" dirty="0" smtClean="0"/>
              <a:t> </a:t>
            </a:r>
            <a:r>
              <a:rPr lang="en-US" dirty="0" err="1" smtClean="0"/>
              <a:t>Lagomarsino</a:t>
            </a:r>
            <a:r>
              <a:rPr lang="en-US" dirty="0" smtClean="0"/>
              <a:t>, </a:t>
            </a:r>
            <a:r>
              <a:rPr lang="en-US" dirty="0" smtClean="0"/>
              <a:t>arxiv:1703.10841. </a:t>
            </a:r>
            <a:endParaRPr lang="en-US" dirty="0"/>
          </a:p>
        </p:txBody>
      </p:sp>
      <p:sp>
        <p:nvSpPr>
          <p:cNvPr id="5" name="Rectangle 4"/>
          <p:cNvSpPr/>
          <p:nvPr/>
        </p:nvSpPr>
        <p:spPr>
          <a:xfrm>
            <a:off x="6036634" y="2910210"/>
            <a:ext cx="1548245" cy="706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ru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536" y="1673354"/>
            <a:ext cx="4375727" cy="36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2933314849"/>
              </p:ext>
            </p:extLst>
          </p:nvPr>
        </p:nvGraphicFramePr>
        <p:xfrm>
          <a:off x="899390" y="3039448"/>
          <a:ext cx="6654800" cy="469900"/>
        </p:xfrm>
        <a:graphic>
          <a:graphicData uri="http://schemas.openxmlformats.org/presentationml/2006/ole">
            <mc:AlternateContent xmlns:mc="http://schemas.openxmlformats.org/markup-compatibility/2006">
              <mc:Choice xmlns:v="urn:schemas-microsoft-com:vml" Requires="v">
                <p:oleObj spid="_x0000_s7230" name="Equation" r:id="rId4" imgW="6654600" imgH="469800" progId="Equation.DSMT4">
                  <p:embed/>
                </p:oleObj>
              </mc:Choice>
              <mc:Fallback>
                <p:oleObj name="Equation" r:id="rId4" imgW="6654600" imgH="469800" progId="Equation.DSMT4">
                  <p:embed/>
                  <p:pic>
                    <p:nvPicPr>
                      <p:cNvPr id="0" name=""/>
                      <p:cNvPicPr/>
                      <p:nvPr/>
                    </p:nvPicPr>
                    <p:blipFill>
                      <a:blip r:embed="rId5"/>
                      <a:stretch>
                        <a:fillRect/>
                      </a:stretch>
                    </p:blipFill>
                    <p:spPr>
                      <a:xfrm>
                        <a:off x="899390" y="3039448"/>
                        <a:ext cx="6654800" cy="469900"/>
                      </a:xfrm>
                      <a:prstGeom prst="rect">
                        <a:avLst/>
                      </a:prstGeom>
                    </p:spPr>
                  </p:pic>
                </p:oleObj>
              </mc:Fallback>
            </mc:AlternateContent>
          </a:graphicData>
        </a:graphic>
      </p:graphicFrame>
      <p:sp>
        <p:nvSpPr>
          <p:cNvPr id="9" name="TextBox 8"/>
          <p:cNvSpPr txBox="1"/>
          <p:nvPr/>
        </p:nvSpPr>
        <p:spPr>
          <a:xfrm>
            <a:off x="838200" y="1254266"/>
            <a:ext cx="6778337" cy="1569660"/>
          </a:xfrm>
          <a:prstGeom prst="rect">
            <a:avLst/>
          </a:prstGeom>
          <a:noFill/>
        </p:spPr>
        <p:txBody>
          <a:bodyPr wrap="square" rtlCol="0">
            <a:spAutoFit/>
          </a:bodyPr>
          <a:lstStyle/>
          <a:p>
            <a:r>
              <a:rPr lang="en-US" sz="2400" dirty="0" smtClean="0"/>
              <a:t>Clearly, it is possible now to take into account both effects – non-Gaussian packing of the chain and viscoelasticity of the surrounding medium - simultaneously:</a:t>
            </a:r>
            <a:endParaRPr lang="en-US" sz="2400" dirty="0"/>
          </a:p>
        </p:txBody>
      </p:sp>
      <p:sp>
        <p:nvSpPr>
          <p:cNvPr id="10" name="TextBox 9"/>
          <p:cNvSpPr txBox="1"/>
          <p:nvPr/>
        </p:nvSpPr>
        <p:spPr>
          <a:xfrm>
            <a:off x="900546" y="3972999"/>
            <a:ext cx="6892636" cy="1200329"/>
          </a:xfrm>
          <a:prstGeom prst="rect">
            <a:avLst/>
          </a:prstGeom>
          <a:noFill/>
        </p:spPr>
        <p:txBody>
          <a:bodyPr wrap="square" rtlCol="0">
            <a:spAutoFit/>
          </a:bodyPr>
          <a:lstStyle/>
          <a:p>
            <a:r>
              <a:rPr lang="en-US" sz="2400" dirty="0" smtClean="0"/>
              <a:t>From here the relaxation times and MSD for a crumpled globule in viscoelastic medium can be easily recovered:</a:t>
            </a:r>
            <a:endParaRPr lang="en-US" sz="2400" dirty="0"/>
          </a:p>
        </p:txBody>
      </p:sp>
      <p:sp>
        <p:nvSpPr>
          <p:cNvPr id="11" name="Rectangle 10"/>
          <p:cNvSpPr/>
          <p:nvPr/>
        </p:nvSpPr>
        <p:spPr>
          <a:xfrm>
            <a:off x="2866232" y="2944849"/>
            <a:ext cx="1219199" cy="706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263541249"/>
              </p:ext>
            </p:extLst>
          </p:nvPr>
        </p:nvGraphicFramePr>
        <p:xfrm>
          <a:off x="836613" y="5328373"/>
          <a:ext cx="4330700" cy="584200"/>
        </p:xfrm>
        <a:graphic>
          <a:graphicData uri="http://schemas.openxmlformats.org/presentationml/2006/ole">
            <mc:AlternateContent xmlns:mc="http://schemas.openxmlformats.org/markup-compatibility/2006">
              <mc:Choice xmlns:v="urn:schemas-microsoft-com:vml" Requires="v">
                <p:oleObj spid="_x0000_s7231" name="Equation" r:id="rId6" imgW="4330440" imgH="583920" progId="Equation.DSMT4">
                  <p:embed/>
                </p:oleObj>
              </mc:Choice>
              <mc:Fallback>
                <p:oleObj name="Equation" r:id="rId6" imgW="4330440" imgH="583920" progId="Equation.DSMT4">
                  <p:embed/>
                  <p:pic>
                    <p:nvPicPr>
                      <p:cNvPr id="0" name=""/>
                      <p:cNvPicPr/>
                      <p:nvPr/>
                    </p:nvPicPr>
                    <p:blipFill>
                      <a:blip r:embed="rId7"/>
                      <a:stretch>
                        <a:fillRect/>
                      </a:stretch>
                    </p:blipFill>
                    <p:spPr>
                      <a:xfrm>
                        <a:off x="836613" y="5328373"/>
                        <a:ext cx="4330700" cy="584200"/>
                      </a:xfrm>
                      <a:prstGeom prst="rect">
                        <a:avLst/>
                      </a:prstGeom>
                    </p:spPr>
                  </p:pic>
                </p:oleObj>
              </mc:Fallback>
            </mc:AlternateContent>
          </a:graphicData>
        </a:graphic>
      </p:graphicFrame>
    </p:spTree>
    <p:extLst>
      <p:ext uri="{BB962C8B-B14F-4D97-AF65-F5344CB8AC3E}">
        <p14:creationId xmlns:p14="http://schemas.microsoft.com/office/powerpoint/2010/main" val="3394286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2" y="1512518"/>
            <a:ext cx="5474367" cy="4904861"/>
          </a:xfrm>
          <a:prstGeom prst="rect">
            <a:avLst/>
          </a:prstGeom>
        </p:spPr>
      </p:pic>
      <p:sp>
        <p:nvSpPr>
          <p:cNvPr id="6" name="Title 1"/>
          <p:cNvSpPr>
            <a:spLocks noGrp="1"/>
          </p:cNvSpPr>
          <p:nvPr>
            <p:ph type="title"/>
          </p:nvPr>
        </p:nvSpPr>
        <p:spPr>
          <a:xfrm>
            <a:off x="838200" y="126133"/>
            <a:ext cx="10515600" cy="1325563"/>
          </a:xfrm>
        </p:spPr>
        <p:txBody>
          <a:bodyPr/>
          <a:lstStyle/>
          <a:p>
            <a:r>
              <a:rPr lang="en-US" dirty="0" smtClean="0"/>
              <a:t>Combining viscoelastic and crumpled globule</a:t>
            </a:r>
            <a:endParaRPr lang="en-US" dirty="0"/>
          </a:p>
        </p:txBody>
      </p:sp>
      <p:sp>
        <p:nvSpPr>
          <p:cNvPr id="3" name="TextBox 2"/>
          <p:cNvSpPr txBox="1"/>
          <p:nvPr/>
        </p:nvSpPr>
        <p:spPr>
          <a:xfrm>
            <a:off x="7098632" y="3874169"/>
            <a:ext cx="4355431" cy="1938992"/>
          </a:xfrm>
          <a:prstGeom prst="rect">
            <a:avLst/>
          </a:prstGeom>
          <a:noFill/>
        </p:spPr>
        <p:txBody>
          <a:bodyPr wrap="square" rtlCol="0">
            <a:spAutoFit/>
          </a:bodyPr>
          <a:lstStyle/>
          <a:p>
            <a:r>
              <a:rPr lang="en-US" sz="2400" dirty="0" smtClean="0"/>
              <a:t>The “characteristic time” </a:t>
            </a:r>
            <a:r>
              <a:rPr lang="en-US" sz="2400" dirty="0" smtClean="0">
                <a:latin typeface="Symbol" panose="05050102010706020507" pitchFamily="18" charset="2"/>
              </a:rPr>
              <a:t>t</a:t>
            </a:r>
            <a:r>
              <a:rPr lang="en-US" sz="2400" dirty="0" smtClean="0"/>
              <a:t> plays a role of variable you use to renormalize time with in order to get collapse of the correlation functions.</a:t>
            </a:r>
            <a:endParaRPr lang="en-US" sz="2400" dirty="0"/>
          </a:p>
        </p:txBody>
      </p:sp>
    </p:spTree>
    <p:extLst>
      <p:ext uri="{BB962C8B-B14F-4D97-AF65-F5344CB8AC3E}">
        <p14:creationId xmlns:p14="http://schemas.microsoft.com/office/powerpoint/2010/main" val="8340689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1261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Combining viscoelastic and crumpled globule</a:t>
            </a:r>
            <a:endParaRPr lang="en-US" dirty="0"/>
          </a:p>
        </p:txBody>
      </p:sp>
      <p:sp>
        <p:nvSpPr>
          <p:cNvPr id="7" name="TextBox 6"/>
          <p:cNvSpPr txBox="1"/>
          <p:nvPr/>
        </p:nvSpPr>
        <p:spPr>
          <a:xfrm>
            <a:off x="5015346" y="6390406"/>
            <a:ext cx="7305718" cy="369332"/>
          </a:xfrm>
          <a:prstGeom prst="rect">
            <a:avLst/>
          </a:prstGeom>
          <a:noFill/>
        </p:spPr>
        <p:txBody>
          <a:bodyPr wrap="none" rtlCol="0">
            <a:spAutoFit/>
          </a:bodyPr>
          <a:lstStyle/>
          <a:p>
            <a:r>
              <a:rPr lang="en-US" dirty="0" smtClean="0"/>
              <a:t>M.T., K. </a:t>
            </a:r>
            <a:r>
              <a:rPr lang="en-US" dirty="0" err="1" smtClean="0"/>
              <a:t>Polovnikov</a:t>
            </a:r>
            <a:r>
              <a:rPr lang="en-US" dirty="0" smtClean="0"/>
              <a:t>, M. </a:t>
            </a:r>
            <a:r>
              <a:rPr lang="en-US" dirty="0" err="1" smtClean="0"/>
              <a:t>Gherardi</a:t>
            </a:r>
            <a:r>
              <a:rPr lang="en-US" dirty="0" smtClean="0"/>
              <a:t>, M. </a:t>
            </a:r>
            <a:r>
              <a:rPr lang="en-US" dirty="0" err="1" smtClean="0"/>
              <a:t>Cosentino</a:t>
            </a:r>
            <a:r>
              <a:rPr lang="en-US" dirty="0" smtClean="0"/>
              <a:t> </a:t>
            </a:r>
            <a:r>
              <a:rPr lang="en-US" dirty="0" err="1" smtClean="0"/>
              <a:t>Lagomarsino</a:t>
            </a:r>
            <a:r>
              <a:rPr lang="en-US" dirty="0" smtClean="0"/>
              <a:t>, in preparation. </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890807632"/>
              </p:ext>
            </p:extLst>
          </p:nvPr>
        </p:nvGraphicFramePr>
        <p:xfrm>
          <a:off x="1293813" y="1451696"/>
          <a:ext cx="4330700" cy="584200"/>
        </p:xfrm>
        <a:graphic>
          <a:graphicData uri="http://schemas.openxmlformats.org/presentationml/2006/ole">
            <mc:AlternateContent xmlns:mc="http://schemas.openxmlformats.org/markup-compatibility/2006">
              <mc:Choice xmlns:v="urn:schemas-microsoft-com:vml" Requires="v">
                <p:oleObj spid="_x0000_s8242" name="Equation" r:id="rId3" imgW="4330440" imgH="583920" progId="Equation.DSMT4">
                  <p:embed/>
                </p:oleObj>
              </mc:Choice>
              <mc:Fallback>
                <p:oleObj name="Equation" r:id="rId3" imgW="4330440" imgH="583920" progId="Equation.DSMT4">
                  <p:embed/>
                  <p:pic>
                    <p:nvPicPr>
                      <p:cNvPr id="0" name=""/>
                      <p:cNvPicPr/>
                      <p:nvPr/>
                    </p:nvPicPr>
                    <p:blipFill>
                      <a:blip r:embed="rId4"/>
                      <a:stretch>
                        <a:fillRect/>
                      </a:stretch>
                    </p:blipFill>
                    <p:spPr>
                      <a:xfrm>
                        <a:off x="1293813" y="1451696"/>
                        <a:ext cx="4330700" cy="584200"/>
                      </a:xfrm>
                      <a:prstGeom prst="rect">
                        <a:avLst/>
                      </a:prstGeom>
                    </p:spPr>
                  </p:pic>
                </p:oleObj>
              </mc:Fallback>
            </mc:AlternateContent>
          </a:graphicData>
        </a:graphic>
      </p:graphicFrame>
      <p:sp>
        <p:nvSpPr>
          <p:cNvPr id="9" name="TextBox 8"/>
          <p:cNvSpPr txBox="1"/>
          <p:nvPr/>
        </p:nvSpPr>
        <p:spPr>
          <a:xfrm>
            <a:off x="838200" y="2351391"/>
            <a:ext cx="10754591" cy="1569660"/>
          </a:xfrm>
          <a:prstGeom prst="rect">
            <a:avLst/>
          </a:prstGeom>
          <a:noFill/>
        </p:spPr>
        <p:txBody>
          <a:bodyPr wrap="square" rtlCol="0">
            <a:spAutoFit/>
          </a:bodyPr>
          <a:lstStyle/>
          <a:p>
            <a:r>
              <a:rPr lang="en-US" sz="2400" dirty="0" smtClean="0"/>
              <a:t>These two exponents can be measured independently:</a:t>
            </a:r>
          </a:p>
          <a:p>
            <a:r>
              <a:rPr lang="en-US" sz="2400" dirty="0" smtClean="0"/>
              <a:t>MSD – from single-particle tracking;</a:t>
            </a:r>
          </a:p>
          <a:p>
            <a:r>
              <a:rPr lang="en-US" sz="2400" dirty="0" smtClean="0"/>
              <a:t>Relaxation time of a domain of given genome length – from correlation functions in simultaneous two-particle tracking</a:t>
            </a:r>
            <a:endParaRPr lang="en-US" sz="2400" dirty="0"/>
          </a:p>
        </p:txBody>
      </p:sp>
      <p:sp>
        <p:nvSpPr>
          <p:cNvPr id="10" name="TextBox 9"/>
          <p:cNvSpPr txBox="1"/>
          <p:nvPr/>
        </p:nvSpPr>
        <p:spPr>
          <a:xfrm>
            <a:off x="838200" y="3989749"/>
            <a:ext cx="10513250" cy="830997"/>
          </a:xfrm>
          <a:prstGeom prst="rect">
            <a:avLst/>
          </a:prstGeom>
          <a:noFill/>
        </p:spPr>
        <p:txBody>
          <a:bodyPr wrap="square" rtlCol="0">
            <a:spAutoFit/>
          </a:bodyPr>
          <a:lstStyle/>
          <a:p>
            <a:r>
              <a:rPr lang="en-US" sz="2400" dirty="0" smtClean="0"/>
              <a:t>Having these two exponents simultaneously for the same system allows to infer both parameters.  For example</a:t>
            </a:r>
            <a:endParaRPr lang="en-US" sz="24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162606554"/>
              </p:ext>
            </p:extLst>
          </p:nvPr>
        </p:nvGraphicFramePr>
        <p:xfrm>
          <a:off x="1293813" y="4931911"/>
          <a:ext cx="5854700" cy="1117600"/>
        </p:xfrm>
        <a:graphic>
          <a:graphicData uri="http://schemas.openxmlformats.org/presentationml/2006/ole">
            <mc:AlternateContent xmlns:mc="http://schemas.openxmlformats.org/markup-compatibility/2006">
              <mc:Choice xmlns:v="urn:schemas-microsoft-com:vml" Requires="v">
                <p:oleObj spid="_x0000_s8243" name="Equation" r:id="rId5" imgW="5854680" imgH="1117440" progId="Equation.DSMT4">
                  <p:embed/>
                </p:oleObj>
              </mc:Choice>
              <mc:Fallback>
                <p:oleObj name="Equation" r:id="rId5" imgW="5854680" imgH="1117440" progId="Equation.DSMT4">
                  <p:embed/>
                  <p:pic>
                    <p:nvPicPr>
                      <p:cNvPr id="0" name=""/>
                      <p:cNvPicPr/>
                      <p:nvPr/>
                    </p:nvPicPr>
                    <p:blipFill>
                      <a:blip r:embed="rId6"/>
                      <a:stretch>
                        <a:fillRect/>
                      </a:stretch>
                    </p:blipFill>
                    <p:spPr>
                      <a:xfrm>
                        <a:off x="1293813" y="4931911"/>
                        <a:ext cx="5854700" cy="1117600"/>
                      </a:xfrm>
                      <a:prstGeom prst="rect">
                        <a:avLst/>
                      </a:prstGeom>
                    </p:spPr>
                  </p:pic>
                </p:oleObj>
              </mc:Fallback>
            </mc:AlternateContent>
          </a:graphicData>
        </a:graphic>
      </p:graphicFrame>
    </p:spTree>
    <p:extLst>
      <p:ext uri="{BB962C8B-B14F-4D97-AF65-F5344CB8AC3E}">
        <p14:creationId xmlns:p14="http://schemas.microsoft.com/office/powerpoint/2010/main" val="303342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r>
              <a:rPr lang="en-US" dirty="0" smtClean="0"/>
              <a:t>Chromosome territories</a:t>
            </a:r>
            <a:endParaRPr lang="en-US"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01139"/>
            <a:ext cx="5162550" cy="527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6229034" y="5795010"/>
            <a:ext cx="4618038"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rPr>
              <a:t>M.P. </a:t>
            </a:r>
            <a:r>
              <a:rPr kumimoji="0" lang="en-US" altLang="en-US" sz="1600" b="0" i="0" u="none" strike="noStrike" cap="none" normalizeH="0" baseline="0" dirty="0" err="1" smtClean="0">
                <a:ln>
                  <a:noFill/>
                </a:ln>
                <a:solidFill>
                  <a:schemeClr val="tx1"/>
                </a:solidFill>
                <a:effectLst/>
                <a:latin typeface="Arial" panose="020B0604020202020204" pitchFamily="34" charset="0"/>
              </a:rPr>
              <a:t>Speicher</a:t>
            </a:r>
            <a:r>
              <a:rPr kumimoji="0" lang="en-US" altLang="en-US" sz="1600" b="0" i="0" u="none" strike="noStrike" cap="none" normalizeH="0" baseline="0" dirty="0" smtClean="0">
                <a:ln>
                  <a:noFill/>
                </a:ln>
                <a:solidFill>
                  <a:schemeClr val="tx1"/>
                </a:solidFill>
                <a:effectLst/>
                <a:latin typeface="Arial" panose="020B0604020202020204" pitchFamily="34" charset="0"/>
              </a:rPr>
              <a:t>, N.P. Carter, Nat. Rev. Gen., 2005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3870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3422753"/>
            <a:ext cx="8355301" cy="461665"/>
          </a:xfrm>
          <a:prstGeom prst="rect">
            <a:avLst/>
          </a:prstGeom>
          <a:noFill/>
        </p:spPr>
        <p:txBody>
          <a:bodyPr wrap="none" rtlCol="0">
            <a:spAutoFit/>
          </a:bodyPr>
          <a:lstStyle/>
          <a:p>
            <a:r>
              <a:rPr lang="en-US" sz="2400" dirty="0" smtClean="0"/>
              <a:t>Change fractal dimension by changing the order of the derivative:</a:t>
            </a:r>
            <a:endParaRPr lang="ru-RU" sz="2400" dirty="0"/>
          </a:p>
        </p:txBody>
      </p:sp>
      <mc:AlternateContent xmlns:mc="http://schemas.openxmlformats.org/markup-compatibility/2006" xmlns:a14="http://schemas.microsoft.com/office/drawing/2010/main">
        <mc:Choice Requires="a14">
          <p:sp>
            <p:nvSpPr>
              <p:cNvPr id="6" name="Прямоугольник 5"/>
              <p:cNvSpPr/>
              <p:nvPr/>
            </p:nvSpPr>
            <p:spPr>
              <a:xfrm>
                <a:off x="838200" y="4558118"/>
                <a:ext cx="3885038" cy="8600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rgbClr val="FF0000"/>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rgbClr val="FF0000"/>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838200" y="4558118"/>
                <a:ext cx="3885038" cy="860044"/>
              </a:xfrm>
              <a:prstGeom prst="rect">
                <a:avLst/>
              </a:prstGeom>
              <a:blipFill rotWithShape="0">
                <a:blip r:embed="rId2"/>
                <a:stretch>
                  <a:fillRect/>
                </a:stretch>
              </a:blipFill>
            </p:spPr>
            <p:txBody>
              <a:bodyPr/>
              <a:lstStyle/>
              <a:p>
                <a:r>
                  <a:rPr lang="en-US">
                    <a:noFill/>
                  </a:rPr>
                  <a:t> </a:t>
                </a:r>
              </a:p>
            </p:txBody>
          </p:sp>
        </mc:Fallback>
      </mc:AlternateContent>
      <p:sp>
        <p:nvSpPr>
          <p:cNvPr id="7" name="Title 1"/>
          <p:cNvSpPr>
            <a:spLocks noGrp="1"/>
          </p:cNvSpPr>
          <p:nvPr>
            <p:ph type="title"/>
          </p:nvPr>
        </p:nvSpPr>
        <p:spPr>
          <a:xfrm>
            <a:off x="838200" y="106290"/>
            <a:ext cx="10515600" cy="1325563"/>
          </a:xfrm>
        </p:spPr>
        <p:txBody>
          <a:bodyPr/>
          <a:lstStyle/>
          <a:p>
            <a:r>
              <a:rPr lang="en-US" dirty="0" smtClean="0"/>
              <a:t>Going beyond scaling: the beta model</a:t>
            </a:r>
            <a:endParaRPr lang="en-US" dirty="0"/>
          </a:p>
        </p:txBody>
      </p:sp>
      <mc:AlternateContent xmlns:mc="http://schemas.openxmlformats.org/markup-compatibility/2006">
        <mc:Choice xmlns:a14="http://schemas.microsoft.com/office/drawing/2010/main" Requires="a14">
          <p:sp>
            <p:nvSpPr>
              <p:cNvPr id="8" name="TextBox 7"/>
              <p:cNvSpPr txBox="1"/>
              <p:nvPr/>
            </p:nvSpPr>
            <p:spPr>
              <a:xfrm>
                <a:off x="838200" y="1686137"/>
                <a:ext cx="5514136" cy="74116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ru-RU" sz="2400">
                                  <a:latin typeface="Cambria Math" panose="02040503050406030204" pitchFamily="18" charset="0"/>
                                </a:rPr>
                                <m:t>2</m:t>
                              </m:r>
                            </m:sup>
                          </m:sSup>
                          <m:sSub>
                            <m:sSubPr>
                              <m:ctrlPr>
                                <a:rPr lang="en-US" sz="2400" i="1">
                                  <a:latin typeface="Cambria Math" panose="02040503050406030204" pitchFamily="18" charset="0"/>
                                </a:rPr>
                              </m:ctrlPr>
                            </m:sSubPr>
                            <m:e>
                              <m:r>
                                <a:rPr lang="en-US" sz="2400" b="1" i="1">
                                  <a:latin typeface="Cambria Math" panose="02040503050406030204" pitchFamily="18" charset="0"/>
                                </a:rPr>
                                <m:t>𝑹</m:t>
                              </m:r>
                            </m:e>
                            <m:sub>
                              <m:r>
                                <a:rPr lang="en-US" sz="2400" i="1">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ru-RU" sz="2400">
                                  <a:latin typeface="Cambria Math" panose="02040503050406030204" pitchFamily="18" charset="0"/>
                                </a:rPr>
                                <m:t>2</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p:sp>
            <p:nvSpPr>
              <p:cNvPr id="8" name="TextBox 7"/>
              <p:cNvSpPr txBox="1">
                <a:spLocks noRot="1" noChangeAspect="1" noMove="1" noResize="1" noEditPoints="1" noAdjustHandles="1" noChangeArrowheads="1" noChangeShapeType="1" noTextEdit="1"/>
              </p:cNvSpPr>
              <p:nvPr/>
            </p:nvSpPr>
            <p:spPr>
              <a:xfrm>
                <a:off x="838200" y="1686137"/>
                <a:ext cx="5514136" cy="741165"/>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23424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Прямоугольник 5"/>
              <p:cNvSpPr/>
              <p:nvPr/>
            </p:nvSpPr>
            <p:spPr>
              <a:xfrm>
                <a:off x="838200" y="4654374"/>
                <a:ext cx="3885038" cy="8600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rgbClr val="FF0000"/>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rgbClr val="FF0000"/>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p:sp>
            <p:nvSpPr>
              <p:cNvPr id="6" name="Прямоугольник 5"/>
              <p:cNvSpPr>
                <a:spLocks noRot="1" noChangeAspect="1" noMove="1" noResize="1" noEditPoints="1" noAdjustHandles="1" noChangeArrowheads="1" noChangeShapeType="1" noTextEdit="1"/>
              </p:cNvSpPr>
              <p:nvPr/>
            </p:nvSpPr>
            <p:spPr>
              <a:xfrm>
                <a:off x="838200" y="4654374"/>
                <a:ext cx="3885038" cy="860044"/>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838200" y="2104144"/>
                <a:ext cx="5514136" cy="74116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ru-RU" sz="2400">
                                  <a:latin typeface="Cambria Math" panose="02040503050406030204" pitchFamily="18" charset="0"/>
                                </a:rPr>
                                <m:t>2</m:t>
                              </m:r>
                            </m:sup>
                          </m:sSup>
                          <m:sSub>
                            <m:sSubPr>
                              <m:ctrlPr>
                                <a:rPr lang="en-US" sz="2400" i="1">
                                  <a:latin typeface="Cambria Math" panose="02040503050406030204" pitchFamily="18" charset="0"/>
                                </a:rPr>
                              </m:ctrlPr>
                            </m:sSubPr>
                            <m:e>
                              <m:r>
                                <a:rPr lang="en-US" sz="2400" b="1" i="1">
                                  <a:latin typeface="Cambria Math" panose="02040503050406030204" pitchFamily="18" charset="0"/>
                                </a:rPr>
                                <m:t>𝑹</m:t>
                              </m:r>
                            </m:e>
                            <m:sub>
                              <m:r>
                                <a:rPr lang="en-US" sz="2400" i="1">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ru-RU" sz="2400">
                                  <a:latin typeface="Cambria Math" panose="02040503050406030204" pitchFamily="18" charset="0"/>
                                </a:rPr>
                                <m:t>2</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p:sp>
            <p:nvSpPr>
              <p:cNvPr id="13" name="TextBox 12"/>
              <p:cNvSpPr txBox="1">
                <a:spLocks noRot="1" noChangeAspect="1" noMove="1" noResize="1" noEditPoints="1" noAdjustHandles="1" noChangeArrowheads="1" noChangeShapeType="1" noTextEdit="1"/>
              </p:cNvSpPr>
              <p:nvPr/>
            </p:nvSpPr>
            <p:spPr>
              <a:xfrm>
                <a:off x="838200" y="2104144"/>
                <a:ext cx="5514136" cy="741165"/>
              </a:xfrm>
              <a:prstGeom prst="rect">
                <a:avLst/>
              </a:prstGeom>
              <a:blipFill rotWithShape="0">
                <a:blip r:embed="rId3"/>
                <a:stretch>
                  <a:fillRect/>
                </a:stretch>
              </a:blipFill>
            </p:spPr>
            <p:txBody>
              <a:bodyPr/>
              <a:lstStyle/>
              <a:p>
                <a:r>
                  <a:rPr lang="en-US">
                    <a:noFill/>
                  </a:rPr>
                  <a:t> </a:t>
                </a:r>
              </a:p>
            </p:txBody>
          </p:sp>
        </mc:Fallback>
      </mc:AlternateContent>
      <p:sp>
        <p:nvSpPr>
          <p:cNvPr id="7" name="Стрелка вправо 6"/>
          <p:cNvSpPr/>
          <p:nvPr/>
        </p:nvSpPr>
        <p:spPr>
          <a:xfrm>
            <a:off x="5384073" y="4954184"/>
            <a:ext cx="1240971" cy="260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a14="http://schemas.microsoft.com/office/drawing/2010/main" Requires="a14">
          <p:sp>
            <p:nvSpPr>
              <p:cNvPr id="8" name="TextBox 7"/>
              <p:cNvSpPr txBox="1"/>
              <p:nvPr/>
            </p:nvSpPr>
            <p:spPr>
              <a:xfrm>
                <a:off x="5327465" y="4619935"/>
                <a:ext cx="128163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𝑛</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𝒖</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oMath>
                  </m:oMathPara>
                </a14:m>
                <a:endParaRPr lang="ru-RU" dirty="0"/>
              </a:p>
            </p:txBody>
          </p:sp>
        </mc:Choice>
        <mc:Fallback>
          <p:sp>
            <p:nvSpPr>
              <p:cNvPr id="8" name="TextBox 7"/>
              <p:cNvSpPr txBox="1">
                <a:spLocks noRot="1" noChangeAspect="1" noMove="1" noResize="1" noEditPoints="1" noAdjustHandles="1" noChangeArrowheads="1" noChangeShapeType="1" noTextEdit="1"/>
              </p:cNvSpPr>
              <p:nvPr/>
            </p:nvSpPr>
            <p:spPr>
              <a:xfrm>
                <a:off x="5327465" y="4619935"/>
                <a:ext cx="1281633" cy="298415"/>
              </a:xfrm>
              <a:prstGeom prst="rect">
                <a:avLst/>
              </a:prstGeom>
              <a:blipFill rotWithShape="0">
                <a:blip r:embed="rId4"/>
                <a:stretch>
                  <a:fillRect t="-2041" r="-6667" b="-2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Прямоугольник 8"/>
              <p:cNvSpPr/>
              <p:nvPr/>
            </p:nvSpPr>
            <p:spPr>
              <a:xfrm>
                <a:off x="7320014" y="4252372"/>
                <a:ext cx="3810659" cy="805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𝜉</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en-US" sz="2400" b="0" i="1" smtClean="0">
                              <a:latin typeface="Cambria Math" panose="02040503050406030204" pitchFamily="18" charset="0"/>
                            </a:rPr>
                            <m:t>𝑡</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𝜅</m:t>
                          </m:r>
                        </m:e>
                        <m:sub>
                          <m:r>
                            <a:rPr lang="en-US" sz="2400" b="0" i="1" smtClean="0">
                              <a:latin typeface="Cambria Math" panose="02040503050406030204" pitchFamily="18" charset="0"/>
                            </a:rPr>
                            <m:t>𝑝</m:t>
                          </m:r>
                        </m:sub>
                      </m:sSub>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𝑝</m:t>
                          </m:r>
                        </m:sub>
                        <m:sup>
                          <m:r>
                            <a:rPr lang="en-US" sz="2400" b="0" i="1" smtClean="0">
                              <a:latin typeface="Cambria Math" panose="02040503050406030204" pitchFamily="18" charset="0"/>
                            </a:rPr>
                            <m:t>𝑅</m:t>
                          </m:r>
                        </m:sup>
                      </m:sSubSup>
                    </m:oMath>
                  </m:oMathPara>
                </a14:m>
                <a:endParaRPr lang="ru-RU" sz="2400" dirty="0"/>
              </a:p>
            </p:txBody>
          </p:sp>
        </mc:Choice>
        <mc:Fallback>
          <p:sp>
            <p:nvSpPr>
              <p:cNvPr id="9" name="Прямоугольник 8"/>
              <p:cNvSpPr>
                <a:spLocks noRot="1" noChangeAspect="1" noMove="1" noResize="1" noEditPoints="1" noAdjustHandles="1" noChangeArrowheads="1" noChangeShapeType="1" noTextEdit="1"/>
              </p:cNvSpPr>
              <p:nvPr/>
            </p:nvSpPr>
            <p:spPr>
              <a:xfrm>
                <a:off x="7320014" y="4252372"/>
                <a:ext cx="3810659" cy="805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7783730" y="4964697"/>
                <a:ext cx="2883225" cy="921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ru-RU" sz="2400" b="0" i="1" smtClean="0">
                              <a:latin typeface="Cambria Math" panose="02040503050406030204" pitchFamily="18" charset="0"/>
                            </a:rPr>
                            <m:t>𝜏</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𝜅</m:t>
                          </m:r>
                        </m:e>
                        <m:sub>
                          <m:r>
                            <a:rPr lang="en-US" sz="2400" b="0" i="1" smtClean="0">
                              <a:latin typeface="Cambria Math" panose="02040503050406030204" pitchFamily="18" charset="0"/>
                            </a:rPr>
                            <m:t>𝑝</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  ~ </m:t>
                      </m:r>
                      <m:sSup>
                        <m:sSupPr>
                          <m:ctrlPr>
                            <a:rPr lang="en-US" sz="2400" b="0" i="1" smtClean="0">
                              <a:latin typeface="Cambria Math" panose="02040503050406030204" pitchFamily="18" charset="0"/>
                            </a:rPr>
                          </m:ctrlPr>
                        </m:sSup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𝜏</m:t>
                              </m:r>
                            </m:e>
                            <m:sub>
                              <m:r>
                                <a:rPr lang="en-US" sz="2400" b="0" i="1" smtClean="0">
                                  <a:latin typeface="Cambria Math" panose="02040503050406030204" pitchFamily="18" charset="0"/>
                                </a:rPr>
                                <m:t>𝑁</m:t>
                              </m:r>
                            </m:sub>
                          </m:sSub>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𝑁</m:t>
                                  </m:r>
                                </m:num>
                                <m:den>
                                  <m:r>
                                    <a:rPr lang="en-US" sz="2400" b="0" i="1" smtClean="0">
                                      <a:latin typeface="Cambria Math" panose="02040503050406030204" pitchFamily="18" charset="0"/>
                                    </a:rPr>
                                    <m:t>𝑝</m:t>
                                  </m:r>
                                </m:den>
                              </m:f>
                            </m:e>
                          </m:d>
                        </m:e>
                        <m:sup>
                          <m:r>
                            <a:rPr lang="en-US" sz="2400" b="0" i="1" smtClean="0">
                              <a:solidFill>
                                <a:srgbClr val="FF0000"/>
                              </a:solidFill>
                              <a:latin typeface="Cambria Math" panose="02040503050406030204" pitchFamily="18" charset="0"/>
                            </a:rPr>
                            <m:t>𝛽</m:t>
                          </m:r>
                        </m:sup>
                      </m:sSup>
                      <m:r>
                        <a:rPr lang="en-US" sz="2400" b="0" i="1" smtClean="0">
                          <a:latin typeface="Cambria Math" panose="02040503050406030204" pitchFamily="18" charset="0"/>
                        </a:rPr>
                        <m:t> </m:t>
                      </m:r>
                    </m:oMath>
                  </m:oMathPara>
                </a14:m>
                <a:endParaRPr lang="ru-RU" sz="2400" dirty="0"/>
              </a:p>
            </p:txBody>
          </p:sp>
        </mc:Choice>
        <mc:Fallback>
          <p:sp>
            <p:nvSpPr>
              <p:cNvPr id="10" name="TextBox 9"/>
              <p:cNvSpPr txBox="1">
                <a:spLocks noRot="1" noChangeAspect="1" noMove="1" noResize="1" noEditPoints="1" noAdjustHandles="1" noChangeArrowheads="1" noChangeShapeType="1" noTextEdit="1"/>
              </p:cNvSpPr>
              <p:nvPr/>
            </p:nvSpPr>
            <p:spPr>
              <a:xfrm>
                <a:off x="7783730" y="4964697"/>
                <a:ext cx="2883225" cy="921214"/>
              </a:xfrm>
              <a:prstGeom prst="rect">
                <a:avLst/>
              </a:prstGeom>
              <a:blipFill rotWithShape="0">
                <a:blip r:embed="rId6"/>
                <a:stretch>
                  <a:fillRect/>
                </a:stretch>
              </a:blipFill>
            </p:spPr>
            <p:txBody>
              <a:bodyPr/>
              <a:lstStyle/>
              <a:p>
                <a:r>
                  <a:rPr lang="en-US">
                    <a:noFill/>
                  </a:rPr>
                  <a:t> </a:t>
                </a:r>
              </a:p>
            </p:txBody>
          </p:sp>
        </mc:Fallback>
      </mc:AlternateContent>
      <p:sp>
        <p:nvSpPr>
          <p:cNvPr id="11" name="TextBox 3"/>
          <p:cNvSpPr txBox="1"/>
          <p:nvPr/>
        </p:nvSpPr>
        <p:spPr>
          <a:xfrm>
            <a:off x="7262602" y="6332703"/>
            <a:ext cx="393287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A. </a:t>
            </a:r>
            <a:r>
              <a:rPr lang="en-US" sz="1600" dirty="0" err="1" smtClean="0"/>
              <a:t>Amitai</a:t>
            </a:r>
            <a:r>
              <a:rPr lang="en-US" sz="1600" dirty="0" smtClean="0"/>
              <a:t> and D. </a:t>
            </a:r>
            <a:r>
              <a:rPr lang="en-US" sz="1600" dirty="0" err="1" smtClean="0"/>
              <a:t>Holcman</a:t>
            </a:r>
            <a:r>
              <a:rPr lang="en-US" sz="1600" dirty="0" smtClean="0"/>
              <a:t>, Phys. Rev. E, 2013.</a:t>
            </a:r>
            <a:endParaRPr lang="en-US" sz="1600" dirty="0"/>
          </a:p>
        </p:txBody>
      </p:sp>
      <p:sp>
        <p:nvSpPr>
          <p:cNvPr id="12" name="Title 1"/>
          <p:cNvSpPr>
            <a:spLocks noGrp="1"/>
          </p:cNvSpPr>
          <p:nvPr>
            <p:ph type="title"/>
          </p:nvPr>
        </p:nvSpPr>
        <p:spPr>
          <a:xfrm>
            <a:off x="838200" y="202546"/>
            <a:ext cx="10515600" cy="1325563"/>
          </a:xfrm>
        </p:spPr>
        <p:txBody>
          <a:bodyPr/>
          <a:lstStyle/>
          <a:p>
            <a:r>
              <a:rPr lang="en-US" dirty="0" smtClean="0"/>
              <a:t>Problem 3: any chance to go beyond scaling arguments?</a:t>
            </a:r>
            <a:endParaRPr lang="en-US" dirty="0"/>
          </a:p>
        </p:txBody>
      </p:sp>
      <p:sp>
        <p:nvSpPr>
          <p:cNvPr id="14" name="TextBox 13"/>
          <p:cNvSpPr txBox="1"/>
          <p:nvPr/>
        </p:nvSpPr>
        <p:spPr>
          <a:xfrm>
            <a:off x="838200" y="3519009"/>
            <a:ext cx="8355301" cy="461665"/>
          </a:xfrm>
          <a:prstGeom prst="rect">
            <a:avLst/>
          </a:prstGeom>
          <a:noFill/>
        </p:spPr>
        <p:txBody>
          <a:bodyPr wrap="none" rtlCol="0">
            <a:spAutoFit/>
          </a:bodyPr>
          <a:lstStyle/>
          <a:p>
            <a:r>
              <a:rPr lang="en-US" sz="2400" dirty="0" smtClean="0"/>
              <a:t>Change fractal dimension by changing the order of the derivative:</a:t>
            </a:r>
            <a:endParaRPr lang="ru-RU" sz="2400" dirty="0"/>
          </a:p>
        </p:txBody>
      </p:sp>
    </p:spTree>
    <p:extLst>
      <p:ext uri="{BB962C8B-B14F-4D97-AF65-F5344CB8AC3E}">
        <p14:creationId xmlns:p14="http://schemas.microsoft.com/office/powerpoint/2010/main" val="3965365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Прямоугольник 5"/>
              <p:cNvSpPr/>
              <p:nvPr/>
            </p:nvSpPr>
            <p:spPr>
              <a:xfrm>
                <a:off x="708426" y="1676850"/>
                <a:ext cx="3885038" cy="8600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rgbClr val="FF0000"/>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rgbClr val="FF0000"/>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708426" y="1676850"/>
                <a:ext cx="3885038" cy="860044"/>
              </a:xfrm>
              <a:prstGeom prst="rect">
                <a:avLst/>
              </a:prstGeom>
              <a:blipFill rotWithShape="0">
                <a:blip r:embed="rId2"/>
                <a:stretch>
                  <a:fillRect/>
                </a:stretch>
              </a:blipFill>
            </p:spPr>
            <p:txBody>
              <a:bodyPr/>
              <a:lstStyle/>
              <a:p>
                <a:r>
                  <a:rPr lang="en-US">
                    <a:noFill/>
                  </a:rPr>
                  <a:t> </a:t>
                </a:r>
              </a:p>
            </p:txBody>
          </p:sp>
        </mc:Fallback>
      </mc:AlternateContent>
      <p:sp>
        <p:nvSpPr>
          <p:cNvPr id="7" name="Стрелка вправо 6"/>
          <p:cNvSpPr/>
          <p:nvPr/>
        </p:nvSpPr>
        <p:spPr>
          <a:xfrm>
            <a:off x="5141959" y="2106872"/>
            <a:ext cx="1240971" cy="260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8" name="TextBox 7"/>
              <p:cNvSpPr txBox="1"/>
              <p:nvPr/>
            </p:nvSpPr>
            <p:spPr>
              <a:xfrm>
                <a:off x="5101297" y="1728890"/>
                <a:ext cx="128163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𝑛</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𝒖</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oMath>
                  </m:oMathPara>
                </a14:m>
                <a:endParaRPr lang="ru-RU" dirty="0"/>
              </a:p>
            </p:txBody>
          </p:sp>
        </mc:Choice>
        <mc:Fallback xmlns="">
          <p:sp>
            <p:nvSpPr>
              <p:cNvPr id="8" name="TextBox 7"/>
              <p:cNvSpPr txBox="1">
                <a:spLocks noRot="1" noChangeAspect="1" noMove="1" noResize="1" noEditPoints="1" noAdjustHandles="1" noChangeArrowheads="1" noChangeShapeType="1" noTextEdit="1"/>
              </p:cNvSpPr>
              <p:nvPr/>
            </p:nvSpPr>
            <p:spPr>
              <a:xfrm>
                <a:off x="5101297" y="1728890"/>
                <a:ext cx="1281633" cy="298415"/>
              </a:xfrm>
              <a:prstGeom prst="rect">
                <a:avLst/>
              </a:prstGeom>
              <a:blipFill rotWithShape="0">
                <a:blip r:embed="rId3"/>
                <a:stretch>
                  <a:fillRect t="-2041" r="-6667"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Прямоугольник 8"/>
              <p:cNvSpPr/>
              <p:nvPr/>
            </p:nvSpPr>
            <p:spPr>
              <a:xfrm>
                <a:off x="6987551" y="1431864"/>
                <a:ext cx="3810659" cy="80522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𝜉</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en-US" sz="2400" b="0" i="1" smtClean="0">
                              <a:latin typeface="Cambria Math" panose="02040503050406030204" pitchFamily="18" charset="0"/>
                            </a:rPr>
                            <m:t>𝑡</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𝜅</m:t>
                          </m:r>
                        </m:e>
                        <m:sub>
                          <m:r>
                            <a:rPr lang="en-US" sz="2400" b="0" i="1" smtClean="0">
                              <a:latin typeface="Cambria Math" panose="02040503050406030204" pitchFamily="18" charset="0"/>
                            </a:rPr>
                            <m:t>𝑝</m:t>
                          </m:r>
                        </m:sub>
                      </m:sSub>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𝑝</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6987551" y="1431864"/>
                <a:ext cx="3810659" cy="805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039506" y="2237084"/>
                <a:ext cx="2883225" cy="92121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ru-RU" sz="2400" b="0" i="1" smtClean="0">
                              <a:latin typeface="Cambria Math" panose="02040503050406030204" pitchFamily="18" charset="0"/>
                            </a:rPr>
                            <m:t>𝜏</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𝜅</m:t>
                          </m:r>
                        </m:e>
                        <m:sub>
                          <m:r>
                            <a:rPr lang="en-US" sz="2400" b="0" i="1" smtClean="0">
                              <a:latin typeface="Cambria Math" panose="02040503050406030204" pitchFamily="18" charset="0"/>
                            </a:rPr>
                            <m:t>𝑝</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  ~ </m:t>
                      </m:r>
                      <m:sSup>
                        <m:sSupPr>
                          <m:ctrlPr>
                            <a:rPr lang="en-US" sz="2400" b="0" i="1" smtClean="0">
                              <a:latin typeface="Cambria Math" panose="02040503050406030204" pitchFamily="18" charset="0"/>
                            </a:rPr>
                          </m:ctrlPr>
                        </m:sSup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𝜏</m:t>
                              </m:r>
                            </m:e>
                            <m:sub>
                              <m:r>
                                <a:rPr lang="en-US" sz="2400" b="0" i="1" smtClean="0">
                                  <a:latin typeface="Cambria Math" panose="02040503050406030204" pitchFamily="18" charset="0"/>
                                </a:rPr>
                                <m:t>𝑁</m:t>
                              </m:r>
                            </m:sub>
                          </m:sSub>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𝑁</m:t>
                                  </m:r>
                                </m:num>
                                <m:den>
                                  <m:r>
                                    <a:rPr lang="en-US" sz="2400" b="0" i="1" smtClean="0">
                                      <a:latin typeface="Cambria Math" panose="02040503050406030204" pitchFamily="18" charset="0"/>
                                    </a:rPr>
                                    <m:t>𝑝</m:t>
                                  </m:r>
                                </m:den>
                              </m:f>
                            </m:e>
                          </m:d>
                        </m:e>
                        <m:sup>
                          <m:r>
                            <a:rPr lang="en-US" sz="2400" b="0" i="1" smtClean="0">
                              <a:solidFill>
                                <a:srgbClr val="FF0000"/>
                              </a:solidFill>
                              <a:latin typeface="Cambria Math" panose="02040503050406030204" pitchFamily="18" charset="0"/>
                            </a:rPr>
                            <m:t>𝛽</m:t>
                          </m:r>
                        </m:sup>
                      </m:sSup>
                      <m:r>
                        <a:rPr lang="en-US" sz="2400" b="0" i="1" smtClean="0">
                          <a:latin typeface="Cambria Math" panose="02040503050406030204" pitchFamily="18" charset="0"/>
                        </a:rPr>
                        <m:t> </m:t>
                      </m:r>
                    </m:oMath>
                  </m:oMathPara>
                </a14:m>
                <a:endParaRPr lang="ru-RU"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7039506" y="2237084"/>
                <a:ext cx="2883225" cy="921214"/>
              </a:xfrm>
              <a:prstGeom prst="rect">
                <a:avLst/>
              </a:prstGeom>
              <a:blipFill rotWithShape="0">
                <a:blip r:embed="rId5"/>
                <a:stretch>
                  <a:fillRect/>
                </a:stretch>
              </a:blipFill>
            </p:spPr>
            <p:txBody>
              <a:bodyPr/>
              <a:lstStyle/>
              <a:p>
                <a:r>
                  <a:rPr lang="en-US">
                    <a:noFill/>
                  </a:rPr>
                  <a:t> </a:t>
                </a:r>
              </a:p>
            </p:txBody>
          </p:sp>
        </mc:Fallback>
      </mc:AlternateContent>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2530" y="3496730"/>
            <a:ext cx="4049762" cy="2296453"/>
          </a:xfrm>
          <a:prstGeom prst="rect">
            <a:avLst/>
          </a:prstGeom>
        </p:spPr>
      </p:pic>
      <mc:AlternateContent xmlns:mc="http://schemas.openxmlformats.org/markup-compatibility/2006" xmlns:a14="http://schemas.microsoft.com/office/drawing/2010/main">
        <mc:Choice Requires="a14">
          <p:sp>
            <p:nvSpPr>
              <p:cNvPr id="16" name="Прямоугольник 15"/>
              <p:cNvSpPr/>
              <p:nvPr/>
            </p:nvSpPr>
            <p:spPr>
              <a:xfrm>
                <a:off x="708426" y="3231711"/>
                <a:ext cx="5201489" cy="902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𝑁</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𝑝</m:t>
                          </m:r>
                          <m:r>
                            <a:rPr lang="en-US" b="0" i="1" smtClean="0">
                              <a:latin typeface="Cambria Math" panose="02040503050406030204" pitchFamily="18" charset="0"/>
                            </a:rPr>
                            <m:t>=0</m:t>
                          </m:r>
                        </m:sub>
                        <m:sup>
                          <m:r>
                            <a:rPr lang="en-US" b="0" i="1" smtClean="0">
                              <a:latin typeface="Cambria Math" panose="02040503050406030204" pitchFamily="18" charset="0"/>
                            </a:rPr>
                            <m:t>𝑁</m:t>
                          </m:r>
                          <m:r>
                            <a:rPr lang="en-US" b="0" i="1" smtClean="0">
                              <a:latin typeface="Cambria Math" panose="02040503050406030204" pitchFamily="18" charset="0"/>
                            </a:rPr>
                            <m:t>−1</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𝑝</m:t>
                              </m:r>
                            </m:sub>
                          </m:sSub>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𝒖</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&gt;</m:t>
                          </m:r>
                          <m: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𝑖𝑗</m:t>
                              </m:r>
                            </m:sub>
                          </m:sSub>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𝑗</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e>
                      </m:nary>
                    </m:oMath>
                  </m:oMathPara>
                </a14:m>
                <a:endParaRPr lang="ru-RU"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08426" y="3231711"/>
                <a:ext cx="5201489" cy="90255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261170" y="4189710"/>
                <a:ext cx="6096000" cy="6667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𝑛𝑚</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e>
                            <m:sup>
                              <m:r>
                                <a:rPr lang="en-US" b="0" i="1" smtClean="0">
                                  <a:latin typeface="Cambria Math" panose="02040503050406030204" pitchFamily="18" charset="0"/>
                                </a:rPr>
                                <m:t>𝛽</m:t>
                              </m:r>
                              <m:r>
                                <a:rPr lang="en-US" b="0" i="1" smtClean="0">
                                  <a:latin typeface="Cambria Math" panose="02040503050406030204" pitchFamily="18" charset="0"/>
                                </a:rPr>
                                <m:t>+1</m:t>
                              </m:r>
                            </m:sup>
                          </m:sSup>
                        </m:den>
                      </m:f>
                    </m:oMath>
                  </m:oMathPara>
                </a14:m>
                <a:endParaRPr lang="ru-RU" dirty="0"/>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261170" y="4189710"/>
                <a:ext cx="6096000" cy="666786"/>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08426" y="5048428"/>
                <a:ext cx="6903878" cy="1489510"/>
              </a:xfrm>
              <a:prstGeom prst="rect">
                <a:avLst/>
              </a:prstGeom>
              <a:noFill/>
            </p:spPr>
            <p:txBody>
              <a:bodyPr wrap="none" rtlCol="0">
                <a:spAutoFit/>
              </a:bodyPr>
              <a:lstStyle/>
              <a:p>
                <a:pPr marL="285750" indent="-285750">
                  <a:buFont typeface="Arial" panose="020B0604020202020204" pitchFamily="34" charset="0"/>
                  <a:buChar char="•"/>
                </a:pPr>
                <a:r>
                  <a:rPr lang="en-US" b="0" dirty="0" smtClean="0"/>
                  <a:t>For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=2</m:t>
                    </m:r>
                  </m:oMath>
                </a14:m>
                <a:r>
                  <a:rPr lang="en-US" dirty="0" smtClean="0"/>
                  <a:t>  we have</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𝐴</m:t>
                        </m:r>
                      </m:e>
                      <m:sub>
                        <m:r>
                          <a:rPr lang="en-US" b="0" i="1" smtClean="0">
                            <a:latin typeface="Cambria Math" panose="02040503050406030204" pitchFamily="18" charset="0"/>
                          </a:rPr>
                          <m:t>𝑛𝑚</m:t>
                        </m:r>
                      </m:sub>
                    </m:sSub>
                    <m:r>
                      <a:rPr lang="en-US" b="0" i="1" smtClean="0">
                        <a:latin typeface="Cambria Math" panose="02040503050406030204" pitchFamily="18" charset="0"/>
                      </a:rPr>
                      <m:t>=</m:t>
                    </m:r>
                    <m:r>
                      <a:rPr lang="en-US" b="0" i="1" smtClean="0">
                        <a:latin typeface="Cambria Math" panose="02040503050406030204" pitchFamily="18" charset="0"/>
                      </a:rPr>
                      <m:t>𝛿</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−1</m:t>
                        </m:r>
                      </m:e>
                    </m:d>
                  </m:oMath>
                </a14:m>
                <a:r>
                  <a:rPr lang="en-US" b="0" dirty="0" smtClean="0"/>
                  <a:t>, i.e. </a:t>
                </a:r>
                <a:r>
                  <a:rPr lang="en-US" b="0" dirty="0" smtClean="0">
                    <a:solidFill>
                      <a:srgbClr val="FF0000"/>
                    </a:solidFill>
                  </a:rPr>
                  <a:t>Rouse</a:t>
                </a:r>
              </a:p>
              <a:p>
                <a:pPr marL="285750" indent="-285750">
                  <a:buFont typeface="Arial" panose="020B0604020202020204" pitchFamily="34" charset="0"/>
                  <a:buChar char="•"/>
                </a:pPr>
                <a:r>
                  <a:rPr lang="en-US" b="0" dirty="0" smtClean="0"/>
                  <a:t>For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&lt;2</m:t>
                    </m:r>
                  </m:oMath>
                </a14:m>
                <a:r>
                  <a:rPr lang="en-US" dirty="0" smtClean="0"/>
                  <a:t>  all</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𝐴</m:t>
                        </m:r>
                      </m:e>
                      <m:sub>
                        <m:r>
                          <a:rPr lang="en-US" b="0" i="1" smtClean="0">
                            <a:latin typeface="Cambria Math" panose="02040503050406030204" pitchFamily="18" charset="0"/>
                          </a:rPr>
                          <m:t>𝑛𝑚</m:t>
                        </m:r>
                      </m:sub>
                    </m:sSub>
                    <m:r>
                      <a:rPr lang="en-US" b="0" i="1" smtClean="0">
                        <a:latin typeface="Cambria Math" panose="02040503050406030204" pitchFamily="18" charset="0"/>
                      </a:rPr>
                      <m:t>&gt;0,</m:t>
                    </m:r>
                  </m:oMath>
                </a14:m>
                <a:r>
                  <a:rPr lang="en-US" dirty="0" smtClean="0"/>
                  <a:t> i.e. we have effectively set additional springs </a:t>
                </a:r>
              </a:p>
              <a:p>
                <a:r>
                  <a:rPr lang="en-US" dirty="0"/>
                  <a:t>b</a:t>
                </a:r>
                <a:r>
                  <a:rPr lang="en-US" dirty="0" smtClean="0"/>
                  <a:t>etween non-neighboring monomers (</a:t>
                </a:r>
                <a:r>
                  <a:rPr lang="en-US" dirty="0" smtClean="0">
                    <a:solidFill>
                      <a:srgbClr val="FF0000"/>
                    </a:solidFill>
                  </a:rPr>
                  <a:t>globular state</a:t>
                </a:r>
                <a:r>
                  <a:rPr lang="en-US" dirty="0" smtClean="0"/>
                  <a:t>)</a:t>
                </a:r>
              </a:p>
              <a:p>
                <a:pPr marL="285750" indent="-285750">
                  <a:buFont typeface="Arial" panose="020B0604020202020204" pitchFamily="34" charset="0"/>
                  <a:buChar char="•"/>
                </a:pPr>
                <a:r>
                  <a:rPr lang="en-US" b="0" dirty="0" smtClean="0"/>
                  <a:t>For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&gt;2</m:t>
                    </m:r>
                  </m:oMath>
                </a14:m>
                <a:r>
                  <a:rPr lang="en-US" dirty="0" smtClean="0"/>
                  <a:t> and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smtClean="0"/>
                  <a:t> all</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𝐴</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&lt;0,</m:t>
                    </m:r>
                  </m:oMath>
                </a14:m>
                <a:r>
                  <a:rPr lang="en-US" dirty="0" smtClean="0"/>
                  <a:t> i.e. non-neighboring monomers</a:t>
                </a:r>
              </a:p>
              <a:p>
                <a:r>
                  <a:rPr lang="en-US" dirty="0"/>
                  <a:t>r</a:t>
                </a:r>
                <a:r>
                  <a:rPr lang="en-US" dirty="0" smtClean="0"/>
                  <a:t>epulse each other softly (</a:t>
                </a:r>
                <a:r>
                  <a:rPr lang="en-US" dirty="0" smtClean="0">
                    <a:solidFill>
                      <a:srgbClr val="FF0000"/>
                    </a:solidFill>
                  </a:rPr>
                  <a:t>swollen state</a:t>
                </a:r>
                <a:r>
                  <a:rPr lang="en-US" dirty="0" smtClean="0"/>
                  <a:t>)</a:t>
                </a:r>
                <a:endParaRPr lang="ru-RU" dirty="0"/>
              </a:p>
            </p:txBody>
          </p:sp>
        </mc:Choice>
        <mc:Fallback xmlns="">
          <p:sp>
            <p:nvSpPr>
              <p:cNvPr id="18" name="TextBox 17"/>
              <p:cNvSpPr txBox="1">
                <a:spLocks noRot="1" noChangeAspect="1" noMove="1" noResize="1" noEditPoints="1" noAdjustHandles="1" noChangeArrowheads="1" noChangeShapeType="1" noTextEdit="1"/>
              </p:cNvSpPr>
              <p:nvPr/>
            </p:nvSpPr>
            <p:spPr>
              <a:xfrm>
                <a:off x="708426" y="5048428"/>
                <a:ext cx="6903878" cy="1489510"/>
              </a:xfrm>
              <a:prstGeom prst="rect">
                <a:avLst/>
              </a:prstGeom>
              <a:blipFill rotWithShape="0">
                <a:blip r:embed="rId9"/>
                <a:stretch>
                  <a:fillRect l="-706" t="-2049" b="-5738"/>
                </a:stretch>
              </a:blipFill>
            </p:spPr>
            <p:txBody>
              <a:bodyPr/>
              <a:lstStyle/>
              <a:p>
                <a:r>
                  <a:rPr lang="en-US">
                    <a:noFill/>
                  </a:rPr>
                  <a:t> </a:t>
                </a:r>
              </a:p>
            </p:txBody>
          </p:sp>
        </mc:Fallback>
      </mc:AlternateContent>
      <p:sp>
        <p:nvSpPr>
          <p:cNvPr id="13" name="TextBox 12"/>
          <p:cNvSpPr txBox="1"/>
          <p:nvPr/>
        </p:nvSpPr>
        <p:spPr>
          <a:xfrm>
            <a:off x="708426" y="598829"/>
            <a:ext cx="8355301" cy="461665"/>
          </a:xfrm>
          <a:prstGeom prst="rect">
            <a:avLst/>
          </a:prstGeom>
          <a:noFill/>
        </p:spPr>
        <p:txBody>
          <a:bodyPr wrap="none" rtlCol="0">
            <a:spAutoFit/>
          </a:bodyPr>
          <a:lstStyle/>
          <a:p>
            <a:r>
              <a:rPr lang="en-US" sz="2400" dirty="0" smtClean="0"/>
              <a:t>Change fractal dimension by changing the order of the derivative:</a:t>
            </a:r>
            <a:endParaRPr lang="ru-RU" sz="2400" dirty="0"/>
          </a:p>
        </p:txBody>
      </p:sp>
    </p:spTree>
    <p:extLst>
      <p:ext uri="{BB962C8B-B14F-4D97-AF65-F5344CB8AC3E}">
        <p14:creationId xmlns:p14="http://schemas.microsoft.com/office/powerpoint/2010/main" val="3429655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Прямоугольник 5"/>
              <p:cNvSpPr/>
              <p:nvPr/>
            </p:nvSpPr>
            <p:spPr>
              <a:xfrm>
                <a:off x="708426" y="1676850"/>
                <a:ext cx="3885038" cy="8600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rgbClr val="FF0000"/>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rgbClr val="FF0000"/>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5" name="Прямоугольник 5"/>
              <p:cNvSpPr>
                <a:spLocks noRot="1" noChangeAspect="1" noMove="1" noResize="1" noEditPoints="1" noAdjustHandles="1" noChangeArrowheads="1" noChangeShapeType="1" noTextEdit="1"/>
              </p:cNvSpPr>
              <p:nvPr/>
            </p:nvSpPr>
            <p:spPr>
              <a:xfrm>
                <a:off x="708426" y="1676850"/>
                <a:ext cx="3885038" cy="860044"/>
              </a:xfrm>
              <a:prstGeom prst="rect">
                <a:avLst/>
              </a:prstGeom>
              <a:blipFill rotWithShape="0">
                <a:blip r:embed="rId2"/>
                <a:stretch>
                  <a:fillRect/>
                </a:stretch>
              </a:blipFill>
            </p:spPr>
            <p:txBody>
              <a:bodyPr/>
              <a:lstStyle/>
              <a:p>
                <a:r>
                  <a:rPr lang="en-US">
                    <a:noFill/>
                  </a:rPr>
                  <a:t> </a:t>
                </a:r>
              </a:p>
            </p:txBody>
          </p:sp>
        </mc:Fallback>
      </mc:AlternateContent>
      <p:sp>
        <p:nvSpPr>
          <p:cNvPr id="6" name="Стрелка вправо 6"/>
          <p:cNvSpPr/>
          <p:nvPr/>
        </p:nvSpPr>
        <p:spPr>
          <a:xfrm>
            <a:off x="5141959" y="2106872"/>
            <a:ext cx="1240971" cy="260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7" name="TextBox 6"/>
              <p:cNvSpPr txBox="1"/>
              <p:nvPr/>
            </p:nvSpPr>
            <p:spPr>
              <a:xfrm>
                <a:off x="5101297" y="1728890"/>
                <a:ext cx="128163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𝑹</m:t>
                              </m:r>
                            </m:e>
                            <m:sub>
                              <m:r>
                                <a:rPr lang="en-US" b="0" i="1" smtClean="0">
                                  <a:latin typeface="Cambria Math" panose="02040503050406030204" pitchFamily="18" charset="0"/>
                                </a:rPr>
                                <m:t>𝑛</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𝒖</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oMath>
                  </m:oMathPara>
                </a14:m>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a:off x="5101297" y="1728890"/>
                <a:ext cx="1281633" cy="298415"/>
              </a:xfrm>
              <a:prstGeom prst="rect">
                <a:avLst/>
              </a:prstGeom>
              <a:blipFill rotWithShape="0">
                <a:blip r:embed="rId3"/>
                <a:stretch>
                  <a:fillRect t="-2041" r="-6667"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Прямоугольник 8"/>
              <p:cNvSpPr/>
              <p:nvPr/>
            </p:nvSpPr>
            <p:spPr>
              <a:xfrm>
                <a:off x="6987551" y="1431864"/>
                <a:ext cx="3810659" cy="80522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𝜉</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en-US" sz="2400" b="0" i="1" smtClean="0">
                              <a:latin typeface="Cambria Math" panose="02040503050406030204" pitchFamily="18" charset="0"/>
                            </a:rPr>
                            <m:t>𝑡</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𝜅</m:t>
                          </m:r>
                        </m:e>
                        <m:sub>
                          <m:r>
                            <a:rPr lang="en-US" sz="2400" b="0" i="1" smtClean="0">
                              <a:latin typeface="Cambria Math" panose="02040503050406030204" pitchFamily="18" charset="0"/>
                            </a:rPr>
                            <m:t>𝑝</m:t>
                          </m:r>
                        </m:sub>
                      </m:sSub>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𝑝</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8" name="Прямоугольник 8"/>
              <p:cNvSpPr>
                <a:spLocks noRot="1" noChangeAspect="1" noMove="1" noResize="1" noEditPoints="1" noAdjustHandles="1" noChangeArrowheads="1" noChangeShapeType="1" noTextEdit="1"/>
              </p:cNvSpPr>
              <p:nvPr/>
            </p:nvSpPr>
            <p:spPr>
              <a:xfrm>
                <a:off x="6987551" y="1431864"/>
                <a:ext cx="3810659" cy="805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029115" y="2237084"/>
                <a:ext cx="2883225" cy="92121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ru-RU" sz="2400" b="0" i="1" smtClean="0">
                              <a:latin typeface="Cambria Math" panose="02040503050406030204" pitchFamily="18" charset="0"/>
                            </a:rPr>
                            <m:t>𝜏</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𝜅</m:t>
                          </m:r>
                        </m:e>
                        <m:sub>
                          <m:r>
                            <a:rPr lang="en-US" sz="2400" b="0" i="1" smtClean="0">
                              <a:latin typeface="Cambria Math" panose="02040503050406030204" pitchFamily="18" charset="0"/>
                            </a:rPr>
                            <m:t>𝑝</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  ~ </m:t>
                      </m:r>
                      <m:sSup>
                        <m:sSupPr>
                          <m:ctrlPr>
                            <a:rPr lang="en-US" sz="2400" b="0" i="1" smtClean="0">
                              <a:latin typeface="Cambria Math" panose="02040503050406030204" pitchFamily="18" charset="0"/>
                            </a:rPr>
                          </m:ctrlPr>
                        </m:sSup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𝜏</m:t>
                              </m:r>
                            </m:e>
                            <m:sub>
                              <m:r>
                                <a:rPr lang="en-US" sz="2400" b="0" i="1" smtClean="0">
                                  <a:latin typeface="Cambria Math" panose="02040503050406030204" pitchFamily="18" charset="0"/>
                                </a:rPr>
                                <m:t>𝑁</m:t>
                              </m:r>
                            </m:sub>
                          </m:sSub>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𝑁</m:t>
                                  </m:r>
                                </m:num>
                                <m:den>
                                  <m:r>
                                    <a:rPr lang="en-US" sz="2400" b="0" i="1" smtClean="0">
                                      <a:latin typeface="Cambria Math" panose="02040503050406030204" pitchFamily="18" charset="0"/>
                                    </a:rPr>
                                    <m:t>𝑝</m:t>
                                  </m:r>
                                </m:den>
                              </m:f>
                            </m:e>
                          </m:d>
                        </m:e>
                        <m:sup>
                          <m:r>
                            <a:rPr lang="en-US" sz="2400" b="0" i="1" smtClean="0">
                              <a:solidFill>
                                <a:srgbClr val="FF0000"/>
                              </a:solidFill>
                              <a:latin typeface="Cambria Math" panose="02040503050406030204" pitchFamily="18" charset="0"/>
                            </a:rPr>
                            <m:t>𝛽</m:t>
                          </m:r>
                        </m:sup>
                      </m:sSup>
                      <m:r>
                        <a:rPr lang="en-US" sz="2400" b="0" i="1" smtClean="0">
                          <a:latin typeface="Cambria Math" panose="02040503050406030204" pitchFamily="18" charset="0"/>
                        </a:rPr>
                        <m:t> </m:t>
                      </m:r>
                    </m:oMath>
                  </m:oMathPara>
                </a14:m>
                <a:endParaRPr lang="ru-RU"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7029115" y="2237084"/>
                <a:ext cx="2883225" cy="921214"/>
              </a:xfrm>
              <a:prstGeom prst="rect">
                <a:avLst/>
              </a:prstGeom>
              <a:blipFill rotWithShape="0">
                <a:blip r:embed="rId5"/>
                <a:stretch>
                  <a:fillRect/>
                </a:stretch>
              </a:blipFill>
            </p:spPr>
            <p:txBody>
              <a:bodyPr/>
              <a:lstStyle/>
              <a:p>
                <a:r>
                  <a:rPr lang="en-US">
                    <a:noFill/>
                  </a:rPr>
                  <a:t> </a:t>
                </a:r>
              </a:p>
            </p:txBody>
          </p:sp>
        </mc:Fallback>
      </mc:AlternateContent>
      <p:sp>
        <p:nvSpPr>
          <p:cNvPr id="14" name="TextBox 13"/>
          <p:cNvSpPr txBox="1"/>
          <p:nvPr/>
        </p:nvSpPr>
        <p:spPr>
          <a:xfrm>
            <a:off x="708426" y="3529721"/>
            <a:ext cx="6819879" cy="830997"/>
          </a:xfrm>
          <a:prstGeom prst="rect">
            <a:avLst/>
          </a:prstGeom>
          <a:noFill/>
        </p:spPr>
        <p:txBody>
          <a:bodyPr wrap="none" rtlCol="0">
            <a:spAutoFit/>
          </a:bodyPr>
          <a:lstStyle/>
          <a:p>
            <a:r>
              <a:rPr lang="en-US" sz="2400" dirty="0" smtClean="0"/>
              <a:t>How does such change of relaxation spectrum affect</a:t>
            </a:r>
          </a:p>
          <a:p>
            <a:r>
              <a:rPr lang="en-US" sz="2400" dirty="0" smtClean="0"/>
              <a:t>fractal dimension and dynamic exponent? </a:t>
            </a:r>
            <a:endParaRPr lang="ru-RU" sz="2400" dirty="0"/>
          </a:p>
        </p:txBody>
      </p:sp>
      <mc:AlternateContent xmlns:mc="http://schemas.openxmlformats.org/markup-compatibility/2006" xmlns:a14="http://schemas.microsoft.com/office/drawing/2010/main">
        <mc:Choice Requires="a14">
          <p:sp>
            <p:nvSpPr>
              <p:cNvPr id="15" name="TextBox 14"/>
              <p:cNvSpPr txBox="1"/>
              <p:nvPr/>
            </p:nvSpPr>
            <p:spPr>
              <a:xfrm>
                <a:off x="708426" y="5036581"/>
                <a:ext cx="4050532" cy="39324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𝑚</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&gt;~ </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e>
                        <m:sup>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𝑓</m:t>
                              </m:r>
                            </m:sub>
                          </m:sSub>
                        </m:sup>
                      </m:sSup>
                    </m:oMath>
                  </m:oMathPara>
                </a14:m>
                <a:endParaRPr lang="ru-RU"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08426" y="5036581"/>
                <a:ext cx="4050532" cy="393249"/>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08426" y="5657985"/>
                <a:ext cx="2644999"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&lt;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2</m:t>
                          </m:r>
                        </m:sup>
                      </m:sSub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&gt;~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m:t>
                          </m:r>
                          <m:r>
                            <a:rPr lang="en-US" sz="2400" b="0" i="1" smtClean="0">
                              <a:latin typeface="Cambria Math" panose="02040503050406030204" pitchFamily="18" charset="0"/>
                            </a:rPr>
                            <m:t>𝑡</m:t>
                          </m:r>
                        </m:e>
                        <m:sup>
                          <m:r>
                            <a:rPr lang="en-US" sz="2400" b="0" i="1" smtClean="0">
                              <a:latin typeface="Cambria Math" panose="02040503050406030204" pitchFamily="18" charset="0"/>
                            </a:rPr>
                            <m:t>𝛾</m:t>
                          </m:r>
                        </m:sup>
                      </m:sSup>
                    </m:oMath>
                  </m:oMathPara>
                </a14:m>
                <a:endParaRPr lang="ru-RU"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708426" y="5657985"/>
                <a:ext cx="2644999" cy="369332"/>
              </a:xfrm>
              <a:prstGeom prst="rect">
                <a:avLst/>
              </a:prstGeom>
              <a:blipFill rotWithShape="0">
                <a:blip r:embed="rId7"/>
                <a:stretch>
                  <a:fillRect l="-3687" b="-9836"/>
                </a:stretch>
              </a:blipFill>
            </p:spPr>
            <p:txBody>
              <a:bodyPr/>
              <a:lstStyle/>
              <a:p>
                <a:r>
                  <a:rPr lang="en-US">
                    <a:noFill/>
                  </a:rPr>
                  <a:t> </a:t>
                </a:r>
              </a:p>
            </p:txBody>
          </p:sp>
        </mc:Fallback>
      </mc:AlternateContent>
      <p:sp>
        <p:nvSpPr>
          <p:cNvPr id="17" name="TextBox 16"/>
          <p:cNvSpPr txBox="1"/>
          <p:nvPr/>
        </p:nvSpPr>
        <p:spPr>
          <a:xfrm>
            <a:off x="708426" y="598829"/>
            <a:ext cx="8355301" cy="461665"/>
          </a:xfrm>
          <a:prstGeom prst="rect">
            <a:avLst/>
          </a:prstGeom>
          <a:noFill/>
        </p:spPr>
        <p:txBody>
          <a:bodyPr wrap="none" rtlCol="0">
            <a:spAutoFit/>
          </a:bodyPr>
          <a:lstStyle/>
          <a:p>
            <a:r>
              <a:rPr lang="en-US" sz="2400" dirty="0" smtClean="0"/>
              <a:t>Change fractal dimension by changing the order of the derivative:</a:t>
            </a:r>
            <a:endParaRPr lang="ru-RU" sz="2400" dirty="0"/>
          </a:p>
        </p:txBody>
      </p:sp>
      <p:sp>
        <p:nvSpPr>
          <p:cNvPr id="18" name="TextBox 17"/>
          <p:cNvSpPr txBox="1"/>
          <p:nvPr/>
        </p:nvSpPr>
        <p:spPr>
          <a:xfrm>
            <a:off x="5101297" y="5036581"/>
            <a:ext cx="2311851" cy="461665"/>
          </a:xfrm>
          <a:prstGeom prst="rect">
            <a:avLst/>
          </a:prstGeom>
          <a:noFill/>
        </p:spPr>
        <p:txBody>
          <a:bodyPr wrap="none" rtlCol="0">
            <a:spAutoFit/>
          </a:bodyPr>
          <a:lstStyle/>
          <a:p>
            <a:r>
              <a:rPr lang="en-US" sz="2400" dirty="0" smtClean="0"/>
              <a:t>in the long </a:t>
            </a:r>
            <a:r>
              <a:rPr lang="en-US" sz="2400" i="1" dirty="0" smtClean="0"/>
              <a:t>t </a:t>
            </a:r>
            <a:r>
              <a:rPr lang="en-US" sz="2400" dirty="0" smtClean="0"/>
              <a:t>limit</a:t>
            </a:r>
            <a:endParaRPr lang="en-US" sz="2400" i="1" dirty="0"/>
          </a:p>
        </p:txBody>
      </p:sp>
    </p:spTree>
    <p:extLst>
      <p:ext uri="{BB962C8B-B14F-4D97-AF65-F5344CB8AC3E}">
        <p14:creationId xmlns:p14="http://schemas.microsoft.com/office/powerpoint/2010/main" val="33104305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2522627" y="1180788"/>
                <a:ext cx="3993529" cy="386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𝑚</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&gt;~ </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e>
                        <m:sup>
                          <m:r>
                            <a:rPr lang="en-US" sz="2400" b="0" i="1" smtClean="0">
                              <a:latin typeface="Cambria Math" panose="02040503050406030204" pitchFamily="18" charset="0"/>
                            </a:rPr>
                            <m:t>𝛽</m:t>
                          </m:r>
                          <m:r>
                            <a:rPr lang="en-US" sz="2400" b="0" i="1" smtClean="0">
                              <a:latin typeface="Cambria Math" panose="02040503050406030204" pitchFamily="18" charset="0"/>
                            </a:rPr>
                            <m:t>−1</m:t>
                          </m:r>
                        </m:sup>
                      </m:sSup>
                    </m:oMath>
                  </m:oMathPara>
                </a14:m>
                <a:endParaRPr lang="ru-RU"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522627" y="1180788"/>
                <a:ext cx="3993529" cy="386644"/>
              </a:xfrm>
              <a:prstGeom prst="rect">
                <a:avLst/>
              </a:prstGeom>
              <a:blipFill rotWithShape="0">
                <a:blip r:embed="rId2"/>
                <a:stretch>
                  <a:fillRect l="-1069" t="-4762" r="-30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111417" y="980092"/>
                <a:ext cx="2644999" cy="5873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&lt;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2</m:t>
                          </m:r>
                        </m:sup>
                      </m:sSub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&gt;~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m:t>
                          </m:r>
                          <m:r>
                            <a:rPr lang="en-US" sz="2400" b="0" i="1" smtClean="0">
                              <a:latin typeface="Cambria Math" panose="02040503050406030204" pitchFamily="18" charset="0"/>
                            </a:rPr>
                            <m:t>𝑡</m:t>
                          </m:r>
                        </m:e>
                        <m:sup>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𝛽</m:t>
                              </m:r>
                            </m:den>
                          </m:f>
                        </m:sup>
                      </m:sSup>
                    </m:oMath>
                  </m:oMathPara>
                </a14:m>
                <a:endParaRPr lang="ru-RU"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8111417" y="980092"/>
                <a:ext cx="2644999" cy="587340"/>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472203" y="189434"/>
            <a:ext cx="4753545" cy="523220"/>
          </a:xfrm>
          <a:prstGeom prst="rect">
            <a:avLst/>
          </a:prstGeom>
          <a:noFill/>
        </p:spPr>
        <p:txBody>
          <a:bodyPr wrap="none" rtlCol="0">
            <a:spAutoFit/>
          </a:bodyPr>
          <a:lstStyle/>
          <a:p>
            <a:r>
              <a:rPr lang="en-US" sz="2800" dirty="0" smtClean="0"/>
              <a:t>Summary of Beta model results</a:t>
            </a:r>
            <a:endParaRPr lang="ru-RU" sz="2800" dirty="0"/>
          </a:p>
        </p:txBody>
      </p:sp>
      <mc:AlternateContent xmlns:mc="http://schemas.openxmlformats.org/markup-compatibility/2006" xmlns:a14="http://schemas.microsoft.com/office/drawing/2010/main">
        <mc:Choice Requires="a14">
          <p:sp>
            <p:nvSpPr>
              <p:cNvPr id="3" name="TextBox 2"/>
              <p:cNvSpPr txBox="1"/>
              <p:nvPr/>
            </p:nvSpPr>
            <p:spPr>
              <a:xfrm>
                <a:off x="445400" y="2410098"/>
                <a:ext cx="834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𝛽</m:t>
                      </m:r>
                      <m:r>
                        <a:rPr lang="en-US" sz="2400" b="0" i="1" smtClean="0">
                          <a:latin typeface="Cambria Math" panose="02040503050406030204" pitchFamily="18" charset="0"/>
                        </a:rPr>
                        <m:t>=2</m:t>
                      </m:r>
                    </m:oMath>
                  </m:oMathPara>
                </a14:m>
                <a:endParaRPr lang="ru-RU"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445400" y="2410098"/>
                <a:ext cx="834266" cy="369332"/>
              </a:xfrm>
              <a:prstGeom prst="rect">
                <a:avLst/>
              </a:prstGeom>
              <a:blipFill rotWithShape="0">
                <a:blip r:embed="rId4"/>
                <a:stretch>
                  <a:fillRect l="-12409" r="-875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335608" y="2410098"/>
                <a:ext cx="138057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r>
                        <a:rPr lang="en-US" sz="2400" b="0" i="1" smtClean="0">
                          <a:latin typeface="Cambria Math" panose="02040503050406030204" pitchFamily="18" charset="0"/>
                        </a:rPr>
                        <m:t>|</m:t>
                      </m:r>
                    </m:oMath>
                  </m:oMathPara>
                </a14:m>
                <a:endParaRPr lang="ru-RU"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4335608" y="2410098"/>
                <a:ext cx="1380571" cy="369332"/>
              </a:xfrm>
              <a:prstGeom prst="rect">
                <a:avLst/>
              </a:prstGeom>
              <a:blipFill rotWithShape="0">
                <a:blip r:embed="rId5"/>
                <a:stretch>
                  <a:fillRect l="-881" r="-748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9145254" y="2327255"/>
                <a:ext cx="832023" cy="373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0.5</m:t>
                          </m:r>
                        </m:sup>
                      </m:sSup>
                    </m:oMath>
                  </m:oMathPara>
                </a14:m>
                <a:endParaRPr lang="ru-RU"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9145254" y="2327255"/>
                <a:ext cx="832023" cy="373500"/>
              </a:xfrm>
              <a:prstGeom prst="rect">
                <a:avLst/>
              </a:prstGeom>
              <a:blipFill rotWithShape="0">
                <a:blip r:embed="rId6"/>
                <a:stretch>
                  <a:fillRect l="-2190" t="-1639" r="-3650"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45400" y="3779742"/>
                <a:ext cx="11548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𝛽</m:t>
                      </m:r>
                      <m:r>
                        <a:rPr lang="en-US" sz="2400" b="0" i="1" smtClean="0">
                          <a:latin typeface="Cambria Math" panose="02040503050406030204" pitchFamily="18" charset="0"/>
                        </a:rPr>
                        <m:t>=5/3</m:t>
                      </m:r>
                    </m:oMath>
                  </m:oMathPara>
                </a14:m>
                <a:endParaRPr lang="ru-RU"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45400" y="3779742"/>
                <a:ext cx="1154868" cy="369332"/>
              </a:xfrm>
              <a:prstGeom prst="rect">
                <a:avLst/>
              </a:prstGeom>
              <a:blipFill rotWithShape="0">
                <a:blip r:embed="rId7"/>
                <a:stretch>
                  <a:fillRect l="-8947" r="-6316" b="-34426"/>
                </a:stretch>
              </a:blipFill>
            </p:spPr>
            <p:txBody>
              <a:bodyPr/>
              <a:lstStyle/>
              <a:p>
                <a:r>
                  <a:rPr lang="en-US">
                    <a:noFill/>
                  </a:rPr>
                  <a:t> </a:t>
                </a:r>
              </a:p>
            </p:txBody>
          </p:sp>
        </mc:Fallback>
      </mc:AlternateContent>
      <p:sp>
        <p:nvSpPr>
          <p:cNvPr id="17" name="TextBox 16"/>
          <p:cNvSpPr txBox="1"/>
          <p:nvPr/>
        </p:nvSpPr>
        <p:spPr>
          <a:xfrm>
            <a:off x="445400" y="2108774"/>
            <a:ext cx="1404231" cy="369332"/>
          </a:xfrm>
          <a:prstGeom prst="rect">
            <a:avLst/>
          </a:prstGeom>
          <a:noFill/>
        </p:spPr>
        <p:txBody>
          <a:bodyPr wrap="none" rtlCol="0">
            <a:spAutoFit/>
          </a:bodyPr>
          <a:lstStyle/>
          <a:p>
            <a:r>
              <a:rPr lang="en-US" dirty="0" smtClean="0"/>
              <a:t>Gaussian coil</a:t>
            </a:r>
            <a:endParaRPr lang="ru-RU" dirty="0"/>
          </a:p>
        </p:txBody>
      </p:sp>
      <p:sp>
        <p:nvSpPr>
          <p:cNvPr id="19" name="TextBox 18"/>
          <p:cNvSpPr txBox="1"/>
          <p:nvPr/>
        </p:nvSpPr>
        <p:spPr>
          <a:xfrm>
            <a:off x="445400" y="3463067"/>
            <a:ext cx="1854995" cy="369332"/>
          </a:xfrm>
          <a:prstGeom prst="rect">
            <a:avLst/>
          </a:prstGeom>
          <a:noFill/>
        </p:spPr>
        <p:txBody>
          <a:bodyPr wrap="none" rtlCol="0">
            <a:spAutoFit/>
          </a:bodyPr>
          <a:lstStyle/>
          <a:p>
            <a:r>
              <a:rPr lang="en-US" dirty="0" smtClean="0"/>
              <a:t>Crumpled globule</a:t>
            </a:r>
            <a:endParaRPr lang="ru-RU" dirty="0"/>
          </a:p>
        </p:txBody>
      </p:sp>
      <p:sp>
        <p:nvSpPr>
          <p:cNvPr id="20" name="TextBox 19"/>
          <p:cNvSpPr txBox="1"/>
          <p:nvPr/>
        </p:nvSpPr>
        <p:spPr>
          <a:xfrm>
            <a:off x="445400" y="4817360"/>
            <a:ext cx="1292790" cy="369332"/>
          </a:xfrm>
          <a:prstGeom prst="rect">
            <a:avLst/>
          </a:prstGeom>
          <a:noFill/>
        </p:spPr>
        <p:txBody>
          <a:bodyPr wrap="none" rtlCol="0">
            <a:spAutoFit/>
          </a:bodyPr>
          <a:lstStyle/>
          <a:p>
            <a:r>
              <a:rPr lang="en-US" dirty="0" smtClean="0"/>
              <a:t>Swollen coil</a:t>
            </a:r>
            <a:endParaRPr lang="ru-RU" dirty="0"/>
          </a:p>
        </p:txBody>
      </p:sp>
      <mc:AlternateContent xmlns:mc="http://schemas.openxmlformats.org/markup-compatibility/2006" xmlns:a14="http://schemas.microsoft.com/office/drawing/2010/main">
        <mc:Choice Requires="a14">
          <p:sp>
            <p:nvSpPr>
              <p:cNvPr id="21" name="TextBox 20"/>
              <p:cNvSpPr txBox="1"/>
              <p:nvPr/>
            </p:nvSpPr>
            <p:spPr>
              <a:xfrm>
                <a:off x="445400" y="5186692"/>
                <a:ext cx="13247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𝛽</m:t>
                      </m:r>
                      <m:r>
                        <a:rPr lang="en-US" sz="2400" b="0" i="1" smtClean="0">
                          <a:latin typeface="Cambria Math" panose="02040503050406030204" pitchFamily="18" charset="0"/>
                        </a:rPr>
                        <m:t>=11/5</m:t>
                      </m:r>
                    </m:oMath>
                  </m:oMathPara>
                </a14:m>
                <a:endParaRPr lang="ru-RU"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45400" y="5186692"/>
                <a:ext cx="1324786" cy="369332"/>
              </a:xfrm>
              <a:prstGeom prst="rect">
                <a:avLst/>
              </a:prstGeom>
              <a:blipFill rotWithShape="0">
                <a:blip r:embed="rId8"/>
                <a:stretch>
                  <a:fillRect l="-7373" r="-6452"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324973" y="3779742"/>
                <a:ext cx="1762855" cy="383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e>
                        <m:sup>
                          <m:r>
                            <a:rPr lang="en-US" sz="2400" b="0" i="1" smtClean="0">
                              <a:latin typeface="Cambria Math" panose="02040503050406030204" pitchFamily="18" charset="0"/>
                            </a:rPr>
                            <m:t>2/3</m:t>
                          </m:r>
                        </m:sup>
                      </m:sSup>
                    </m:oMath>
                  </m:oMathPara>
                </a14:m>
                <a:endParaRPr lang="ru-RU" sz="2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324973" y="3779742"/>
                <a:ext cx="1762855" cy="383118"/>
              </a:xfrm>
              <a:prstGeom prst="rect">
                <a:avLst/>
              </a:prstGeom>
              <a:blipFill rotWithShape="0">
                <a:blip r:embed="rId9"/>
                <a:stretch>
                  <a:fillRect l="-690" t="-6349" r="-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145254" y="3742385"/>
                <a:ext cx="8320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0.4</m:t>
                          </m:r>
                        </m:sup>
                      </m:sSup>
                    </m:oMath>
                  </m:oMathPara>
                </a14:m>
                <a:endParaRPr lang="ru-RU"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9145254" y="3742385"/>
                <a:ext cx="832023" cy="369332"/>
              </a:xfrm>
              <a:prstGeom prst="rect">
                <a:avLst/>
              </a:prstGeom>
              <a:blipFill rotWithShape="0">
                <a:blip r:embed="rId10"/>
                <a:stretch>
                  <a:fillRect l="-2190" r="-2920"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324972" y="5082132"/>
                <a:ext cx="1762855" cy="383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e>
                        <m:sup>
                          <m:r>
                            <a:rPr lang="en-US" sz="2400" b="0" i="1" smtClean="0">
                              <a:latin typeface="Cambria Math" panose="02040503050406030204" pitchFamily="18" charset="0"/>
                            </a:rPr>
                            <m:t>6/5</m:t>
                          </m:r>
                        </m:sup>
                      </m:sSup>
                    </m:oMath>
                  </m:oMathPara>
                </a14:m>
                <a:endParaRPr lang="ru-RU"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4324972" y="5082132"/>
                <a:ext cx="1762855" cy="383118"/>
              </a:xfrm>
              <a:prstGeom prst="rect">
                <a:avLst/>
              </a:prstGeom>
              <a:blipFill rotWithShape="0">
                <a:blip r:embed="rId11"/>
                <a:stretch>
                  <a:fillRect l="-690" t="-6349" r="-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9145254" y="5094844"/>
                <a:ext cx="1025987" cy="383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6/11</m:t>
                          </m:r>
                        </m:sup>
                      </m:sSup>
                    </m:oMath>
                  </m:oMathPara>
                </a14:m>
                <a:endParaRPr lang="ru-RU"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9145254" y="5094844"/>
                <a:ext cx="1025987" cy="383118"/>
              </a:xfrm>
              <a:prstGeom prst="rect">
                <a:avLst/>
              </a:prstGeom>
              <a:blipFill rotWithShape="0">
                <a:blip r:embed="rId12"/>
                <a:stretch>
                  <a:fillRect l="-1775" t="-6349" r="-1775" b="-1587"/>
                </a:stretch>
              </a:blipFill>
            </p:spPr>
            <p:txBody>
              <a:bodyPr/>
              <a:lstStyle/>
              <a:p>
                <a:r>
                  <a:rPr lang="en-US">
                    <a:noFill/>
                  </a:rPr>
                  <a:t> </a:t>
                </a:r>
              </a:p>
            </p:txBody>
          </p:sp>
        </mc:Fallback>
      </mc:AlternateContent>
      <p:cxnSp>
        <p:nvCxnSpPr>
          <p:cNvPr id="27" name="Прямая соединительная линия 26"/>
          <p:cNvCxnSpPr/>
          <p:nvPr/>
        </p:nvCxnSpPr>
        <p:spPr>
          <a:xfrm>
            <a:off x="7778194" y="754481"/>
            <a:ext cx="0" cy="5698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445400" y="1802674"/>
            <a:ext cx="10644966"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445400" y="3122023"/>
            <a:ext cx="10644966"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445400" y="4569521"/>
            <a:ext cx="10644966"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472203" y="5925356"/>
            <a:ext cx="10644966"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2273594" y="754481"/>
            <a:ext cx="0" cy="569857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39565" y="814803"/>
            <a:ext cx="1495922" cy="369332"/>
          </a:xfrm>
          <a:prstGeom prst="rect">
            <a:avLst/>
          </a:prstGeom>
          <a:noFill/>
        </p:spPr>
        <p:txBody>
          <a:bodyPr wrap="none" rtlCol="0">
            <a:spAutoFit/>
          </a:bodyPr>
          <a:lstStyle/>
          <a:p>
            <a:r>
              <a:rPr lang="en-US" dirty="0" smtClean="0"/>
              <a:t>In equilibrium</a:t>
            </a:r>
            <a:endParaRPr lang="en-US" dirty="0"/>
          </a:p>
        </p:txBody>
      </p:sp>
    </p:spTree>
    <p:extLst>
      <p:ext uri="{BB962C8B-B14F-4D97-AF65-F5344CB8AC3E}">
        <p14:creationId xmlns:p14="http://schemas.microsoft.com/office/powerpoint/2010/main" val="681823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p:cNvSpPr txBox="1"/>
              <p:nvPr/>
            </p:nvSpPr>
            <p:spPr>
              <a:xfrm>
                <a:off x="1265327" y="1184572"/>
                <a:ext cx="4899931" cy="386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𝑚</m:t>
                          </m:r>
                        </m:sub>
                      </m:sSub>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&gt;</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e>
                        <m:sup>
                          <m:r>
                            <a:rPr lang="en-US" sz="2400" b="0" i="1" smtClean="0">
                              <a:latin typeface="Cambria Math" panose="02040503050406030204" pitchFamily="18" charset="0"/>
                            </a:rPr>
                            <m:t>𝛽</m:t>
                          </m:r>
                          <m:r>
                            <a:rPr lang="en-US" sz="2400" b="0" i="1" smtClean="0">
                              <a:latin typeface="Cambria Math" panose="02040503050406030204" pitchFamily="18" charset="0"/>
                            </a:rPr>
                            <m:t>−1</m:t>
                          </m:r>
                        </m:sup>
                      </m:sSup>
                    </m:oMath>
                  </m:oMathPara>
                </a14:m>
                <a:endParaRPr lang="ru-RU" sz="2400" dirty="0"/>
              </a:p>
            </p:txBody>
          </p:sp>
        </mc:Choice>
        <mc:Fallback>
          <p:sp>
            <p:nvSpPr>
              <p:cNvPr id="6" name="TextBox 5"/>
              <p:cNvSpPr txBox="1">
                <a:spLocks noRot="1" noChangeAspect="1" noMove="1" noResize="1" noEditPoints="1" noAdjustHandles="1" noChangeArrowheads="1" noChangeShapeType="1" noTextEdit="1"/>
              </p:cNvSpPr>
              <p:nvPr/>
            </p:nvSpPr>
            <p:spPr>
              <a:xfrm>
                <a:off x="1265327" y="1184572"/>
                <a:ext cx="4899931" cy="386644"/>
              </a:xfrm>
              <a:prstGeom prst="rect">
                <a:avLst/>
              </a:prstGeom>
              <a:blipFill rotWithShape="0">
                <a:blip r:embed="rId2"/>
                <a:stretch>
                  <a:fillRect l="-872" t="-4688" r="-249" b="-32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111417" y="980092"/>
                <a:ext cx="2644999" cy="5873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&lt;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2</m:t>
                          </m:r>
                        </m:sup>
                      </m:sSub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&gt;~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m:t>
                          </m:r>
                          <m:r>
                            <a:rPr lang="en-US" sz="2400" b="0" i="1" smtClean="0">
                              <a:latin typeface="Cambria Math" panose="02040503050406030204" pitchFamily="18" charset="0"/>
                            </a:rPr>
                            <m:t>𝑡</m:t>
                          </m:r>
                        </m:e>
                        <m:sup>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𝛽</m:t>
                              </m:r>
                            </m:den>
                          </m:f>
                        </m:sup>
                      </m:sSup>
                    </m:oMath>
                  </m:oMathPara>
                </a14:m>
                <a:endParaRPr lang="ru-RU"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8111417" y="980092"/>
                <a:ext cx="2644999" cy="587340"/>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933995" y="231261"/>
            <a:ext cx="4753545" cy="523220"/>
          </a:xfrm>
          <a:prstGeom prst="rect">
            <a:avLst/>
          </a:prstGeom>
          <a:noFill/>
        </p:spPr>
        <p:txBody>
          <a:bodyPr wrap="none" rtlCol="0">
            <a:spAutoFit/>
          </a:bodyPr>
          <a:lstStyle/>
          <a:p>
            <a:r>
              <a:rPr lang="en-US" sz="2800" dirty="0" smtClean="0"/>
              <a:t>Summary of Beta model results</a:t>
            </a:r>
            <a:endParaRPr lang="ru-RU" sz="2800" dirty="0"/>
          </a:p>
        </p:txBody>
      </p:sp>
      <mc:AlternateContent xmlns:mc="http://schemas.openxmlformats.org/markup-compatibility/2006">
        <mc:Choice xmlns:a14="http://schemas.microsoft.com/office/drawing/2010/main" Requires="a14">
          <p:sp>
            <p:nvSpPr>
              <p:cNvPr id="28" name="Прямоугольник 27"/>
              <p:cNvSpPr/>
              <p:nvPr/>
            </p:nvSpPr>
            <p:spPr>
              <a:xfrm>
                <a:off x="1265327" y="3127764"/>
                <a:ext cx="3885038" cy="86004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𝜉</m:t>
                      </m:r>
                      <m:f>
                        <m:fPr>
                          <m:ctrlPr>
                            <a:rPr lang="ru-RU"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m:t>
                          </m:r>
                          <m:r>
                            <a:rPr lang="ru-RU" sz="2400" i="1">
                              <a:latin typeface="Cambria Math" panose="02040503050406030204" pitchFamily="18" charset="0"/>
                            </a:rPr>
                            <m:t>𝑡</m:t>
                          </m:r>
                        </m:den>
                      </m:f>
                      <m:r>
                        <a:rPr lang="ru-RU" sz="2400" i="0">
                          <a:latin typeface="Cambria Math" panose="02040503050406030204" pitchFamily="18" charset="0"/>
                        </a:rPr>
                        <m:t>=</m:t>
                      </m:r>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chemeClr val="tx1"/>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chemeClr val="tx1"/>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p:sp>
            <p:nvSpPr>
              <p:cNvPr id="28" name="Прямоугольник 27"/>
              <p:cNvSpPr>
                <a:spLocks noRot="1" noChangeAspect="1" noMove="1" noResize="1" noEditPoints="1" noAdjustHandles="1" noChangeArrowheads="1" noChangeShapeType="1" noTextEdit="1"/>
              </p:cNvSpPr>
              <p:nvPr/>
            </p:nvSpPr>
            <p:spPr>
              <a:xfrm>
                <a:off x="1265327" y="3127764"/>
                <a:ext cx="3885038" cy="86004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265327" y="4402658"/>
                <a:ext cx="1979966" cy="3895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𝑅</m:t>
                          </m:r>
                        </m:sup>
                      </m:sSubSup>
                      <m:r>
                        <a:rPr lang="en-US" sz="2400" b="0" i="1" smtClean="0">
                          <a:latin typeface="Cambria Math" panose="02040503050406030204" pitchFamily="18" charset="0"/>
                        </a:rPr>
                        <m:t>]</m:t>
                      </m:r>
                    </m:oMath>
                  </m:oMathPara>
                </a14:m>
                <a:endParaRPr lang="ru-RU"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1265327" y="4402658"/>
                <a:ext cx="1979966" cy="389530"/>
              </a:xfrm>
              <a:prstGeom prst="rect">
                <a:avLst/>
              </a:prstGeom>
              <a:blipFill rotWithShape="0">
                <a:blip r:embed="rId5"/>
                <a:stretch>
                  <a:fillRect/>
                </a:stretch>
              </a:blipFill>
            </p:spPr>
            <p:txBody>
              <a:bodyPr/>
              <a:lstStyle/>
              <a:p>
                <a:r>
                  <a:rPr lang="en-US">
                    <a:noFill/>
                  </a:rPr>
                  <a:t> </a:t>
                </a:r>
              </a:p>
            </p:txBody>
          </p:sp>
        </mc:Fallback>
      </mc:AlternateContent>
      <p:sp>
        <p:nvSpPr>
          <p:cNvPr id="8" name="TextBox 7"/>
          <p:cNvSpPr txBox="1"/>
          <p:nvPr/>
        </p:nvSpPr>
        <p:spPr>
          <a:xfrm>
            <a:off x="3715291" y="4402658"/>
            <a:ext cx="7813165" cy="461665"/>
          </a:xfrm>
          <a:prstGeom prst="rect">
            <a:avLst/>
          </a:prstGeom>
          <a:noFill/>
        </p:spPr>
        <p:txBody>
          <a:bodyPr wrap="none" rtlCol="0">
            <a:spAutoFit/>
          </a:bodyPr>
          <a:lstStyle/>
          <a:p>
            <a:r>
              <a:rPr lang="en-US" sz="2400" dirty="0" smtClean="0"/>
              <a:t>Is a result of some linear operator acting on a Gaussian noise</a:t>
            </a:r>
            <a:endParaRPr lang="ru-RU" sz="2400" dirty="0"/>
          </a:p>
        </p:txBody>
      </p:sp>
      <p:sp>
        <p:nvSpPr>
          <p:cNvPr id="3" name="Стрелка вправо 2"/>
          <p:cNvSpPr/>
          <p:nvPr/>
        </p:nvSpPr>
        <p:spPr>
          <a:xfrm>
            <a:off x="1265327" y="5342709"/>
            <a:ext cx="1775053"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4" name="TextBox 3"/>
              <p:cNvSpPr txBox="1"/>
              <p:nvPr/>
            </p:nvSpPr>
            <p:spPr>
              <a:xfrm>
                <a:off x="3517175" y="5234634"/>
                <a:ext cx="8075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ru-RU"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517175" y="5234634"/>
                <a:ext cx="807529" cy="369332"/>
              </a:xfrm>
              <a:prstGeom prst="rect">
                <a:avLst/>
              </a:prstGeom>
              <a:blipFill rotWithShape="0">
                <a:blip r:embed="rId6"/>
                <a:stretch>
                  <a:fillRect l="-9091" r="-12879" b="-35000"/>
                </a:stretch>
              </a:blipFill>
            </p:spPr>
            <p:txBody>
              <a:bodyPr/>
              <a:lstStyle/>
              <a:p>
                <a:r>
                  <a:rPr lang="en-US">
                    <a:noFill/>
                  </a:rPr>
                  <a:t> </a:t>
                </a:r>
              </a:p>
            </p:txBody>
          </p:sp>
        </mc:Fallback>
      </mc:AlternateContent>
      <p:sp>
        <p:nvSpPr>
          <p:cNvPr id="9" name="TextBox 8"/>
          <p:cNvSpPr txBox="1"/>
          <p:nvPr/>
        </p:nvSpPr>
        <p:spPr>
          <a:xfrm>
            <a:off x="4324704" y="5201371"/>
            <a:ext cx="1568058" cy="461665"/>
          </a:xfrm>
          <a:prstGeom prst="rect">
            <a:avLst/>
          </a:prstGeom>
          <a:noFill/>
        </p:spPr>
        <p:txBody>
          <a:bodyPr wrap="none" rtlCol="0">
            <a:spAutoFit/>
          </a:bodyPr>
          <a:lstStyle/>
          <a:p>
            <a:r>
              <a:rPr lang="en-US" sz="2400" dirty="0"/>
              <a:t>i</a:t>
            </a:r>
            <a:r>
              <a:rPr lang="en-US" sz="2400" dirty="0" smtClean="0"/>
              <a:t>s Gaussian</a:t>
            </a:r>
            <a:endParaRPr lang="ru-RU" sz="2400" dirty="0"/>
          </a:p>
        </p:txBody>
      </p:sp>
      <p:sp>
        <p:nvSpPr>
          <p:cNvPr id="17" name="Стрелка вправо 16"/>
          <p:cNvSpPr/>
          <p:nvPr/>
        </p:nvSpPr>
        <p:spPr>
          <a:xfrm>
            <a:off x="2083934" y="5978439"/>
            <a:ext cx="1775053"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8" name="TextBox 17"/>
              <p:cNvSpPr txBox="1"/>
              <p:nvPr/>
            </p:nvSpPr>
            <p:spPr>
              <a:xfrm>
                <a:off x="4296589" y="5922613"/>
                <a:ext cx="8075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m:oMathPara>
                </a14:m>
                <a:endParaRPr lang="ru-RU"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4296589" y="5922613"/>
                <a:ext cx="807529" cy="369332"/>
              </a:xfrm>
              <a:prstGeom prst="rect">
                <a:avLst/>
              </a:prstGeom>
              <a:blipFill rotWithShape="0">
                <a:blip r:embed="rId7"/>
                <a:stretch>
                  <a:fillRect l="-9091" r="-12879" b="-35000"/>
                </a:stretch>
              </a:blipFill>
            </p:spPr>
            <p:txBody>
              <a:bodyPr/>
              <a:lstStyle/>
              <a:p>
                <a:r>
                  <a:rPr lang="en-US">
                    <a:noFill/>
                  </a:rPr>
                  <a:t> </a:t>
                </a:r>
              </a:p>
            </p:txBody>
          </p:sp>
        </mc:Fallback>
      </mc:AlternateContent>
      <p:sp>
        <p:nvSpPr>
          <p:cNvPr id="20" name="TextBox 19"/>
          <p:cNvSpPr txBox="1"/>
          <p:nvPr/>
        </p:nvSpPr>
        <p:spPr>
          <a:xfrm>
            <a:off x="5195564" y="5889353"/>
            <a:ext cx="3473836" cy="461665"/>
          </a:xfrm>
          <a:prstGeom prst="rect">
            <a:avLst/>
          </a:prstGeom>
          <a:noFill/>
        </p:spPr>
        <p:txBody>
          <a:bodyPr wrap="none" rtlCol="0">
            <a:spAutoFit/>
          </a:bodyPr>
          <a:lstStyle/>
          <a:p>
            <a:r>
              <a:rPr lang="en-US" sz="2400" dirty="0"/>
              <a:t>i</a:t>
            </a:r>
            <a:r>
              <a:rPr lang="en-US" sz="2400" dirty="0" smtClean="0"/>
              <a:t>s fractal Brownian motion</a:t>
            </a:r>
            <a:endParaRPr lang="ru-RU" sz="2400" dirty="0"/>
          </a:p>
        </p:txBody>
      </p:sp>
      <p:sp>
        <p:nvSpPr>
          <p:cNvPr id="10" name="TextBox 9"/>
          <p:cNvSpPr txBox="1"/>
          <p:nvPr/>
        </p:nvSpPr>
        <p:spPr>
          <a:xfrm>
            <a:off x="805968" y="1978120"/>
            <a:ext cx="10455429" cy="830997"/>
          </a:xfrm>
          <a:prstGeom prst="rect">
            <a:avLst/>
          </a:prstGeom>
          <a:noFill/>
        </p:spPr>
        <p:txBody>
          <a:bodyPr wrap="square" rtlCol="0">
            <a:spAutoFit/>
          </a:bodyPr>
          <a:lstStyle/>
          <a:p>
            <a:r>
              <a:rPr lang="en-US" sz="2400" dirty="0" smtClean="0"/>
              <a:t>Also, it is easy to see that Beta model predicts that for all values of b the resulting process should be fractional Brownian motion. Indeed, from </a:t>
            </a:r>
          </a:p>
        </p:txBody>
      </p:sp>
    </p:spTree>
    <p:extLst>
      <p:ext uri="{BB962C8B-B14F-4D97-AF65-F5344CB8AC3E}">
        <p14:creationId xmlns:p14="http://schemas.microsoft.com/office/powerpoint/2010/main" val="685064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04203" y="339708"/>
            <a:ext cx="5885457" cy="523220"/>
          </a:xfrm>
          <a:prstGeom prst="rect">
            <a:avLst/>
          </a:prstGeom>
          <a:noFill/>
        </p:spPr>
        <p:txBody>
          <a:bodyPr wrap="none" rtlCol="0">
            <a:spAutoFit/>
          </a:bodyPr>
          <a:lstStyle/>
          <a:p>
            <a:r>
              <a:rPr lang="en-US" sz="2800" dirty="0" smtClean="0"/>
              <a:t>Beta model in viscoelastic environment</a:t>
            </a:r>
            <a:endParaRPr lang="ru-RU" sz="2800" dirty="0"/>
          </a:p>
        </p:txBody>
      </p:sp>
      <mc:AlternateContent xmlns:mc="http://schemas.openxmlformats.org/markup-compatibility/2006" xmlns:a14="http://schemas.microsoft.com/office/drawing/2010/main">
        <mc:Choice Requires="a14">
          <p:sp>
            <p:nvSpPr>
              <p:cNvPr id="24" name="Прямоугольник 23"/>
              <p:cNvSpPr/>
              <p:nvPr/>
            </p:nvSpPr>
            <p:spPr>
              <a:xfrm>
                <a:off x="1263055" y="2706129"/>
                <a:ext cx="6035370" cy="9370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400" b="0" i="1" smtClean="0">
                          <a:latin typeface="Cambria Math" panose="02040503050406030204" pitchFamily="18" charset="0"/>
                        </a:rPr>
                        <m:t>𝜉</m:t>
                      </m:r>
                      <m:nary>
                        <m:naryPr>
                          <m:ctrlPr>
                            <a:rPr lang="ru-RU" sz="2400" b="0" i="1" smtClean="0">
                              <a:latin typeface="Cambria Math" panose="02040503050406030204" pitchFamily="18" charset="0"/>
                            </a:rPr>
                          </m:ctrlPr>
                        </m:naryPr>
                        <m:sub>
                          <m:r>
                            <m:rPr>
                              <m:brk m:alnAt="23"/>
                            </m:rPr>
                            <a:rPr lang="en-US" sz="2400" b="0" i="1" smtClean="0">
                              <a:latin typeface="Cambria Math" panose="02040503050406030204" pitchFamily="18" charset="0"/>
                            </a:rPr>
                            <m:t>0</m:t>
                          </m:r>
                        </m:sub>
                        <m:sup>
                          <m:r>
                            <a:rPr lang="en-US" sz="2400" b="0" i="1" smtClean="0">
                              <a:latin typeface="Cambria Math" panose="02040503050406030204" pitchFamily="18" charset="0"/>
                            </a:rPr>
                            <m:t>𝑡</m:t>
                          </m:r>
                        </m:sup>
                        <m:e>
                          <m:r>
                            <a:rPr lang="en-US" sz="2400" b="0" i="1" smtClean="0">
                              <a:latin typeface="Cambria Math" panose="02040503050406030204" pitchFamily="18" charset="0"/>
                            </a:rPr>
                            <m:t>𝑑</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𝐾</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e>
                          </m:d>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e>
                              </m:d>
                            </m:num>
                            <m:den>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den>
                          </m:f>
                          <m:r>
                            <a:rPr lang="en-US" sz="2400" b="0" i="1" smtClean="0">
                              <a:latin typeface="Cambria Math" panose="02040503050406030204" pitchFamily="18" charset="0"/>
                            </a:rPr>
                            <m:t>=</m:t>
                          </m:r>
                        </m:e>
                      </m:nary>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chemeClr val="tx1"/>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chemeClr val="tx1"/>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24" name="Прямоугольник 23"/>
              <p:cNvSpPr>
                <a:spLocks noRot="1" noChangeAspect="1" noMove="1" noResize="1" noEditPoints="1" noAdjustHandles="1" noChangeArrowheads="1" noChangeShapeType="1" noTextEdit="1"/>
              </p:cNvSpPr>
              <p:nvPr/>
            </p:nvSpPr>
            <p:spPr>
              <a:xfrm>
                <a:off x="1263055" y="2706129"/>
                <a:ext cx="6035370" cy="93705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Прямоугольник 24"/>
              <p:cNvSpPr/>
              <p:nvPr/>
            </p:nvSpPr>
            <p:spPr>
              <a:xfrm>
                <a:off x="1263055" y="3812997"/>
                <a:ext cx="5526961" cy="5052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&lt;</m:t>
                      </m:r>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𝑅</m:t>
                          </m:r>
                        </m:sup>
                      </m:sSubSup>
                      <m:d>
                        <m:dPr>
                          <m:ctrlPr>
                            <a:rPr lang="en-US" sz="2400" i="1">
                              <a:latin typeface="Cambria Math" panose="02040503050406030204" pitchFamily="18" charset="0"/>
                            </a:rPr>
                          </m:ctrlPr>
                        </m:dPr>
                        <m:e>
                          <m:r>
                            <a:rPr lang="en-US" sz="2400" i="1">
                              <a:latin typeface="Cambria Math" panose="02040503050406030204" pitchFamily="18" charset="0"/>
                            </a:rPr>
                            <m:t>𝑡</m:t>
                          </m:r>
                        </m:e>
                      </m:d>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𝑚</m:t>
                          </m:r>
                        </m:sub>
                        <m:sup>
                          <m:r>
                            <a:rPr lang="en-US" sz="2400" b="0" i="1" smtClean="0">
                              <a:latin typeface="Cambria Math" panose="02040503050406030204" pitchFamily="18" charset="0"/>
                            </a:rPr>
                            <m:t>𝑅</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m:t>
                              </m:r>
                            </m:sup>
                          </m:sSup>
                        </m:e>
                      </m:d>
                      <m:r>
                        <a:rPr lang="en-US" sz="2400" i="1">
                          <a:latin typeface="Cambria Math" panose="02040503050406030204" pitchFamily="18" charset="0"/>
                        </a:rPr>
                        <m:t>&gt; =</m:t>
                      </m:r>
                      <m:r>
                        <a:rPr lang="en-US" sz="2400" i="1">
                          <a:latin typeface="Cambria Math" panose="02040503050406030204" pitchFamily="18" charset="0"/>
                        </a:rPr>
                        <m:t>𝜉</m:t>
                      </m:r>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𝐵</m:t>
                          </m:r>
                        </m:sub>
                      </m:sSub>
                      <m:r>
                        <a:rPr lang="en-US" sz="2400" i="1">
                          <a:latin typeface="Cambria Math" panose="02040503050406030204" pitchFamily="18" charset="0"/>
                        </a:rPr>
                        <m:t>𝑇𝐾</m:t>
                      </m:r>
                      <m:d>
                        <m:dPr>
                          <m:ctrlPr>
                            <a:rPr lang="en-US" sz="2400" i="1">
                              <a:latin typeface="Cambria Math" panose="02040503050406030204" pitchFamily="18" charset="0"/>
                            </a:rPr>
                          </m:ctrlPr>
                        </m:dPr>
                        <m:e>
                          <m:r>
                            <a:rPr lang="en-US" sz="2400" i="1">
                              <a:latin typeface="Cambria Math" panose="02040503050406030204" pitchFamily="18" charset="0"/>
                            </a:rPr>
                            <m:t>𝑡</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m:t>
                              </m:r>
                            </m:sup>
                          </m:sSup>
                        </m:e>
                      </m:d>
                      <m:sSub>
                        <m:sSubPr>
                          <m:ctrlPr>
                            <a:rPr lang="en-US" sz="2400" i="1">
                              <a:latin typeface="Cambria Math" panose="02040503050406030204" pitchFamily="18" charset="0"/>
                            </a:rPr>
                          </m:ctrlPr>
                        </m:sSubPr>
                        <m:e>
                          <m:r>
                            <a:rPr lang="en-US" sz="2400" i="1">
                              <a:latin typeface="Cambria Math" panose="02040503050406030204" pitchFamily="18" charset="0"/>
                            </a:rPr>
                            <m:t>𝛿</m:t>
                          </m:r>
                        </m:e>
                        <m:sub>
                          <m:r>
                            <a:rPr lang="en-US" sz="2400" i="1">
                              <a:latin typeface="Cambria Math" panose="02040503050406030204" pitchFamily="18" charset="0"/>
                            </a:rPr>
                            <m:t>𝑝𝑝</m:t>
                          </m:r>
                          <m:r>
                            <a:rPr lang="en-US" sz="2400" i="1">
                              <a:latin typeface="Cambria Math" panose="02040503050406030204" pitchFamily="18" charset="0"/>
                            </a:rPr>
                            <m:t>′</m:t>
                          </m:r>
                        </m:sub>
                      </m:sSub>
                    </m:oMath>
                  </m:oMathPara>
                </a14:m>
                <a:endParaRPr lang="ru-RU" sz="2400" dirty="0"/>
              </a:p>
            </p:txBody>
          </p:sp>
        </mc:Choice>
        <mc:Fallback xmlns="">
          <p:sp>
            <p:nvSpPr>
              <p:cNvPr id="25" name="Прямоугольник 24"/>
              <p:cNvSpPr>
                <a:spLocks noRot="1" noChangeAspect="1" noMove="1" noResize="1" noEditPoints="1" noAdjustHandles="1" noChangeArrowheads="1" noChangeShapeType="1" noTextEdit="1"/>
              </p:cNvSpPr>
              <p:nvPr/>
            </p:nvSpPr>
            <p:spPr>
              <a:xfrm>
                <a:off x="1263055" y="3812997"/>
                <a:ext cx="5526961" cy="505267"/>
              </a:xfrm>
              <a:prstGeom prst="rect">
                <a:avLst/>
              </a:prstGeom>
              <a:blipFill rotWithShape="0">
                <a:blip r:embed="rId3"/>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Прямоугольник 26"/>
              <p:cNvSpPr/>
              <p:nvPr/>
            </p:nvSpPr>
            <p:spPr>
              <a:xfrm>
                <a:off x="1263055" y="4488081"/>
                <a:ext cx="1603324" cy="849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𝐾</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𝑦</m:t>
                          </m:r>
                        </m:e>
                      </m:d>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𝛼</m:t>
                              </m:r>
                            </m:sup>
                          </m:sSup>
                        </m:den>
                      </m:f>
                    </m:oMath>
                  </m:oMathPara>
                </a14:m>
                <a:endParaRPr lang="ru-RU" sz="2400" dirty="0"/>
              </a:p>
            </p:txBody>
          </p:sp>
        </mc:Choice>
        <mc:Fallback xmlns="">
          <p:sp>
            <p:nvSpPr>
              <p:cNvPr id="27" name="Прямоугольник 26"/>
              <p:cNvSpPr>
                <a:spLocks noRot="1" noChangeAspect="1" noMove="1" noResize="1" noEditPoints="1" noAdjustHandles="1" noChangeArrowheads="1" noChangeShapeType="1" noTextEdit="1"/>
              </p:cNvSpPr>
              <p:nvPr/>
            </p:nvSpPr>
            <p:spPr>
              <a:xfrm>
                <a:off x="1263055" y="4488081"/>
                <a:ext cx="1603324" cy="849335"/>
              </a:xfrm>
              <a:prstGeom prst="rect">
                <a:avLst/>
              </a:prstGeom>
              <a:blipFill rotWithShape="0">
                <a:blip r:embed="rId4"/>
                <a:stretch>
                  <a:fillRect/>
                </a:stretch>
              </a:blipFill>
            </p:spPr>
            <p:txBody>
              <a:bodyPr/>
              <a:lstStyle/>
              <a:p>
                <a:r>
                  <a:rPr lang="en-US">
                    <a:noFill/>
                  </a:rPr>
                  <a:t> </a:t>
                </a:r>
              </a:p>
            </p:txBody>
          </p:sp>
        </mc:Fallback>
      </mc:AlternateContent>
      <p:grpSp>
        <p:nvGrpSpPr>
          <p:cNvPr id="2" name="Group 1"/>
          <p:cNvGrpSpPr/>
          <p:nvPr/>
        </p:nvGrpSpPr>
        <p:grpSpPr>
          <a:xfrm>
            <a:off x="1315010" y="5507233"/>
            <a:ext cx="3010087" cy="369332"/>
            <a:chOff x="4376297" y="5677050"/>
            <a:chExt cx="3010087" cy="369332"/>
          </a:xfrm>
        </p:grpSpPr>
        <mc:AlternateContent xmlns:mc="http://schemas.openxmlformats.org/markup-compatibility/2006" xmlns:a14="http://schemas.microsoft.com/office/drawing/2010/main">
          <mc:Choice Requires="a14">
            <p:sp>
              <p:nvSpPr>
                <p:cNvPr id="29" name="TextBox 28"/>
                <p:cNvSpPr txBox="1"/>
                <p:nvPr/>
              </p:nvSpPr>
              <p:spPr>
                <a:xfrm>
                  <a:off x="4376297" y="5677050"/>
                  <a:ext cx="14059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0&lt;</m:t>
                        </m:r>
                        <m:r>
                          <a:rPr lang="en-US" sz="2400" b="0" i="1" smtClean="0">
                            <a:latin typeface="Cambria Math" panose="02040503050406030204" pitchFamily="18" charset="0"/>
                          </a:rPr>
                          <m:t>𝛼</m:t>
                        </m:r>
                        <m:r>
                          <a:rPr lang="en-US" sz="2400" b="0" i="1" smtClean="0">
                            <a:latin typeface="Cambria Math" panose="02040503050406030204" pitchFamily="18" charset="0"/>
                          </a:rPr>
                          <m:t>≤1</m:t>
                        </m:r>
                      </m:oMath>
                    </m:oMathPara>
                  </a14:m>
                  <a:endParaRPr lang="ru-RU"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4376297" y="5677050"/>
                  <a:ext cx="1405962" cy="369332"/>
                </a:xfrm>
                <a:prstGeom prst="rect">
                  <a:avLst/>
                </a:prstGeom>
                <a:blipFill rotWithShape="0">
                  <a:blip r:embed="rId5"/>
                  <a:stretch>
                    <a:fillRect l="-4783" r="-4783"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978819" y="5677050"/>
                  <a:ext cx="14075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1&lt;</m:t>
                        </m:r>
                        <m:r>
                          <a:rPr lang="en-US" sz="2400" b="0" i="1" smtClean="0">
                            <a:latin typeface="Cambria Math" panose="02040503050406030204" pitchFamily="18" charset="0"/>
                          </a:rPr>
                          <m:t>𝛽</m:t>
                        </m:r>
                        <m:r>
                          <a:rPr lang="en-US" sz="2400" b="0" i="1" smtClean="0">
                            <a:latin typeface="Cambria Math" panose="02040503050406030204" pitchFamily="18" charset="0"/>
                          </a:rPr>
                          <m:t>&lt;3</m:t>
                        </m:r>
                      </m:oMath>
                    </m:oMathPara>
                  </a14:m>
                  <a:endParaRPr lang="ru-RU"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978819" y="5677050"/>
                  <a:ext cx="1407565" cy="369332"/>
                </a:xfrm>
                <a:prstGeom prst="rect">
                  <a:avLst/>
                </a:prstGeom>
                <a:blipFill rotWithShape="0">
                  <a:blip r:embed="rId6"/>
                  <a:stretch>
                    <a:fillRect l="-4783" r="-4783" b="-34426"/>
                  </a:stretch>
                </a:blipFill>
              </p:spPr>
              <p:txBody>
                <a:bodyPr/>
                <a:lstStyle/>
                <a:p>
                  <a:r>
                    <a:rPr lang="en-US">
                      <a:noFill/>
                    </a:rPr>
                    <a:t> </a:t>
                  </a:r>
                </a:p>
              </p:txBody>
            </p:sp>
          </mc:Fallback>
        </mc:AlternateContent>
      </p:grpSp>
      <p:sp>
        <p:nvSpPr>
          <p:cNvPr id="12" name="TextBox 11"/>
          <p:cNvSpPr txBox="1"/>
          <p:nvPr/>
        </p:nvSpPr>
        <p:spPr>
          <a:xfrm>
            <a:off x="804203" y="1136469"/>
            <a:ext cx="11072606" cy="1569660"/>
          </a:xfrm>
          <a:prstGeom prst="rect">
            <a:avLst/>
          </a:prstGeom>
          <a:noFill/>
        </p:spPr>
        <p:txBody>
          <a:bodyPr wrap="square" rtlCol="0">
            <a:spAutoFit/>
          </a:bodyPr>
          <a:lstStyle/>
          <a:p>
            <a:r>
              <a:rPr lang="en-US" sz="2400" dirty="0" smtClean="0"/>
              <a:t>In real biological systems the chromosome loci move in a very crowded environment, therefore it is crucial to allow for the viscoelasticity of the medium. It is easy to</a:t>
            </a:r>
            <a:r>
              <a:rPr lang="en-US" sz="2400" dirty="0"/>
              <a:t> </a:t>
            </a:r>
            <a:r>
              <a:rPr lang="en-US" sz="2400" dirty="0" smtClean="0"/>
              <a:t>combine beta-model of chain connectivity with fractal </a:t>
            </a:r>
            <a:r>
              <a:rPr lang="en-US" sz="2400" dirty="0" err="1" smtClean="0"/>
              <a:t>Langevin</a:t>
            </a:r>
            <a:r>
              <a:rPr lang="en-US" sz="2400" dirty="0" smtClean="0"/>
              <a:t> equation for the noise and  memory kernel acting on a single monomer, getting:  </a:t>
            </a:r>
          </a:p>
        </p:txBody>
      </p:sp>
      <p:sp>
        <p:nvSpPr>
          <p:cNvPr id="13" name="TextBox 3"/>
          <p:cNvSpPr txBox="1"/>
          <p:nvPr/>
        </p:nvSpPr>
        <p:spPr>
          <a:xfrm>
            <a:off x="4912571" y="6429435"/>
            <a:ext cx="720197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MT, K. </a:t>
            </a:r>
            <a:r>
              <a:rPr lang="en-US" dirty="0" err="1" smtClean="0"/>
              <a:t>Polovnikov</a:t>
            </a:r>
            <a:r>
              <a:rPr lang="en-US" dirty="0" smtClean="0"/>
              <a:t>, M. </a:t>
            </a:r>
            <a:r>
              <a:rPr lang="en-US" dirty="0" err="1" smtClean="0"/>
              <a:t>Gherardi</a:t>
            </a:r>
            <a:r>
              <a:rPr lang="en-US" dirty="0" smtClean="0"/>
              <a:t>, M. </a:t>
            </a:r>
            <a:r>
              <a:rPr lang="en-US" dirty="0" err="1" smtClean="0"/>
              <a:t>Cosentino</a:t>
            </a:r>
            <a:r>
              <a:rPr lang="en-US" dirty="0" smtClean="0"/>
              <a:t> </a:t>
            </a:r>
            <a:r>
              <a:rPr lang="en-US" dirty="0" err="1" smtClean="0"/>
              <a:t>Lagomarsino</a:t>
            </a:r>
            <a:r>
              <a:rPr lang="en-US" dirty="0" smtClean="0"/>
              <a:t>, in preparation. </a:t>
            </a:r>
            <a:endParaRPr lang="en-US" dirty="0"/>
          </a:p>
        </p:txBody>
      </p:sp>
    </p:spTree>
    <p:extLst>
      <p:ext uri="{BB962C8B-B14F-4D97-AF65-F5344CB8AC3E}">
        <p14:creationId xmlns:p14="http://schemas.microsoft.com/office/powerpoint/2010/main" val="1274727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p:cNvSpPr txBox="1"/>
              <p:nvPr/>
            </p:nvSpPr>
            <p:spPr>
              <a:xfrm>
                <a:off x="7199130" y="3677462"/>
                <a:ext cx="4899931" cy="386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m:t>
                          </m:r>
                          <m:r>
                            <a:rPr lang="en-US" sz="2400" b="1" i="1" smtClean="0">
                              <a:latin typeface="Cambria Math" panose="02040503050406030204" pitchFamily="18" charset="0"/>
                            </a:rPr>
                            <m:t>𝑹</m:t>
                          </m:r>
                        </m:e>
                        <m:sub>
                          <m:r>
                            <a:rPr lang="en-US" sz="2400" b="0" i="1" smtClean="0">
                              <a:latin typeface="Cambria Math" panose="02040503050406030204" pitchFamily="18" charset="0"/>
                            </a:rPr>
                            <m:t>𝑚</m:t>
                          </m:r>
                        </m:sub>
                      </m:sSub>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&gt;~ </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e>
                        <m:sup>
                          <m:r>
                            <a:rPr lang="en-US" sz="2400" b="0" i="1" smtClean="0">
                              <a:latin typeface="Cambria Math" panose="02040503050406030204" pitchFamily="18" charset="0"/>
                            </a:rPr>
                            <m:t>𝛽</m:t>
                          </m:r>
                          <m:r>
                            <a:rPr lang="en-US" sz="2400" b="0" i="1" smtClean="0">
                              <a:latin typeface="Cambria Math" panose="02040503050406030204" pitchFamily="18" charset="0"/>
                            </a:rPr>
                            <m:t>−1</m:t>
                          </m:r>
                        </m:sup>
                      </m:sSup>
                    </m:oMath>
                  </m:oMathPara>
                </a14:m>
                <a:endParaRPr lang="ru-RU"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7199130" y="3677462"/>
                <a:ext cx="4899931" cy="386644"/>
              </a:xfrm>
              <a:prstGeom prst="rect">
                <a:avLst/>
              </a:prstGeom>
              <a:blipFill rotWithShape="0">
                <a:blip r:embed="rId2"/>
                <a:stretch>
                  <a:fillRect l="-871" t="-4688" r="-124" b="-32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06914" y="4304598"/>
                <a:ext cx="3018137" cy="6005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&lt;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2</m:t>
                          </m:r>
                        </m:sup>
                      </m:sSub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&gt;~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m:t>
                          </m:r>
                          <m:r>
                            <a:rPr lang="en-US" sz="2400" b="0" i="1" smtClean="0">
                              <a:latin typeface="Cambria Math" panose="02040503050406030204" pitchFamily="18" charset="0"/>
                            </a:rPr>
                            <m:t>𝑡</m:t>
                          </m:r>
                        </m:e>
                        <m:sup>
                          <m:r>
                            <a:rPr lang="en-US" sz="2400" b="0" i="1" smtClean="0">
                              <a:latin typeface="Cambria Math" panose="02040503050406030204" pitchFamily="18" charset="0"/>
                            </a:rPr>
                            <m:t>𝛼</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𝛽</m:t>
                                  </m:r>
                                </m:den>
                              </m:f>
                            </m:e>
                          </m:d>
                        </m:sup>
                      </m:sSup>
                    </m:oMath>
                  </m:oMathPara>
                </a14:m>
                <a:endParaRPr lang="ru-RU"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8006914" y="4304598"/>
                <a:ext cx="3018137" cy="600549"/>
              </a:xfrm>
              <a:prstGeom prst="rect">
                <a:avLst/>
              </a:prstGeom>
              <a:blipFill rotWithShape="0">
                <a:blip r:embed="rId3"/>
                <a:stretch>
                  <a:fillRect/>
                </a:stretch>
              </a:blipFill>
            </p:spPr>
            <p:txBody>
              <a:bodyPr/>
              <a:lstStyle/>
              <a:p>
                <a:r>
                  <a:rPr lang="en-US">
                    <a:noFill/>
                  </a:rPr>
                  <a:t> </a:t>
                </a:r>
              </a:p>
            </p:txBody>
          </p:sp>
        </mc:Fallback>
      </mc:AlternateContent>
      <p:sp>
        <p:nvSpPr>
          <p:cNvPr id="2" name="Стрелка вправо 1"/>
          <p:cNvSpPr/>
          <p:nvPr/>
        </p:nvSpPr>
        <p:spPr>
          <a:xfrm>
            <a:off x="6425594" y="4064106"/>
            <a:ext cx="602223" cy="473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804203" y="339708"/>
            <a:ext cx="5885457" cy="523220"/>
          </a:xfrm>
          <a:prstGeom prst="rect">
            <a:avLst/>
          </a:prstGeom>
          <a:noFill/>
        </p:spPr>
        <p:txBody>
          <a:bodyPr wrap="none" rtlCol="0">
            <a:spAutoFit/>
          </a:bodyPr>
          <a:lstStyle/>
          <a:p>
            <a:r>
              <a:rPr lang="en-US" sz="2800" dirty="0" smtClean="0"/>
              <a:t>Beta model in viscoelastic environment</a:t>
            </a:r>
            <a:endParaRPr lang="ru-RU" sz="2800" dirty="0"/>
          </a:p>
        </p:txBody>
      </p:sp>
      <mc:AlternateContent xmlns:mc="http://schemas.openxmlformats.org/markup-compatibility/2006" xmlns:a14="http://schemas.microsoft.com/office/drawing/2010/main">
        <mc:Choice Requires="a14">
          <p:sp>
            <p:nvSpPr>
              <p:cNvPr id="16" name="Прямоугольник 23"/>
              <p:cNvSpPr/>
              <p:nvPr/>
            </p:nvSpPr>
            <p:spPr>
              <a:xfrm>
                <a:off x="804203" y="2706129"/>
                <a:ext cx="6035370" cy="9370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400" b="0" i="1" smtClean="0">
                          <a:latin typeface="Cambria Math" panose="02040503050406030204" pitchFamily="18" charset="0"/>
                        </a:rPr>
                        <m:t>𝜉</m:t>
                      </m:r>
                      <m:nary>
                        <m:naryPr>
                          <m:ctrlPr>
                            <a:rPr lang="ru-RU" sz="2400" b="0" i="1" smtClean="0">
                              <a:latin typeface="Cambria Math" panose="02040503050406030204" pitchFamily="18" charset="0"/>
                            </a:rPr>
                          </m:ctrlPr>
                        </m:naryPr>
                        <m:sub>
                          <m:r>
                            <m:rPr>
                              <m:brk m:alnAt="23"/>
                            </m:rPr>
                            <a:rPr lang="en-US" sz="2400" b="0" i="1" smtClean="0">
                              <a:latin typeface="Cambria Math" panose="02040503050406030204" pitchFamily="18" charset="0"/>
                            </a:rPr>
                            <m:t>0</m:t>
                          </m:r>
                        </m:sub>
                        <m:sup>
                          <m:r>
                            <a:rPr lang="en-US" sz="2400" b="0" i="1" smtClean="0">
                              <a:latin typeface="Cambria Math" panose="02040503050406030204" pitchFamily="18" charset="0"/>
                            </a:rPr>
                            <m:t>𝑡</m:t>
                          </m:r>
                        </m:sup>
                        <m:e>
                          <m:r>
                            <a:rPr lang="en-US" sz="2400" b="0" i="1" smtClean="0">
                              <a:latin typeface="Cambria Math" panose="02040503050406030204" pitchFamily="18" charset="0"/>
                            </a:rPr>
                            <m:t>𝑑</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𝐾</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e>
                          </m:d>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e>
                              </m:d>
                            </m:num>
                            <m:den>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den>
                          </m:f>
                          <m:r>
                            <a:rPr lang="en-US" sz="2400" b="0" i="1" smtClean="0">
                              <a:latin typeface="Cambria Math" panose="02040503050406030204" pitchFamily="18" charset="0"/>
                            </a:rPr>
                            <m:t>=</m:t>
                          </m:r>
                        </m:e>
                      </m:nary>
                      <m:r>
                        <a:rPr lang="ru-RU" sz="2400" i="1" smtClean="0">
                          <a:latin typeface="Cambria Math" panose="02040503050406030204" pitchFamily="18" charset="0"/>
                        </a:rPr>
                        <m:t>𝑘</m:t>
                      </m:r>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en-US" sz="2400" i="1">
                                  <a:latin typeface="Cambria Math" panose="02040503050406030204" pitchFamily="18" charset="0"/>
                                </a:rPr>
                                <m:t>𝜕</m:t>
                              </m:r>
                            </m:e>
                            <m:sup>
                              <m:r>
                                <a:rPr lang="en-US" sz="2400" b="0" i="1" smtClean="0">
                                  <a:solidFill>
                                    <a:schemeClr val="tx1"/>
                                  </a:solidFill>
                                  <a:latin typeface="Cambria Math" panose="02040503050406030204" pitchFamily="18" charset="0"/>
                                </a:rPr>
                                <m:t>𝛽</m:t>
                              </m:r>
                            </m:sup>
                          </m:sSup>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0" i="1" smtClean="0">
                                  <a:latin typeface="Cambria Math" panose="02040503050406030204" pitchFamily="18" charset="0"/>
                                </a:rPr>
                                <m:t>𝑛</m:t>
                              </m:r>
                            </m:sub>
                          </m:sSub>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𝑛</m:t>
                              </m:r>
                            </m:e>
                            <m:sup>
                              <m:r>
                                <a:rPr lang="en-US" sz="2400" b="0" i="1" smtClean="0">
                                  <a:solidFill>
                                    <a:schemeClr val="tx1"/>
                                  </a:solidFill>
                                  <a:latin typeface="Cambria Math" panose="02040503050406030204" pitchFamily="18" charset="0"/>
                                </a:rPr>
                                <m:t>𝛽</m:t>
                              </m:r>
                            </m:sup>
                          </m:sSup>
                        </m:den>
                      </m:f>
                      <m:r>
                        <a:rPr lang="ru-RU" sz="2400" i="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𝑭</m:t>
                          </m:r>
                        </m:e>
                        <m:sub>
                          <m:r>
                            <a:rPr lang="ru-RU" sz="2400" i="1">
                              <a:latin typeface="Cambria Math" panose="02040503050406030204" pitchFamily="18" charset="0"/>
                            </a:rPr>
                            <m:t>𝑛</m:t>
                          </m:r>
                        </m:sub>
                        <m:sup>
                          <m:r>
                            <a:rPr lang="en-US" sz="2400" b="0" i="1" smtClean="0">
                              <a:latin typeface="Cambria Math" panose="02040503050406030204" pitchFamily="18" charset="0"/>
                            </a:rPr>
                            <m:t>𝑅</m:t>
                          </m:r>
                        </m:sup>
                      </m:sSubSup>
                    </m:oMath>
                  </m:oMathPara>
                </a14:m>
                <a:endParaRPr lang="ru-RU" sz="2400" dirty="0"/>
              </a:p>
            </p:txBody>
          </p:sp>
        </mc:Choice>
        <mc:Fallback xmlns="">
          <p:sp>
            <p:nvSpPr>
              <p:cNvPr id="16" name="Прямоугольник 23"/>
              <p:cNvSpPr>
                <a:spLocks noRot="1" noChangeAspect="1" noMove="1" noResize="1" noEditPoints="1" noAdjustHandles="1" noChangeArrowheads="1" noChangeShapeType="1" noTextEdit="1"/>
              </p:cNvSpPr>
              <p:nvPr/>
            </p:nvSpPr>
            <p:spPr>
              <a:xfrm>
                <a:off x="804203" y="2706129"/>
                <a:ext cx="6035370" cy="93705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Прямоугольник 24"/>
              <p:cNvSpPr/>
              <p:nvPr/>
            </p:nvSpPr>
            <p:spPr>
              <a:xfrm>
                <a:off x="804203" y="3812997"/>
                <a:ext cx="5526961" cy="5052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&lt;</m:t>
                      </m:r>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𝑅</m:t>
                          </m:r>
                        </m:sup>
                      </m:sSubSup>
                      <m:d>
                        <m:dPr>
                          <m:ctrlPr>
                            <a:rPr lang="en-US" sz="2400" i="1">
                              <a:latin typeface="Cambria Math" panose="02040503050406030204" pitchFamily="18" charset="0"/>
                            </a:rPr>
                          </m:ctrlPr>
                        </m:dPr>
                        <m:e>
                          <m:r>
                            <a:rPr lang="en-US" sz="2400" i="1">
                              <a:latin typeface="Cambria Math" panose="02040503050406030204" pitchFamily="18" charset="0"/>
                            </a:rPr>
                            <m:t>𝑡</m:t>
                          </m:r>
                        </m:e>
                      </m:d>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𝑭</m:t>
                          </m:r>
                        </m:e>
                        <m:sub>
                          <m:r>
                            <a:rPr lang="en-US" sz="2400" b="0" i="1" smtClean="0">
                              <a:latin typeface="Cambria Math" panose="02040503050406030204" pitchFamily="18" charset="0"/>
                            </a:rPr>
                            <m:t>𝑚</m:t>
                          </m:r>
                        </m:sub>
                        <m:sup>
                          <m:r>
                            <a:rPr lang="en-US" sz="2400" b="0" i="1" smtClean="0">
                              <a:latin typeface="Cambria Math" panose="02040503050406030204" pitchFamily="18" charset="0"/>
                            </a:rPr>
                            <m:t>𝑅</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m:t>
                              </m:r>
                            </m:sup>
                          </m:sSup>
                        </m:e>
                      </m:d>
                      <m:r>
                        <a:rPr lang="en-US" sz="2400" i="1">
                          <a:latin typeface="Cambria Math" panose="02040503050406030204" pitchFamily="18" charset="0"/>
                        </a:rPr>
                        <m:t>&gt; =</m:t>
                      </m:r>
                      <m:r>
                        <a:rPr lang="en-US" sz="2400" i="1">
                          <a:latin typeface="Cambria Math" panose="02040503050406030204" pitchFamily="18" charset="0"/>
                        </a:rPr>
                        <m:t>𝜉</m:t>
                      </m:r>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𝐵</m:t>
                          </m:r>
                        </m:sub>
                      </m:sSub>
                      <m:r>
                        <a:rPr lang="en-US" sz="2400" i="1">
                          <a:latin typeface="Cambria Math" panose="02040503050406030204" pitchFamily="18" charset="0"/>
                        </a:rPr>
                        <m:t>𝑇𝐾</m:t>
                      </m:r>
                      <m:d>
                        <m:dPr>
                          <m:ctrlPr>
                            <a:rPr lang="en-US" sz="2400" i="1">
                              <a:latin typeface="Cambria Math" panose="02040503050406030204" pitchFamily="18" charset="0"/>
                            </a:rPr>
                          </m:ctrlPr>
                        </m:dPr>
                        <m:e>
                          <m:r>
                            <a:rPr lang="en-US" sz="2400" i="1">
                              <a:latin typeface="Cambria Math" panose="02040503050406030204" pitchFamily="18" charset="0"/>
                            </a:rPr>
                            <m:t>𝑡</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m:t>
                              </m:r>
                            </m:sup>
                          </m:sSup>
                        </m:e>
                      </m:d>
                      <m:sSub>
                        <m:sSubPr>
                          <m:ctrlPr>
                            <a:rPr lang="en-US" sz="2400" i="1">
                              <a:latin typeface="Cambria Math" panose="02040503050406030204" pitchFamily="18" charset="0"/>
                            </a:rPr>
                          </m:ctrlPr>
                        </m:sSubPr>
                        <m:e>
                          <m:r>
                            <a:rPr lang="en-US" sz="2400" i="1">
                              <a:latin typeface="Cambria Math" panose="02040503050406030204" pitchFamily="18" charset="0"/>
                            </a:rPr>
                            <m:t>𝛿</m:t>
                          </m:r>
                        </m:e>
                        <m:sub>
                          <m:r>
                            <a:rPr lang="en-US" sz="2400" i="1">
                              <a:latin typeface="Cambria Math" panose="02040503050406030204" pitchFamily="18" charset="0"/>
                            </a:rPr>
                            <m:t>𝑝𝑝</m:t>
                          </m:r>
                          <m:r>
                            <a:rPr lang="en-US" sz="2400" i="1">
                              <a:latin typeface="Cambria Math" panose="02040503050406030204" pitchFamily="18" charset="0"/>
                            </a:rPr>
                            <m:t>′</m:t>
                          </m:r>
                        </m:sub>
                      </m:sSub>
                    </m:oMath>
                  </m:oMathPara>
                </a14:m>
                <a:endParaRPr lang="ru-RU" sz="2400" dirty="0"/>
              </a:p>
            </p:txBody>
          </p:sp>
        </mc:Choice>
        <mc:Fallback xmlns="">
          <p:sp>
            <p:nvSpPr>
              <p:cNvPr id="17" name="Прямоугольник 24"/>
              <p:cNvSpPr>
                <a:spLocks noRot="1" noChangeAspect="1" noMove="1" noResize="1" noEditPoints="1" noAdjustHandles="1" noChangeArrowheads="1" noChangeShapeType="1" noTextEdit="1"/>
              </p:cNvSpPr>
              <p:nvPr/>
            </p:nvSpPr>
            <p:spPr>
              <a:xfrm>
                <a:off x="804203" y="3812997"/>
                <a:ext cx="5526961" cy="505267"/>
              </a:xfrm>
              <a:prstGeom prst="rect">
                <a:avLst/>
              </a:prstGeom>
              <a:blipFill rotWithShape="0">
                <a:blip r:embed="rId5"/>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Прямоугольник 26"/>
              <p:cNvSpPr/>
              <p:nvPr/>
            </p:nvSpPr>
            <p:spPr>
              <a:xfrm>
                <a:off x="804203" y="4488081"/>
                <a:ext cx="1603324" cy="849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𝐾</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𝑦</m:t>
                          </m:r>
                        </m:e>
                      </m:d>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𝛼</m:t>
                              </m:r>
                            </m:sup>
                          </m:sSup>
                        </m:den>
                      </m:f>
                    </m:oMath>
                  </m:oMathPara>
                </a14:m>
                <a:endParaRPr lang="ru-RU" sz="2400" dirty="0"/>
              </a:p>
            </p:txBody>
          </p:sp>
        </mc:Choice>
        <mc:Fallback xmlns="">
          <p:sp>
            <p:nvSpPr>
              <p:cNvPr id="18" name="Прямоугольник 26"/>
              <p:cNvSpPr>
                <a:spLocks noRot="1" noChangeAspect="1" noMove="1" noResize="1" noEditPoints="1" noAdjustHandles="1" noChangeArrowheads="1" noChangeShapeType="1" noTextEdit="1"/>
              </p:cNvSpPr>
              <p:nvPr/>
            </p:nvSpPr>
            <p:spPr>
              <a:xfrm>
                <a:off x="804203" y="4488081"/>
                <a:ext cx="1603324" cy="849335"/>
              </a:xfrm>
              <a:prstGeom prst="rect">
                <a:avLst/>
              </a:prstGeom>
              <a:blipFill rotWithShape="0">
                <a:blip r:embed="rId6"/>
                <a:stretch>
                  <a:fillRect/>
                </a:stretch>
              </a:blipFill>
            </p:spPr>
            <p:txBody>
              <a:bodyPr/>
              <a:lstStyle/>
              <a:p>
                <a:r>
                  <a:rPr lang="en-US">
                    <a:noFill/>
                  </a:rPr>
                  <a:t> </a:t>
                </a:r>
              </a:p>
            </p:txBody>
          </p:sp>
        </mc:Fallback>
      </mc:AlternateContent>
      <p:grpSp>
        <p:nvGrpSpPr>
          <p:cNvPr id="19" name="Group 18"/>
          <p:cNvGrpSpPr/>
          <p:nvPr/>
        </p:nvGrpSpPr>
        <p:grpSpPr>
          <a:xfrm>
            <a:off x="804203" y="5507233"/>
            <a:ext cx="3010087" cy="369332"/>
            <a:chOff x="4376297" y="5677050"/>
            <a:chExt cx="3010087" cy="369332"/>
          </a:xfrm>
        </p:grpSpPr>
        <mc:AlternateContent xmlns:mc="http://schemas.openxmlformats.org/markup-compatibility/2006" xmlns:a14="http://schemas.microsoft.com/office/drawing/2010/main">
          <mc:Choice Requires="a14">
            <p:sp>
              <p:nvSpPr>
                <p:cNvPr id="20" name="TextBox 19"/>
                <p:cNvSpPr txBox="1"/>
                <p:nvPr/>
              </p:nvSpPr>
              <p:spPr>
                <a:xfrm>
                  <a:off x="4376297" y="5677050"/>
                  <a:ext cx="14059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0&lt;</m:t>
                        </m:r>
                        <m:r>
                          <a:rPr lang="en-US" sz="2400" b="0" i="1" smtClean="0">
                            <a:latin typeface="Cambria Math" panose="02040503050406030204" pitchFamily="18" charset="0"/>
                          </a:rPr>
                          <m:t>𝛼</m:t>
                        </m:r>
                        <m:r>
                          <a:rPr lang="en-US" sz="2400" b="0" i="1" smtClean="0">
                            <a:latin typeface="Cambria Math" panose="02040503050406030204" pitchFamily="18" charset="0"/>
                          </a:rPr>
                          <m:t>≤1</m:t>
                        </m:r>
                      </m:oMath>
                    </m:oMathPara>
                  </a14:m>
                  <a:endParaRPr lang="ru-RU"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4376297" y="5677050"/>
                  <a:ext cx="1405962" cy="369332"/>
                </a:xfrm>
                <a:prstGeom prst="rect">
                  <a:avLst/>
                </a:prstGeom>
                <a:blipFill rotWithShape="0">
                  <a:blip r:embed="rId7"/>
                  <a:stretch>
                    <a:fillRect l="-4762" r="-4329"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978819" y="5677050"/>
                  <a:ext cx="14075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1&lt;</m:t>
                        </m:r>
                        <m:r>
                          <a:rPr lang="en-US" sz="2400" b="0" i="1" smtClean="0">
                            <a:latin typeface="Cambria Math" panose="02040503050406030204" pitchFamily="18" charset="0"/>
                          </a:rPr>
                          <m:t>𝛽</m:t>
                        </m:r>
                        <m:r>
                          <a:rPr lang="en-US" sz="2400" b="0" i="1" smtClean="0">
                            <a:latin typeface="Cambria Math" panose="02040503050406030204" pitchFamily="18" charset="0"/>
                          </a:rPr>
                          <m:t>&lt;3</m:t>
                        </m:r>
                      </m:oMath>
                    </m:oMathPara>
                  </a14:m>
                  <a:endParaRPr lang="ru-RU"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978819" y="5677050"/>
                  <a:ext cx="1407565" cy="369332"/>
                </a:xfrm>
                <a:prstGeom prst="rect">
                  <a:avLst/>
                </a:prstGeom>
                <a:blipFill rotWithShape="0">
                  <a:blip r:embed="rId8"/>
                  <a:stretch>
                    <a:fillRect l="-4762" r="-4329" b="-34426"/>
                  </a:stretch>
                </a:blipFill>
              </p:spPr>
              <p:txBody>
                <a:bodyPr/>
                <a:lstStyle/>
                <a:p>
                  <a:r>
                    <a:rPr lang="en-US">
                      <a:noFill/>
                    </a:rPr>
                    <a:t> </a:t>
                  </a:r>
                </a:p>
              </p:txBody>
            </p:sp>
          </mc:Fallback>
        </mc:AlternateContent>
      </p:grpSp>
      <p:sp>
        <p:nvSpPr>
          <p:cNvPr id="22" name="TextBox 3"/>
          <p:cNvSpPr txBox="1"/>
          <p:nvPr/>
        </p:nvSpPr>
        <p:spPr>
          <a:xfrm>
            <a:off x="4912571" y="6429435"/>
            <a:ext cx="720197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MT, K. </a:t>
            </a:r>
            <a:r>
              <a:rPr lang="en-US" dirty="0" err="1" smtClean="0"/>
              <a:t>Polovnikov</a:t>
            </a:r>
            <a:r>
              <a:rPr lang="en-US" dirty="0" smtClean="0"/>
              <a:t>, M. </a:t>
            </a:r>
            <a:r>
              <a:rPr lang="en-US" dirty="0" err="1" smtClean="0"/>
              <a:t>Gherardi</a:t>
            </a:r>
            <a:r>
              <a:rPr lang="en-US" dirty="0" smtClean="0"/>
              <a:t>, M. </a:t>
            </a:r>
            <a:r>
              <a:rPr lang="en-US" dirty="0" err="1" smtClean="0"/>
              <a:t>Cosentino</a:t>
            </a:r>
            <a:r>
              <a:rPr lang="en-US" dirty="0" smtClean="0"/>
              <a:t> </a:t>
            </a:r>
            <a:r>
              <a:rPr lang="en-US" dirty="0" err="1" smtClean="0"/>
              <a:t>Lagomarsino</a:t>
            </a:r>
            <a:r>
              <a:rPr lang="en-US" dirty="0" smtClean="0"/>
              <a:t>, in preparation. </a:t>
            </a:r>
            <a:endParaRPr lang="en-US" dirty="0"/>
          </a:p>
        </p:txBody>
      </p:sp>
      <p:sp>
        <p:nvSpPr>
          <p:cNvPr id="23" name="TextBox 22"/>
          <p:cNvSpPr txBox="1"/>
          <p:nvPr/>
        </p:nvSpPr>
        <p:spPr>
          <a:xfrm>
            <a:off x="804203" y="1136469"/>
            <a:ext cx="11072606" cy="1569660"/>
          </a:xfrm>
          <a:prstGeom prst="rect">
            <a:avLst/>
          </a:prstGeom>
          <a:noFill/>
        </p:spPr>
        <p:txBody>
          <a:bodyPr wrap="square" rtlCol="0">
            <a:spAutoFit/>
          </a:bodyPr>
          <a:lstStyle/>
          <a:p>
            <a:r>
              <a:rPr lang="en-US" sz="2400" dirty="0" smtClean="0"/>
              <a:t>In real biological systems the chromosome loci move in a very crowded environment, therefore it is crucial to allow for the viscoelasticity of the medium. It is easy to</a:t>
            </a:r>
            <a:r>
              <a:rPr lang="en-US" sz="2400" dirty="0"/>
              <a:t> </a:t>
            </a:r>
            <a:r>
              <a:rPr lang="en-US" sz="2400" dirty="0" smtClean="0"/>
              <a:t>combine beta-model of chain connectivity with fractal </a:t>
            </a:r>
            <a:r>
              <a:rPr lang="en-US" sz="2400" dirty="0" err="1" smtClean="0"/>
              <a:t>Langevin</a:t>
            </a:r>
            <a:r>
              <a:rPr lang="en-US" sz="2400" dirty="0" smtClean="0"/>
              <a:t> equation for the noise and  memory kernel acting on a single monomer, getting:  </a:t>
            </a:r>
          </a:p>
        </p:txBody>
      </p:sp>
    </p:spTree>
    <p:extLst>
      <p:ext uri="{BB962C8B-B14F-4D97-AF65-F5344CB8AC3E}">
        <p14:creationId xmlns:p14="http://schemas.microsoft.com/office/powerpoint/2010/main" val="33894001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947" y="1336253"/>
            <a:ext cx="10672152" cy="1569660"/>
          </a:xfrm>
          <a:prstGeom prst="rect">
            <a:avLst/>
          </a:prstGeom>
          <a:noFill/>
        </p:spPr>
        <p:txBody>
          <a:bodyPr wrap="none" rtlCol="0">
            <a:spAutoFit/>
          </a:bodyPr>
          <a:lstStyle/>
          <a:p>
            <a:r>
              <a:rPr lang="en-US" sz="2400" dirty="0"/>
              <a:t>Chain packing and viscoelasticity jointly affect dynamics of chromatin. </a:t>
            </a:r>
          </a:p>
          <a:p>
            <a:r>
              <a:rPr lang="en-US" sz="2400" dirty="0"/>
              <a:t>In order to </a:t>
            </a:r>
            <a:r>
              <a:rPr lang="en-US" sz="2400" i="1" dirty="0"/>
              <a:t>disentangle</a:t>
            </a:r>
            <a:r>
              <a:rPr lang="en-US" sz="2400" dirty="0"/>
              <a:t> these effects and determine both the fractal dimension of </a:t>
            </a:r>
          </a:p>
          <a:p>
            <a:r>
              <a:rPr lang="en-US" sz="2400" dirty="0"/>
              <a:t>the packing and viscoelasticity of the medium, we suggest a following </a:t>
            </a:r>
          </a:p>
          <a:p>
            <a:r>
              <a:rPr lang="en-US" sz="2400" dirty="0"/>
              <a:t>quantity to be measured in a </a:t>
            </a:r>
            <a:r>
              <a:rPr lang="en-US" sz="2400" i="1" dirty="0"/>
              <a:t>two-loci tracking experiment</a:t>
            </a:r>
            <a:r>
              <a:rPr lang="en-US" sz="2400" dirty="0"/>
              <a:t>:</a:t>
            </a:r>
            <a:endParaRPr lang="ru-RU" sz="2400"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522" y="3160618"/>
            <a:ext cx="3067478" cy="291505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77947" y="3160618"/>
                <a:ext cx="43003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𝐺</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m:t>
                          </m:r>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𝑚</m:t>
                          </m:r>
                          <m:r>
                            <a:rPr lang="en-US" sz="2000" b="0" i="1" smtClean="0">
                              <a:latin typeface="Cambria Math" panose="02040503050406030204" pitchFamily="18" charset="0"/>
                            </a:rPr>
                            <m:t>|, </m:t>
                          </m:r>
                          <m:r>
                            <a:rPr lang="en-US" sz="2000" b="0" i="1" smtClean="0">
                              <a:latin typeface="Cambria Math" panose="02040503050406030204" pitchFamily="18" charset="0"/>
                            </a:rPr>
                            <m:t>𝑡</m:t>
                          </m:r>
                        </m:e>
                      </m:d>
                      <m:r>
                        <a:rPr lang="en-US" sz="2000" b="0" i="1" smtClean="0">
                          <a:latin typeface="Cambria Math" panose="02040503050406030204" pitchFamily="18" charset="0"/>
                        </a:rPr>
                        <m:t>= &lt;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𝑛𝑚</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𝑛𝑚</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&gt; ∼ </m:t>
                      </m:r>
                    </m:oMath>
                  </m:oMathPara>
                </a14:m>
                <a:endParaRPr lang="ru-RU"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477947" y="3160618"/>
                <a:ext cx="4300344" cy="307777"/>
              </a:xfrm>
              <a:prstGeom prst="rect">
                <a:avLst/>
              </a:prstGeom>
              <a:blipFill rotWithShape="0">
                <a:blip r:embed="rId3"/>
                <a:stretch>
                  <a:fillRect l="-1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7947" y="3739694"/>
                <a:ext cx="8145371" cy="842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𝑎</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2</m:t>
                          </m:r>
                        </m:den>
                      </m:f>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𝜋</m:t>
                                  </m:r>
                                </m:den>
                              </m:f>
                            </m:e>
                          </m:d>
                        </m:e>
                        <m:sup>
                          <m:r>
                            <a:rPr lang="en-US" sz="2000" b="0" i="1" smtClean="0">
                              <a:latin typeface="Cambria Math" panose="02040503050406030204" pitchFamily="18" charset="0"/>
                            </a:rPr>
                            <m:t>𝛽</m:t>
                          </m:r>
                        </m:sup>
                      </m:sSup>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𝑚</m:t>
                              </m:r>
                            </m:e>
                          </m:d>
                        </m:e>
                        <m:sup>
                          <m:r>
                            <a:rPr lang="en-US" sz="2000" b="0" i="1" smtClean="0">
                              <a:latin typeface="Cambria Math" panose="02040503050406030204" pitchFamily="18" charset="0"/>
                            </a:rPr>
                            <m:t>𝛽</m:t>
                          </m:r>
                          <m:r>
                            <a:rPr lang="en-US" sz="2000" b="0" i="1" smtClean="0">
                              <a:latin typeface="Cambria Math" panose="02040503050406030204" pitchFamily="18" charset="0"/>
                            </a:rPr>
                            <m:t>−1</m:t>
                          </m:r>
                        </m:sup>
                      </m:sSup>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𝑘</m:t>
                          </m:r>
                          <m:r>
                            <a:rPr lang="en-US" sz="2000" b="0" i="1" smtClean="0">
                              <a:latin typeface="Cambria Math" panose="02040503050406030204" pitchFamily="18" charset="0"/>
                            </a:rPr>
                            <m:t>=1</m:t>
                          </m:r>
                        </m:sub>
                        <m:sup>
                          <m:r>
                            <a:rPr lang="en-US" sz="2000" b="0" i="1" smtClean="0">
                              <a:latin typeface="Cambria Math" panose="02040503050406030204" pitchFamily="18" charset="0"/>
                            </a:rPr>
                            <m:t>∞</m:t>
                          </m:r>
                        </m:sup>
                        <m:e>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e>
                                  </m:d>
                                </m:e>
                                <m:sup>
                                  <m:r>
                                    <a:rPr lang="en-US" sz="2000" b="0" i="1" smtClean="0">
                                      <a:latin typeface="Cambria Math" panose="02040503050406030204" pitchFamily="18" charset="0"/>
                                    </a:rPr>
                                    <m:t>𝑘</m:t>
                                  </m:r>
                                </m:sup>
                              </m:sSup>
                              <m:sSup>
                                <m:sSupPr>
                                  <m:ctrlPr>
                                    <a:rPr lang="en-US" sz="2000" i="1">
                                      <a:latin typeface="Cambria Math" panose="02040503050406030204" pitchFamily="18" charset="0"/>
                                    </a:rPr>
                                  </m:ctrlPr>
                                </m:sSupPr>
                                <m:e>
                                  <m:r>
                                    <a:rPr lang="en-US" sz="2000" i="1">
                                      <a:latin typeface="Cambria Math" panose="02040503050406030204" pitchFamily="18" charset="0"/>
                                    </a:rPr>
                                    <m:t>𝜋</m:t>
                                  </m:r>
                                </m:e>
                                <m:sup>
                                  <m:r>
                                    <a:rPr lang="en-US" sz="2000" i="1">
                                      <a:latin typeface="Cambria Math" panose="02040503050406030204" pitchFamily="18" charset="0"/>
                                    </a:rPr>
                                    <m:t>2</m:t>
                                  </m:r>
                                  <m:r>
                                    <a:rPr lang="en-US" sz="2000" i="1">
                                      <a:latin typeface="Cambria Math" panose="02040503050406030204" pitchFamily="18" charset="0"/>
                                    </a:rPr>
                                    <m:t>𝑘</m:t>
                                  </m:r>
                                </m:sup>
                              </m:sSup>
                            </m:num>
                            <m:den>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𝑘</m:t>
                                  </m:r>
                                </m:e>
                              </m:d>
                              <m:r>
                                <a:rPr lang="en-US" sz="2000" b="0" i="1" smtClean="0">
                                  <a:latin typeface="Cambria Math" panose="02040503050406030204" pitchFamily="18" charset="0"/>
                                </a:rPr>
                                <m:t>!</m:t>
                              </m:r>
                            </m:den>
                          </m:f>
                          <m:sPre>
                            <m:sPrePr>
                              <m:ctrlPr>
                                <a:rPr lang="en-US" sz="2000" b="0" i="1" smtClean="0">
                                  <a:latin typeface="Cambria Math" panose="02040503050406030204" pitchFamily="18" charset="0"/>
                                </a:rPr>
                              </m:ctrlPr>
                            </m:sPrePr>
                            <m:sub>
                              <m:r>
                                <a:rPr lang="en-US" sz="2000" b="0" i="1" smtClean="0">
                                  <a:latin typeface="Cambria Math" panose="02040503050406030204" pitchFamily="18" charset="0"/>
                                </a:rPr>
                                <m:t>2</m:t>
                              </m:r>
                            </m:sub>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2</m:t>
                                  </m:r>
                                </m:sub>
                              </m:sSub>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𝛼</m:t>
                                          </m:r>
                                        </m:sup>
                                      </m:sSup>
                                    </m:num>
                                    <m:den>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𝑚</m:t>
                                              </m:r>
                                            </m:e>
                                          </m:d>
                                        </m:e>
                                        <m:sup>
                                          <m:r>
                                            <a:rPr lang="en-US" sz="2000" b="0" i="1" smtClean="0">
                                              <a:latin typeface="Cambria Math" panose="02040503050406030204" pitchFamily="18" charset="0"/>
                                            </a:rPr>
                                            <m:t>𝛽</m:t>
                                          </m:r>
                                        </m:sup>
                                      </m:sSup>
                                    </m:den>
                                  </m:f>
                                  <m:r>
                                    <a:rPr lang="en-US" sz="2000" b="0" i="1" smtClean="0">
                                      <a:latin typeface="Cambria Math" panose="02040503050406030204" pitchFamily="18" charset="0"/>
                                    </a:rPr>
                                    <m:t>|</m:t>
                                  </m:r>
                                  <m:m>
                                    <m:mPr>
                                      <m:mcs>
                                        <m:mc>
                                          <m:mcPr>
                                            <m:count m:val="1"/>
                                            <m:mcJc m:val="center"/>
                                          </m:mcPr>
                                        </m:mc>
                                      </m:mcs>
                                      <m:ctrlPr>
                                        <a:rPr lang="en-US" sz="2000" b="0" i="1" smtClean="0">
                                          <a:latin typeface="Cambria Math" panose="02040503050406030204" pitchFamily="18" charset="0"/>
                                        </a:rPr>
                                      </m:ctrlPr>
                                    </m:mPr>
                                    <m:mr>
                                      <m:e>
                                        <m:d>
                                          <m:dPr>
                                            <m:ctrlPr>
                                              <a:rPr lang="en-US" sz="2000" b="0" i="1" smtClean="0">
                                                <a:latin typeface="Cambria Math" panose="02040503050406030204" pitchFamily="18" charset="0"/>
                                              </a:rPr>
                                            </m:ctrlPr>
                                          </m:dPr>
                                          <m:e>
                                            <m:r>
                                              <m:rPr>
                                                <m:brk m:alnAt="7"/>
                                              </m:rPr>
                                              <a:rPr lang="en-US" sz="2000" b="0" i="1" smtClean="0">
                                                <a:latin typeface="Cambria Math" panose="02040503050406030204" pitchFamily="18" charset="0"/>
                                              </a:rPr>
                                              <m:t>𝜌</m:t>
                                            </m:r>
                                            <m:r>
                                              <a:rPr lang="en-US" sz="2000" b="0" i="1" smtClean="0">
                                                <a:latin typeface="Cambria Math" panose="02040503050406030204" pitchFamily="18" charset="0"/>
                                              </a:rPr>
                                              <m:t>, </m:t>
                                            </m:r>
                                            <m:r>
                                              <a:rPr lang="en-US" sz="2000" b="0" i="1" smtClean="0">
                                                <a:latin typeface="Cambria Math" panose="02040503050406030204" pitchFamily="18" charset="0"/>
                                              </a:rPr>
                                              <m:t>𝛽</m:t>
                                            </m:r>
                                          </m:e>
                                        </m:d>
                                        <m:r>
                                          <m:rPr>
                                            <m:brk m:alnAt="7"/>
                                          </m:rPr>
                                          <a:rPr lang="en-US" sz="2000" b="0" i="1" smtClean="0">
                                            <a:latin typeface="Cambria Math" panose="02040503050406030204" pitchFamily="18" charset="0"/>
                                          </a:rPr>
                                          <m:t>,</m:t>
                                        </m:r>
                                        <m:r>
                                          <a:rPr lang="en-US" sz="2000" b="0" i="1" smtClean="0">
                                            <a:latin typeface="Cambria Math" panose="02040503050406030204" pitchFamily="18" charset="0"/>
                                          </a:rPr>
                                          <m:t>(1, 1)</m:t>
                                        </m:r>
                                      </m:e>
                                    </m:mr>
                                    <m:m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rPr>
                                              <m:t>𝛼</m:t>
                                            </m:r>
                                          </m:e>
                                        </m:d>
                                        <m:r>
                                          <a:rPr lang="en-US" sz="2000" b="0" i="1" smtClean="0">
                                            <a:latin typeface="Cambria Math" panose="02040503050406030204" pitchFamily="18" charset="0"/>
                                          </a:rPr>
                                          <m:t>,(1+</m:t>
                                        </m:r>
                                        <m:r>
                                          <a:rPr lang="en-US" sz="2000" b="0" i="1" smtClean="0">
                                            <a:latin typeface="Cambria Math" panose="02040503050406030204" pitchFamily="18" charset="0"/>
                                          </a:rPr>
                                          <m:t>𝜌</m:t>
                                        </m:r>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m:t>
                                        </m:r>
                                      </m:e>
                                    </m:mr>
                                  </m:m>
                                </m:e>
                              </m:d>
                            </m:e>
                          </m:sPre>
                        </m:e>
                      </m:nary>
                    </m:oMath>
                  </m:oMathPara>
                </a14:m>
                <a:endParaRPr lang="ru-RU"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477947" y="3739694"/>
                <a:ext cx="8145371" cy="84253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77947" y="4849073"/>
                <a:ext cx="4983480" cy="8395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b="0" i="1" smtClean="0">
                              <a:latin typeface="Cambria Math" panose="02040503050406030204" pitchFamily="18" charset="0"/>
                            </a:rPr>
                            <m:t>𝑝</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b="0" i="1" smtClean="0">
                                  <a:latin typeface="Cambria Math" panose="02040503050406030204" pitchFamily="18" charset="0"/>
                                </a:rPr>
                                <m:t>𝑞</m:t>
                              </m:r>
                            </m:sub>
                          </m:sSub>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𝑧</m:t>
                              </m:r>
                              <m:r>
                                <a:rPr lang="en-US" sz="2000" b="0" i="1" smtClean="0">
                                  <a:latin typeface="Cambria Math" panose="02040503050406030204" pitchFamily="18" charset="0"/>
                                </a:rPr>
                                <m:t> | </m:t>
                              </m:r>
                              <m:m>
                                <m:mPr>
                                  <m:mcs>
                                    <m:mc>
                                      <m:mcPr>
                                        <m:count m:val="1"/>
                                        <m:mcJc m:val="center"/>
                                      </m:mcPr>
                                    </m:mc>
                                  </m:mcs>
                                  <m:ctrlPr>
                                    <a:rPr lang="en-US" sz="2000" i="1">
                                      <a:latin typeface="Cambria Math" panose="02040503050406030204" pitchFamily="18" charset="0"/>
                                    </a:rPr>
                                  </m:ctrlPr>
                                </m:mPr>
                                <m:mr>
                                  <m:e>
                                    <m:sSub>
                                      <m:sSubPr>
                                        <m:ctrlPr>
                                          <a:rPr lang="en-US" sz="2000" b="0" i="1" smtClean="0">
                                            <a:latin typeface="Cambria Math" panose="02040503050406030204" pitchFamily="18" charset="0"/>
                                          </a:rPr>
                                        </m:ctrlPr>
                                      </m:sSubPr>
                                      <m:e>
                                        <m:d>
                                          <m:dPr>
                                            <m:ctrlPr>
                                              <a:rPr lang="en-US" sz="2000" i="1">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𝑙</m:t>
                                                </m:r>
                                              </m:sub>
                                            </m:sSub>
                                            <m:r>
                                              <a:rPr lang="en-US" sz="2000" i="1">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𝑙</m:t>
                                                </m:r>
                                              </m:sub>
                                            </m:sSub>
                                          </m:e>
                                        </m:d>
                                      </m:e>
                                      <m:sub>
                                        <m:r>
                                          <a:rPr lang="en-US" sz="2000" b="0" i="1" smtClean="0">
                                            <a:latin typeface="Cambria Math" panose="02040503050406030204" pitchFamily="18" charset="0"/>
                                          </a:rPr>
                                          <m:t>1,</m:t>
                                        </m:r>
                                        <m:r>
                                          <a:rPr lang="en-US" sz="2000" b="0" i="1" smtClean="0">
                                            <a:latin typeface="Cambria Math" panose="02040503050406030204" pitchFamily="18" charset="0"/>
                                          </a:rPr>
                                          <m:t>𝑝</m:t>
                                        </m:r>
                                      </m:sub>
                                    </m:sSub>
                                  </m:e>
                                </m:mr>
                                <m:mr>
                                  <m:e>
                                    <m:sSub>
                                      <m:sSubPr>
                                        <m:ctrlPr>
                                          <a:rPr lang="en-US" sz="2000" b="0" i="1" smtClean="0">
                                            <a:latin typeface="Cambria Math" panose="02040503050406030204" pitchFamily="18" charset="0"/>
                                          </a:rPr>
                                        </m:ctrlPr>
                                      </m:sSubPr>
                                      <m:e>
                                        <m:d>
                                          <m:dPr>
                                            <m:ctrlPr>
                                              <a:rPr lang="en-US" sz="2000" i="1">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𝑗</m:t>
                                                </m:r>
                                              </m:sub>
                                            </m:sSub>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𝑗</m:t>
                                                </m:r>
                                              </m:sub>
                                            </m:sSub>
                                          </m:e>
                                        </m:d>
                                      </m:e>
                                      <m:sub>
                                        <m:r>
                                          <a:rPr lang="en-US" sz="2000" b="0" i="1" smtClean="0">
                                            <a:latin typeface="Cambria Math" panose="02040503050406030204" pitchFamily="18" charset="0"/>
                                          </a:rPr>
                                          <m:t>1,</m:t>
                                        </m:r>
                                        <m:r>
                                          <a:rPr lang="en-US" sz="2000" b="0" i="1" smtClean="0">
                                            <a:latin typeface="Cambria Math" panose="02040503050406030204" pitchFamily="18" charset="0"/>
                                          </a:rPr>
                                          <m:t>𝑞</m:t>
                                        </m:r>
                                      </m:sub>
                                    </m:sSub>
                                  </m:e>
                                </m:mr>
                              </m:m>
                            </m:e>
                          </m:d>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𝑘</m:t>
                              </m:r>
                              <m:r>
                                <a:rPr lang="en-US" sz="2000" b="0" i="1" smtClean="0">
                                  <a:latin typeface="Cambria Math" panose="02040503050406030204" pitchFamily="18" charset="0"/>
                                </a:rPr>
                                <m:t>=0</m:t>
                              </m:r>
                            </m:sub>
                            <m:sup>
                              <m:r>
                                <a:rPr lang="en-US" sz="2000" b="0" i="1" smtClean="0">
                                  <a:latin typeface="Cambria Math" panose="02040503050406030204" pitchFamily="18" charset="0"/>
                                </a:rPr>
                                <m:t>∞</m:t>
                              </m:r>
                            </m:sup>
                            <m:e>
                              <m:f>
                                <m:fPr>
                                  <m:ctrlPr>
                                    <a:rPr lang="en-US" sz="2000" b="0" i="1" smtClean="0">
                                      <a:latin typeface="Cambria Math" panose="02040503050406030204" pitchFamily="18" charset="0"/>
                                    </a:rPr>
                                  </m:ctrlPr>
                                </m:fPr>
                                <m:num>
                                  <m:nary>
                                    <m:naryPr>
                                      <m:chr m:val="∏"/>
                                      <m:limLoc m:val="subSup"/>
                                      <m:ctrlPr>
                                        <a:rPr lang="en-US" sz="2000" b="0" i="1" smtClean="0">
                                          <a:latin typeface="Cambria Math" panose="02040503050406030204" pitchFamily="18" charset="0"/>
                                        </a:rPr>
                                      </m:ctrlPr>
                                    </m:naryPr>
                                    <m:sub>
                                      <m:r>
                                        <m:rPr>
                                          <m:brk m:alnAt="25"/>
                                        </m:rPr>
                                        <a:rPr lang="en-US" sz="2000" b="0" i="1" smtClean="0">
                                          <a:latin typeface="Cambria Math" panose="02040503050406030204" pitchFamily="18" charset="0"/>
                                        </a:rPr>
                                        <m:t>𝑙</m:t>
                                      </m:r>
                                      <m:r>
                                        <a:rPr lang="en-US" sz="2000" b="0" i="1" smtClean="0">
                                          <a:latin typeface="Cambria Math" panose="02040503050406030204" pitchFamily="18" charset="0"/>
                                        </a:rPr>
                                        <m:t>=1</m:t>
                                      </m:r>
                                    </m:sub>
                                    <m:sup>
                                      <m:r>
                                        <a:rPr lang="en-US" sz="2000" b="0" i="1" smtClean="0">
                                          <a:latin typeface="Cambria Math" panose="02040503050406030204" pitchFamily="18" charset="0"/>
                                        </a:rPr>
                                        <m:t>𝑝</m:t>
                                      </m:r>
                                    </m:sup>
                                    <m:e>
                                      <m:r>
                                        <m:rPr>
                                          <m:sty m:val="p"/>
                                        </m:rPr>
                                        <a:rPr lang="en-US" sz="2000" b="0" i="0" smtClean="0">
                                          <a:latin typeface="Cambria Math" panose="02040503050406030204" pitchFamily="18" charset="0"/>
                                        </a:rPr>
                                        <m:t>Γ</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𝑙</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𝑙</m:t>
                                              </m:r>
                                            </m:sub>
                                          </m:sSub>
                                          <m:r>
                                            <a:rPr lang="en-US" sz="2000" b="0" i="1" smtClean="0">
                                              <a:latin typeface="Cambria Math" panose="02040503050406030204" pitchFamily="18" charset="0"/>
                                            </a:rPr>
                                            <m:t>𝑘</m:t>
                                          </m:r>
                                        </m:e>
                                      </m:d>
                                    </m:e>
                                  </m:nary>
                                </m:num>
                                <m:den>
                                  <m:nary>
                                    <m:naryPr>
                                      <m:chr m:val="∏"/>
                                      <m:limLoc m:val="subSup"/>
                                      <m:ctrlPr>
                                        <a:rPr lang="en-US" sz="2000" b="0" i="1" smtClean="0">
                                          <a:latin typeface="Cambria Math" panose="02040503050406030204" pitchFamily="18" charset="0"/>
                                        </a:rPr>
                                      </m:ctrlPr>
                                    </m:naryPr>
                                    <m:sub>
                                      <m:r>
                                        <m:rPr>
                                          <m:brk m:alnAt="25"/>
                                        </m:rPr>
                                        <a:rPr lang="en-US" sz="2000" b="0" i="1" smtClean="0">
                                          <a:latin typeface="Cambria Math" panose="02040503050406030204" pitchFamily="18" charset="0"/>
                                        </a:rPr>
                                        <m:t>𝑗</m:t>
                                      </m:r>
                                      <m:r>
                                        <a:rPr lang="en-US" sz="2000" b="0" i="1" smtClean="0">
                                          <a:latin typeface="Cambria Math" panose="02040503050406030204" pitchFamily="18" charset="0"/>
                                        </a:rPr>
                                        <m:t>=1</m:t>
                                      </m:r>
                                    </m:sub>
                                    <m:sup>
                                      <m:r>
                                        <a:rPr lang="en-US" sz="2000" b="0" i="1" smtClean="0">
                                          <a:latin typeface="Cambria Math" panose="02040503050406030204" pitchFamily="18" charset="0"/>
                                        </a:rPr>
                                        <m:t>𝑞</m:t>
                                      </m:r>
                                    </m:sup>
                                    <m:e>
                                      <m:r>
                                        <m:rPr>
                                          <m:sty m:val="p"/>
                                        </m:rPr>
                                        <a:rPr lang="en-US" sz="2000" b="0" i="0" smtClean="0">
                                          <a:latin typeface="Cambria Math" panose="02040503050406030204" pitchFamily="18" charset="0"/>
                                        </a:rPr>
                                        <m:t>Γ</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𝑗</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𝑗</m:t>
                                          </m:r>
                                        </m:sub>
                                      </m:sSub>
                                      <m:r>
                                        <a:rPr lang="en-US" sz="2000" b="0" i="1" smtClean="0">
                                          <a:latin typeface="Cambria Math" panose="02040503050406030204" pitchFamily="18" charset="0"/>
                                        </a:rPr>
                                        <m:t>𝑘</m:t>
                                      </m:r>
                                      <m:r>
                                        <a:rPr lang="en-US" sz="2000" b="0" i="1" smtClean="0">
                                          <a:latin typeface="Cambria Math" panose="02040503050406030204" pitchFamily="18" charset="0"/>
                                        </a:rPr>
                                        <m:t>)</m:t>
                                      </m:r>
                                    </m:e>
                                  </m:nary>
                                </m:den>
                              </m:f>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𝑧</m:t>
                                      </m:r>
                                    </m:e>
                                    <m:sup>
                                      <m:r>
                                        <a:rPr lang="en-US" sz="2000" b="0" i="1" smtClean="0">
                                          <a:latin typeface="Cambria Math" panose="02040503050406030204" pitchFamily="18" charset="0"/>
                                        </a:rPr>
                                        <m:t>𝑘</m:t>
                                      </m:r>
                                    </m:sup>
                                  </m:sSup>
                                </m:num>
                                <m:den>
                                  <m:r>
                                    <a:rPr lang="en-US" sz="2000" b="0" i="1" smtClean="0">
                                      <a:latin typeface="Cambria Math" panose="02040503050406030204" pitchFamily="18" charset="0"/>
                                    </a:rPr>
                                    <m:t>𝑘</m:t>
                                  </m:r>
                                  <m:r>
                                    <a:rPr lang="en-US" sz="2000" b="0" i="1" smtClean="0">
                                      <a:latin typeface="Cambria Math" panose="02040503050406030204" pitchFamily="18" charset="0"/>
                                    </a:rPr>
                                    <m:t>!</m:t>
                                  </m:r>
                                </m:den>
                              </m:f>
                            </m:e>
                          </m:nary>
                        </m:e>
                      </m:sPre>
                    </m:oMath>
                  </m:oMathPara>
                </a14:m>
                <a:endParaRPr lang="ru-RU"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477947" y="4849073"/>
                <a:ext cx="4983480" cy="839525"/>
              </a:xfrm>
              <a:prstGeom prst="rect">
                <a:avLst/>
              </a:prstGeom>
              <a:blipFill rotWithShape="0">
                <a:blip r:embed="rId5"/>
                <a:stretch>
                  <a:fillRect r="-122"/>
                </a:stretch>
              </a:blipFill>
            </p:spPr>
            <p:txBody>
              <a:bodyPr/>
              <a:lstStyle/>
              <a:p>
                <a:r>
                  <a:rPr lang="en-US">
                    <a:noFill/>
                  </a:rPr>
                  <a:t> </a:t>
                </a:r>
              </a:p>
            </p:txBody>
          </p:sp>
        </mc:Fallback>
      </mc:AlternateContent>
      <p:sp>
        <p:nvSpPr>
          <p:cNvPr id="2" name="TextBox 1"/>
          <p:cNvSpPr txBox="1"/>
          <p:nvPr/>
        </p:nvSpPr>
        <p:spPr>
          <a:xfrm>
            <a:off x="6425009" y="4872352"/>
            <a:ext cx="2256580" cy="707886"/>
          </a:xfrm>
          <a:prstGeom prst="rect">
            <a:avLst/>
          </a:prstGeom>
          <a:noFill/>
        </p:spPr>
        <p:txBody>
          <a:bodyPr wrap="none" rtlCol="0">
            <a:spAutoFit/>
          </a:bodyPr>
          <a:lstStyle/>
          <a:p>
            <a:r>
              <a:rPr lang="en-US" sz="2000" dirty="0" smtClean="0"/>
              <a:t>Generalized </a:t>
            </a:r>
          </a:p>
          <a:p>
            <a:r>
              <a:rPr lang="en-US" sz="2000" dirty="0" smtClean="0"/>
              <a:t>Wright-Fox function</a:t>
            </a:r>
            <a:endParaRPr lang="ru-RU" sz="2000" dirty="0"/>
          </a:p>
        </p:txBody>
      </p:sp>
      <p:sp>
        <p:nvSpPr>
          <p:cNvPr id="12" name="TextBox 11"/>
          <p:cNvSpPr txBox="1"/>
          <p:nvPr/>
        </p:nvSpPr>
        <p:spPr>
          <a:xfrm>
            <a:off x="477947" y="339708"/>
            <a:ext cx="10477997" cy="523220"/>
          </a:xfrm>
          <a:prstGeom prst="rect">
            <a:avLst/>
          </a:prstGeom>
          <a:noFill/>
        </p:spPr>
        <p:txBody>
          <a:bodyPr wrap="none" rtlCol="0">
            <a:spAutoFit/>
          </a:bodyPr>
          <a:lstStyle/>
          <a:p>
            <a:r>
              <a:rPr lang="en-US" sz="2800" dirty="0" smtClean="0"/>
              <a:t>Beta model in viscoelastic environment: two-point correlation function.</a:t>
            </a:r>
            <a:endParaRPr lang="ru-RU" sz="2800" dirty="0"/>
          </a:p>
        </p:txBody>
      </p:sp>
    </p:spTree>
    <p:extLst>
      <p:ext uri="{BB962C8B-B14F-4D97-AF65-F5344CB8AC3E}">
        <p14:creationId xmlns:p14="http://schemas.microsoft.com/office/powerpoint/2010/main" val="2520465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p:cNvSpPr txBox="1"/>
              <p:nvPr/>
            </p:nvSpPr>
            <p:spPr>
              <a:xfrm>
                <a:off x="522514" y="1392309"/>
                <a:ext cx="4373505" cy="3359702"/>
              </a:xfrm>
              <a:prstGeom prst="rect">
                <a:avLst/>
              </a:prstGeom>
              <a:noFill/>
            </p:spPr>
            <p:txBody>
              <a:bodyPr wrap="none" rtlCol="0">
                <a:spAutoFit/>
              </a:bodyPr>
              <a:lstStyle/>
              <a:p>
                <a14:m>
                  <m:oMath xmlns:m="http://schemas.openxmlformats.org/officeDocument/2006/math">
                    <m:r>
                      <a:rPr lang="en-US" sz="2400" b="0" i="1" smtClean="0">
                        <a:latin typeface="Cambria Math" panose="02040503050406030204" pitchFamily="18" charset="0"/>
                      </a:rPr>
                      <m:t>𝐺</m:t>
                    </m:r>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 </m:t>
                    </m:r>
                    <m:r>
                      <a:rPr lang="en-US" sz="2400" b="0" i="1" smtClean="0">
                        <a:latin typeface="Cambria Math" panose="02040503050406030204" pitchFamily="18" charset="0"/>
                      </a:rPr>
                      <m:t>𝑡</m:t>
                    </m:r>
                    <m:r>
                      <a:rPr lang="en-US" sz="2400" b="0" i="1" smtClean="0">
                        <a:latin typeface="Cambria Math" panose="02040503050406030204" pitchFamily="18" charset="0"/>
                      </a:rPr>
                      <m:t>)</m:t>
                    </m:r>
                  </m:oMath>
                </a14:m>
                <a:r>
                  <a:rPr lang="en-US" sz="2400" dirty="0" smtClean="0"/>
                  <a:t> as a function of </a:t>
                </a:r>
                <a14:m>
                  <m:oMath xmlns:m="http://schemas.openxmlformats.org/officeDocument/2006/math">
                    <m:r>
                      <a:rPr lang="en-US" sz="2400" b="0" i="1" smtClean="0">
                        <a:latin typeface="Cambria Math" panose="02040503050406030204" pitchFamily="18" charset="0"/>
                      </a:rPr>
                      <m:t>𝑡</m:t>
                    </m:r>
                  </m:oMath>
                </a14:m>
                <a:r>
                  <a:rPr lang="en-US" sz="2400" dirty="0" smtClean="0"/>
                  <a:t> has </a:t>
                </a:r>
              </a:p>
              <a:p>
                <a:r>
                  <a:rPr lang="en-US" sz="2400" b="1" dirty="0" smtClean="0"/>
                  <a:t>two</a:t>
                </a:r>
                <a:r>
                  <a:rPr lang="en-US" sz="2400" dirty="0" smtClean="0"/>
                  <a:t> asymptotic regimes, if </a:t>
                </a:r>
                <a14:m>
                  <m:oMath xmlns:m="http://schemas.openxmlformats.org/officeDocument/2006/math">
                    <m:r>
                      <a:rPr lang="en-US" sz="2400" b="0" i="1" smtClean="0">
                        <a:latin typeface="Cambria Math" panose="02040503050406030204" pitchFamily="18" charset="0"/>
                      </a:rPr>
                      <m:t>𝛽</m:t>
                    </m:r>
                    <m:r>
                      <a:rPr lang="en-US" sz="2400" b="0" i="1" smtClean="0">
                        <a:latin typeface="Cambria Math" panose="02040503050406030204" pitchFamily="18" charset="0"/>
                      </a:rPr>
                      <m:t>&gt;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oMath>
                </a14:m>
                <a:r>
                  <a:rPr lang="en-US" sz="2400" dirty="0" smtClean="0"/>
                  <a:t>:</a:t>
                </a:r>
                <a:endParaRPr lang="en-US" sz="2400" dirty="0"/>
              </a:p>
              <a:p>
                <a:pPr marL="342900" indent="-342900">
                  <a:buFont typeface="Arial" panose="020B0604020202020204" pitchFamily="34" charset="0"/>
                  <a:buChar char="•"/>
                </a:pP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𝛽</m:t>
                        </m:r>
                        <m:r>
                          <a:rPr lang="en-US" sz="2400" b="0" i="1" smtClean="0">
                            <a:latin typeface="Cambria Math" panose="02040503050406030204" pitchFamily="18" charset="0"/>
                          </a:rPr>
                          <m:t>/</m:t>
                        </m:r>
                        <m:r>
                          <a:rPr lang="en-US" sz="2400" b="0" i="1" smtClean="0">
                            <a:latin typeface="Cambria Math" panose="02040503050406030204" pitchFamily="18" charset="0"/>
                          </a:rPr>
                          <m:t>𝛼</m:t>
                        </m:r>
                      </m:sup>
                    </m:sSup>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𝛽</m:t>
                        </m:r>
                        <m:r>
                          <a:rPr lang="en-US" sz="2400" b="0" i="1" smtClean="0">
                            <a:latin typeface="Cambria Math" panose="02040503050406030204" pitchFamily="18" charset="0"/>
                          </a:rPr>
                          <m:t>/</m:t>
                        </m:r>
                        <m:r>
                          <a:rPr lang="en-US" sz="2400" b="0" i="1" smtClean="0">
                            <a:latin typeface="Cambria Math" panose="02040503050406030204" pitchFamily="18" charset="0"/>
                          </a:rPr>
                          <m:t>𝛼</m:t>
                        </m:r>
                      </m:sup>
                    </m:sSup>
                  </m:oMath>
                </a14:m>
                <a:r>
                  <a:rPr lang="en-US" sz="2400" dirty="0"/>
                  <a:t>	</a:t>
                </a:r>
                <a:endParaRPr lang="en-US" sz="2400" dirty="0" smtClean="0"/>
              </a:p>
              <a:p>
                <a:r>
                  <a:rPr lang="en-US" sz="2400" dirty="0"/>
                  <a:t>	</a:t>
                </a:r>
                <a14:m>
                  <m:oMath xmlns:m="http://schemas.openxmlformats.org/officeDocument/2006/math">
                    <m:r>
                      <a:rPr lang="en-US" sz="2400" b="0" i="1" smtClean="0">
                        <a:latin typeface="Cambria Math" panose="02040503050406030204" pitchFamily="18" charset="0"/>
                      </a:rPr>
                      <m:t>𝐺</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 </m:t>
                        </m:r>
                        <m:r>
                          <a:rPr lang="en-US" sz="2400" b="0" i="1" smtClean="0">
                            <a:latin typeface="Cambria Math" panose="02040503050406030204" pitchFamily="18" charset="0"/>
                          </a:rPr>
                          <m:t>𝑡</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m:rPr>
                                <m:sty m:val="p"/>
                              </m:rPr>
                              <a:rPr lang="en-US" sz="2400" b="0" i="1" smtClean="0">
                                <a:latin typeface="Cambria Math" panose="02040503050406030204" pitchFamily="18" charset="0"/>
                              </a:rPr>
                              <m:t>t</m:t>
                            </m:r>
                          </m:e>
                          <m:sup>
                            <m:r>
                              <a:rPr lang="en-US" sz="2400" b="0" i="1" smtClean="0">
                                <a:latin typeface="Cambria Math" panose="02040503050406030204" pitchFamily="18" charset="0"/>
                              </a:rPr>
                              <m:t>𝛼</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𝛽</m:t>
                                    </m:r>
                                  </m:den>
                                </m:f>
                                <m:r>
                                  <a:rPr lang="en-US" sz="2400" b="0" i="1" smtClean="0">
                                    <a:latin typeface="Cambria Math" panose="02040503050406030204" pitchFamily="18" charset="0"/>
                                  </a:rPr>
                                  <m:t>−1</m:t>
                                </m:r>
                              </m:e>
                            </m:d>
                          </m:sup>
                        </m:sSup>
                      </m:den>
                    </m:f>
                    <m:r>
                      <a:rPr lang="en-US" sz="2400" b="0" i="1" smtClean="0">
                        <a:latin typeface="Cambria Math" panose="02040503050406030204" pitchFamily="18" charset="0"/>
                      </a:rPr>
                      <m:t> </m:t>
                    </m:r>
                  </m:oMath>
                </a14:m>
                <a:endParaRPr lang="en-US" sz="2400" b="0" dirty="0" smtClean="0"/>
              </a:p>
              <a:p>
                <a:endParaRPr lang="en-US" sz="2400" dirty="0" smtClean="0"/>
              </a:p>
              <a:p>
                <a:pPr marL="342900" indent="-34290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𝛽</m:t>
                        </m:r>
                        <m:r>
                          <a:rPr lang="en-US" sz="2400" b="0" i="1" smtClean="0">
                            <a:latin typeface="Cambria Math" panose="02040503050406030204" pitchFamily="18" charset="0"/>
                          </a:rPr>
                          <m:t>/</m:t>
                        </m:r>
                        <m:r>
                          <a:rPr lang="en-US" sz="2400" b="0" i="1" smtClean="0">
                            <a:latin typeface="Cambria Math" panose="02040503050406030204" pitchFamily="18" charset="0"/>
                          </a:rPr>
                          <m:t>𝛼</m:t>
                        </m:r>
                      </m:sup>
                    </m:sSup>
                  </m:oMath>
                </a14:m>
                <a:endParaRPr lang="en-US" sz="2400" dirty="0"/>
              </a:p>
              <a:p>
                <a:r>
                  <a:rPr lang="en-US" sz="2400" dirty="0" smtClean="0"/>
                  <a:t>	</a:t>
                </a:r>
                <a14:m>
                  <m:oMath xmlns:m="http://schemas.openxmlformats.org/officeDocument/2006/math">
                    <m:r>
                      <a:rPr lang="en-US" sz="2400" b="0" i="1" smtClean="0">
                        <a:latin typeface="Cambria Math" panose="02040503050406030204" pitchFamily="18" charset="0"/>
                      </a:rPr>
                      <m:t>𝐺</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 </m:t>
                        </m:r>
                        <m:r>
                          <a:rPr lang="en-US" sz="2400" b="0" i="1" smtClean="0">
                            <a:latin typeface="Cambria Math" panose="02040503050406030204" pitchFamily="18" charset="0"/>
                          </a:rPr>
                          <m:t>𝑡</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m:rPr>
                                <m:sty m:val="p"/>
                              </m:rPr>
                              <a:rPr lang="en-US" sz="2400" b="0" i="1" smtClean="0">
                                <a:latin typeface="Cambria Math" panose="02040503050406030204" pitchFamily="18" charset="0"/>
                              </a:rPr>
                              <m:t>t</m:t>
                            </m:r>
                          </m:e>
                          <m:sup>
                            <m:r>
                              <a:rPr lang="en-US" sz="2400" b="0" i="1" smtClean="0">
                                <a:latin typeface="Cambria Math" panose="02040503050406030204" pitchFamily="18" charset="0"/>
                              </a:rPr>
                              <m:t>𝛼</m:t>
                            </m:r>
                          </m:sup>
                        </m:sSup>
                      </m:den>
                    </m:f>
                    <m:r>
                      <a:rPr lang="en-US" sz="2400" b="0" i="1" smtClean="0">
                        <a:latin typeface="Cambria Math" panose="02040503050406030204" pitchFamily="18" charset="0"/>
                      </a:rPr>
                      <m:t> </m:t>
                    </m:r>
                  </m:oMath>
                </a14:m>
                <a:endParaRPr lang="en-US" sz="2400" dirty="0" smtClean="0"/>
              </a:p>
            </p:txBody>
          </p:sp>
        </mc:Choice>
        <mc:Fallback>
          <p:sp>
            <p:nvSpPr>
              <p:cNvPr id="6" name="TextBox 5"/>
              <p:cNvSpPr txBox="1">
                <a:spLocks noRot="1" noChangeAspect="1" noMove="1" noResize="1" noEditPoints="1" noAdjustHandles="1" noChangeArrowheads="1" noChangeShapeType="1" noTextEdit="1"/>
              </p:cNvSpPr>
              <p:nvPr/>
            </p:nvSpPr>
            <p:spPr>
              <a:xfrm>
                <a:off x="522514" y="1392309"/>
                <a:ext cx="4373505" cy="3359702"/>
              </a:xfrm>
              <a:prstGeom prst="rect">
                <a:avLst/>
              </a:prstGeom>
              <a:blipFill rotWithShape="0">
                <a:blip r:embed="rId2"/>
                <a:stretch>
                  <a:fillRect l="-2232" t="-1449" r="-1116"/>
                </a:stretch>
              </a:blipFill>
            </p:spPr>
            <p:txBody>
              <a:bodyPr/>
              <a:lstStyle/>
              <a:p>
                <a:r>
                  <a:rPr lang="en-US">
                    <a:noFill/>
                  </a:rPr>
                  <a:t> </a:t>
                </a:r>
              </a:p>
            </p:txBody>
          </p:sp>
        </mc:Fallback>
      </mc:AlternateContent>
      <p:sp>
        <p:nvSpPr>
          <p:cNvPr id="9" name="TextBox 8"/>
          <p:cNvSpPr txBox="1"/>
          <p:nvPr/>
        </p:nvSpPr>
        <p:spPr>
          <a:xfrm>
            <a:off x="477947" y="339708"/>
            <a:ext cx="10477997" cy="523220"/>
          </a:xfrm>
          <a:prstGeom prst="rect">
            <a:avLst/>
          </a:prstGeom>
          <a:noFill/>
        </p:spPr>
        <p:txBody>
          <a:bodyPr wrap="none" rtlCol="0">
            <a:spAutoFit/>
          </a:bodyPr>
          <a:lstStyle/>
          <a:p>
            <a:r>
              <a:rPr lang="en-US" sz="2800" dirty="0" smtClean="0"/>
              <a:t>Beta model in viscoelastic environment: two-point correlation function.</a:t>
            </a:r>
            <a:endParaRPr lang="ru-RU"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8314" y="2570585"/>
            <a:ext cx="7148944" cy="3553487"/>
          </a:xfrm>
          <a:prstGeom prst="rect">
            <a:avLst/>
          </a:prstGeom>
        </p:spPr>
      </p:pic>
    </p:spTree>
    <p:extLst>
      <p:ext uri="{BB962C8B-B14F-4D97-AF65-F5344CB8AC3E}">
        <p14:creationId xmlns:p14="http://schemas.microsoft.com/office/powerpoint/2010/main" val="211712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442335"/>
            <a:ext cx="8532785" cy="5339228"/>
          </a:xfrm>
          <a:prstGeom prst="rect">
            <a:avLst/>
          </a:prstGeom>
        </p:spPr>
      </p:pic>
      <p:sp>
        <p:nvSpPr>
          <p:cNvPr id="2" name="Title 1"/>
          <p:cNvSpPr>
            <a:spLocks noGrp="1"/>
          </p:cNvSpPr>
          <p:nvPr>
            <p:ph type="title"/>
          </p:nvPr>
        </p:nvSpPr>
        <p:spPr>
          <a:xfrm>
            <a:off x="838200" y="365126"/>
            <a:ext cx="10515600" cy="881784"/>
          </a:xfrm>
        </p:spPr>
        <p:txBody>
          <a:bodyPr/>
          <a:lstStyle/>
          <a:p>
            <a:r>
              <a:rPr lang="en-US" dirty="0" smtClean="0"/>
              <a:t>Polymer rings can behave differently</a:t>
            </a:r>
            <a:endParaRPr lang="en-US" dirty="0"/>
          </a:p>
        </p:txBody>
      </p:sp>
      <mc:AlternateContent xmlns:mc="http://schemas.openxmlformats.org/markup-compatibility/2006">
        <mc:Choice xmlns:a14="http://schemas.microsoft.com/office/drawing/2010/main" Requires="a14">
          <p:sp>
            <p:nvSpPr>
              <p:cNvPr id="6" name="Rectangle 5"/>
              <p:cNvSpPr/>
              <p:nvPr/>
            </p:nvSpPr>
            <p:spPr>
              <a:xfrm>
                <a:off x="838200" y="5064574"/>
                <a:ext cx="1164486" cy="3864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𝑁</m:t>
                          </m:r>
                        </m:e>
                        <m:sup>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p>
                      </m:sSup>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838200" y="5064574"/>
                <a:ext cx="1164486" cy="386452"/>
              </a:xfrm>
              <a:prstGeom prst="rect">
                <a:avLst/>
              </a:prstGeom>
              <a:blipFill rotWithShape="0">
                <a:blip r:embed="rId3"/>
                <a:stretch>
                  <a:fillRect t="-80952" r="-28272" b="-984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274766" y="5064574"/>
                <a:ext cx="1164486" cy="3864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𝑁</m:t>
                          </m:r>
                        </m:e>
                        <m:sup>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den>
                          </m:f>
                        </m:sup>
                      </m:sSup>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5274766" y="5064574"/>
                <a:ext cx="1164486" cy="386452"/>
              </a:xfrm>
              <a:prstGeom prst="rect">
                <a:avLst/>
              </a:prstGeom>
              <a:blipFill rotWithShape="0">
                <a:blip r:embed="rId4"/>
                <a:stretch>
                  <a:fillRect t="-80952" r="-28796" b="-98413"/>
                </a:stretch>
              </a:blipFill>
            </p:spPr>
            <p:txBody>
              <a:bodyPr/>
              <a:lstStyle/>
              <a:p>
                <a:r>
                  <a:rPr lang="en-US">
                    <a:noFill/>
                  </a:rPr>
                  <a:t> </a:t>
                </a:r>
              </a:p>
            </p:txBody>
          </p:sp>
        </mc:Fallback>
      </mc:AlternateContent>
      <p:sp>
        <p:nvSpPr>
          <p:cNvPr id="8" name="TextBox 7"/>
          <p:cNvSpPr txBox="1"/>
          <p:nvPr/>
        </p:nvSpPr>
        <p:spPr>
          <a:xfrm>
            <a:off x="838200" y="5939800"/>
            <a:ext cx="10187532" cy="461665"/>
          </a:xfrm>
          <a:prstGeom prst="rect">
            <a:avLst/>
          </a:prstGeom>
          <a:noFill/>
        </p:spPr>
        <p:txBody>
          <a:bodyPr wrap="none" rtlCol="0">
            <a:spAutoFit/>
          </a:bodyPr>
          <a:lstStyle/>
          <a:p>
            <a:r>
              <a:rPr lang="en-US" sz="2400" dirty="0" smtClean="0"/>
              <a:t>Topological interactions and non-</a:t>
            </a:r>
            <a:r>
              <a:rPr lang="en-US" sz="2400" dirty="0" err="1" smtClean="0"/>
              <a:t>phantomness</a:t>
            </a:r>
            <a:r>
              <a:rPr lang="en-US" sz="2400" dirty="0" smtClean="0"/>
              <a:t> of the chains become important!</a:t>
            </a:r>
            <a:endParaRPr lang="en-US" sz="2400" dirty="0"/>
          </a:p>
        </p:txBody>
      </p:sp>
      <p:sp>
        <p:nvSpPr>
          <p:cNvPr id="9" name="TextBox 8"/>
          <p:cNvSpPr txBox="1"/>
          <p:nvPr/>
        </p:nvSpPr>
        <p:spPr>
          <a:xfrm>
            <a:off x="8136082" y="5091542"/>
            <a:ext cx="3038268" cy="369332"/>
          </a:xfrm>
          <a:prstGeom prst="rect">
            <a:avLst/>
          </a:prstGeom>
          <a:noFill/>
        </p:spPr>
        <p:txBody>
          <a:bodyPr wrap="none" rtlCol="0">
            <a:spAutoFit/>
          </a:bodyPr>
          <a:lstStyle/>
          <a:p>
            <a:r>
              <a:rPr lang="en-US" dirty="0" smtClean="0"/>
              <a:t>A. </a:t>
            </a:r>
            <a:r>
              <a:rPr lang="en-US" dirty="0" err="1" smtClean="0"/>
              <a:t>Khokhlov</a:t>
            </a:r>
            <a:r>
              <a:rPr lang="en-US" dirty="0" smtClean="0"/>
              <a:t>, S. </a:t>
            </a:r>
            <a:r>
              <a:rPr lang="en-US" dirty="0" err="1" smtClean="0"/>
              <a:t>Nechaev</a:t>
            </a:r>
            <a:r>
              <a:rPr lang="en-US" dirty="0" smtClean="0"/>
              <a:t>, 1985.</a:t>
            </a:r>
            <a:endParaRPr lang="en-US" dirty="0"/>
          </a:p>
        </p:txBody>
      </p:sp>
    </p:spTree>
    <p:extLst>
      <p:ext uri="{BB962C8B-B14F-4D97-AF65-F5344CB8AC3E}">
        <p14:creationId xmlns:p14="http://schemas.microsoft.com/office/powerpoint/2010/main" val="3341752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824"/>
            <a:ext cx="10515600" cy="1325563"/>
          </a:xfrm>
        </p:spPr>
        <p:txBody>
          <a:bodyPr/>
          <a:lstStyle/>
          <a:p>
            <a:r>
              <a:rPr lang="en-US" dirty="0" smtClean="0"/>
              <a:t>Take home message</a:t>
            </a:r>
            <a:endParaRPr lang="en-US" dirty="0"/>
          </a:p>
        </p:txBody>
      </p:sp>
      <p:sp>
        <p:nvSpPr>
          <p:cNvPr id="4" name="TextBox 3"/>
          <p:cNvSpPr txBox="1"/>
          <p:nvPr/>
        </p:nvSpPr>
        <p:spPr>
          <a:xfrm>
            <a:off x="872998" y="1576387"/>
            <a:ext cx="10480802" cy="1200329"/>
          </a:xfrm>
          <a:prstGeom prst="rect">
            <a:avLst/>
          </a:prstGeom>
          <a:noFill/>
        </p:spPr>
        <p:txBody>
          <a:bodyPr wrap="square" rtlCol="0">
            <a:spAutoFit/>
          </a:bodyPr>
          <a:lstStyle/>
          <a:p>
            <a:r>
              <a:rPr lang="en-US" sz="2400" dirty="0" smtClean="0"/>
              <a:t>There can be many factors governing </a:t>
            </a:r>
            <a:r>
              <a:rPr lang="en-US" sz="2400" dirty="0" err="1" smtClean="0"/>
              <a:t>subdiffusive</a:t>
            </a:r>
            <a:r>
              <a:rPr lang="en-US" sz="2400" dirty="0" smtClean="0"/>
              <a:t> dynamics of chromosomes, the local spatial packing geometry and the properties of the surrounding media being ones of the most important. </a:t>
            </a:r>
            <a:endParaRPr lang="en-US" sz="2400" dirty="0"/>
          </a:p>
        </p:txBody>
      </p:sp>
      <p:sp>
        <p:nvSpPr>
          <p:cNvPr id="5" name="TextBox 4"/>
          <p:cNvSpPr txBox="1"/>
          <p:nvPr/>
        </p:nvSpPr>
        <p:spPr>
          <a:xfrm>
            <a:off x="872998" y="3168502"/>
            <a:ext cx="10558130" cy="1200329"/>
          </a:xfrm>
          <a:prstGeom prst="rect">
            <a:avLst/>
          </a:prstGeom>
          <a:noFill/>
        </p:spPr>
        <p:txBody>
          <a:bodyPr wrap="square" rtlCol="0">
            <a:spAutoFit/>
          </a:bodyPr>
          <a:lstStyle/>
          <a:p>
            <a:r>
              <a:rPr lang="en-US" sz="2400" dirty="0" smtClean="0"/>
              <a:t>Luckily, with enough experimental data (in particular, the data on two-point correlation functions) it should be possible to disentangle the effects of different factors and measure them separately.</a:t>
            </a:r>
            <a:endParaRPr lang="en-US" sz="2400" dirty="0"/>
          </a:p>
        </p:txBody>
      </p:sp>
    </p:spTree>
    <p:extLst>
      <p:ext uri="{BB962C8B-B14F-4D97-AF65-F5344CB8AC3E}">
        <p14:creationId xmlns:p14="http://schemas.microsoft.com/office/powerpoint/2010/main" val="33349790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51"/>
            <a:ext cx="10515600" cy="1325563"/>
          </a:xfrm>
        </p:spPr>
        <p:txBody>
          <a:bodyPr/>
          <a:lstStyle/>
          <a:p>
            <a:r>
              <a:rPr lang="en-US" dirty="0" smtClean="0"/>
              <a:t>Thanks to the collaborators</a:t>
            </a:r>
            <a:endParaRPr lang="en-US" dirty="0"/>
          </a:p>
        </p:txBody>
      </p:sp>
      <p:sp>
        <p:nvSpPr>
          <p:cNvPr id="4" name="Text Box 11"/>
          <p:cNvSpPr txBox="1">
            <a:spLocks noChangeArrowheads="1"/>
          </p:cNvSpPr>
          <p:nvPr/>
        </p:nvSpPr>
        <p:spPr bwMode="auto">
          <a:xfrm>
            <a:off x="1214437" y="4090988"/>
            <a:ext cx="200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mn-lt"/>
              </a:rPr>
              <a:t>- Sergei </a:t>
            </a:r>
            <a:r>
              <a:rPr lang="en-US" altLang="en-US" sz="1800" b="1" dirty="0" err="1">
                <a:latin typeface="+mn-lt"/>
              </a:rPr>
              <a:t>Nechaev</a:t>
            </a:r>
            <a:endParaRPr lang="en-US" altLang="en-US" sz="1800" b="1" dirty="0">
              <a:latin typeface="+mn-lt"/>
            </a:endParaRPr>
          </a:p>
        </p:txBody>
      </p:sp>
      <p:pic>
        <p:nvPicPr>
          <p:cNvPr id="5" name="Picture 12" descr="Nechae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457700"/>
            <a:ext cx="250031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9390641" y="1168544"/>
            <a:ext cx="252773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mn-lt"/>
              </a:rPr>
              <a:t>- Alexander </a:t>
            </a:r>
            <a:r>
              <a:rPr lang="en-US" altLang="en-US" sz="1800" b="1" dirty="0" err="1">
                <a:latin typeface="+mn-lt"/>
              </a:rPr>
              <a:t>Chertovich</a:t>
            </a:r>
            <a:r>
              <a:rPr lang="en-US" altLang="en-US" sz="1800" dirty="0">
                <a:latin typeface="+mn-lt"/>
              </a:rPr>
              <a:t> </a:t>
            </a:r>
          </a:p>
        </p:txBody>
      </p:sp>
      <p:pic>
        <p:nvPicPr>
          <p:cNvPr id="7" name="Picture 20" descr="chertovi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046" y="1568306"/>
            <a:ext cx="17145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7011194" y="1174606"/>
            <a:ext cx="17630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mn-lt"/>
              </a:rPr>
              <a:t>- Alexey </a:t>
            </a:r>
            <a:r>
              <a:rPr lang="en-US" altLang="en-US" sz="1800" b="1" dirty="0" err="1">
                <a:latin typeface="+mn-lt"/>
              </a:rPr>
              <a:t>Gavrilov</a:t>
            </a:r>
            <a:endParaRPr lang="ru-RU" altLang="en-US" sz="1800" dirty="0">
              <a:latin typeface="+mn-lt"/>
            </a:endParaRPr>
          </a:p>
        </p:txBody>
      </p:sp>
      <p:pic>
        <p:nvPicPr>
          <p:cNvPr id="9" name="Picture 18" descr="gavril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269" y="1568306"/>
            <a:ext cx="17176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nazaro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68307"/>
            <a:ext cx="2436100" cy="2400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837983" y="1168544"/>
            <a:ext cx="200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mn-lt"/>
              </a:rPr>
              <a:t>- </a:t>
            </a:r>
            <a:r>
              <a:rPr lang="en-US" altLang="en-US" sz="1800" dirty="0" smtClean="0">
                <a:latin typeface="+mn-lt"/>
              </a:rPr>
              <a:t>Leonid </a:t>
            </a:r>
            <a:r>
              <a:rPr lang="en-US" altLang="en-US" sz="1800" b="1" dirty="0" err="1" smtClean="0">
                <a:latin typeface="+mn-lt"/>
              </a:rPr>
              <a:t>Nazarov</a:t>
            </a:r>
            <a:endParaRPr lang="en-US" altLang="en-US" sz="1800" b="1" dirty="0">
              <a:latin typeface="+mn-lt"/>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57" y="4457700"/>
            <a:ext cx="1800225" cy="2400300"/>
          </a:xfrm>
          <a:prstGeom prst="rect">
            <a:avLst/>
          </a:prstGeom>
        </p:spPr>
      </p:pic>
      <p:sp>
        <p:nvSpPr>
          <p:cNvPr id="12" name="Text Box 11"/>
          <p:cNvSpPr txBox="1">
            <a:spLocks noChangeArrowheads="1"/>
          </p:cNvSpPr>
          <p:nvPr/>
        </p:nvSpPr>
        <p:spPr bwMode="auto">
          <a:xfrm>
            <a:off x="4571999" y="4090988"/>
            <a:ext cx="3273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mn-lt"/>
              </a:rPr>
              <a:t>- </a:t>
            </a:r>
            <a:r>
              <a:rPr lang="en-US" altLang="en-US" sz="1800" dirty="0" smtClean="0">
                <a:latin typeface="+mn-lt"/>
              </a:rPr>
              <a:t>Marco </a:t>
            </a:r>
            <a:r>
              <a:rPr lang="en-US" altLang="en-US" sz="1800" b="1" dirty="0" err="1" smtClean="0">
                <a:latin typeface="+mn-lt"/>
              </a:rPr>
              <a:t>Cosentino</a:t>
            </a:r>
            <a:r>
              <a:rPr lang="en-US" altLang="en-US" sz="1800" b="1" dirty="0" smtClean="0">
                <a:latin typeface="+mn-lt"/>
              </a:rPr>
              <a:t> </a:t>
            </a:r>
            <a:r>
              <a:rPr lang="en-US" altLang="en-US" sz="1800" b="1" dirty="0" err="1" smtClean="0">
                <a:latin typeface="+mn-lt"/>
              </a:rPr>
              <a:t>Lagomarsino</a:t>
            </a:r>
            <a:r>
              <a:rPr lang="en-US" altLang="en-US" sz="1800" b="1" dirty="0" smtClean="0">
                <a:latin typeface="+mn-lt"/>
              </a:rPr>
              <a:t> </a:t>
            </a:r>
            <a:endParaRPr lang="en-US" altLang="en-US" sz="1800" b="1" dirty="0">
              <a:latin typeface="+mn-lt"/>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6028" y="4457700"/>
            <a:ext cx="2400517" cy="2400517"/>
          </a:xfrm>
          <a:prstGeom prst="rect">
            <a:avLst/>
          </a:prstGeom>
        </p:spPr>
      </p:pic>
      <p:sp>
        <p:nvSpPr>
          <p:cNvPr id="13" name="TextBox 12"/>
          <p:cNvSpPr txBox="1"/>
          <p:nvPr/>
        </p:nvSpPr>
        <p:spPr>
          <a:xfrm>
            <a:off x="8406028" y="4090988"/>
            <a:ext cx="1784078" cy="369332"/>
          </a:xfrm>
          <a:prstGeom prst="rect">
            <a:avLst/>
          </a:prstGeom>
          <a:noFill/>
        </p:spPr>
        <p:txBody>
          <a:bodyPr wrap="none" rtlCol="0">
            <a:spAutoFit/>
          </a:bodyPr>
          <a:lstStyle/>
          <a:p>
            <a:r>
              <a:rPr lang="en-US" dirty="0" smtClean="0"/>
              <a:t>- Marco </a:t>
            </a:r>
            <a:r>
              <a:rPr lang="en-US" b="1" dirty="0" err="1" smtClean="0"/>
              <a:t>Gherardi</a:t>
            </a:r>
            <a:endParaRPr lang="en-US" b="1" dirty="0"/>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467622" y="1854255"/>
            <a:ext cx="2416403" cy="1812303"/>
          </a:xfrm>
          <a:prstGeom prst="rect">
            <a:avLst/>
          </a:prstGeom>
        </p:spPr>
      </p:pic>
      <p:sp>
        <p:nvSpPr>
          <p:cNvPr id="15" name="TextBox 14"/>
          <p:cNvSpPr txBox="1"/>
          <p:nvPr/>
        </p:nvSpPr>
        <p:spPr>
          <a:xfrm>
            <a:off x="3769672" y="1165543"/>
            <a:ext cx="1819281" cy="369332"/>
          </a:xfrm>
          <a:prstGeom prst="rect">
            <a:avLst/>
          </a:prstGeom>
          <a:noFill/>
        </p:spPr>
        <p:txBody>
          <a:bodyPr wrap="none" rtlCol="0">
            <a:spAutoFit/>
          </a:bodyPr>
          <a:lstStyle/>
          <a:p>
            <a:r>
              <a:rPr lang="en-US" dirty="0" smtClean="0"/>
              <a:t>- Kirill </a:t>
            </a:r>
            <a:r>
              <a:rPr lang="en-US" b="1" dirty="0" err="1" smtClean="0"/>
              <a:t>Polovnikov</a:t>
            </a:r>
            <a:endParaRPr lang="en-US" b="1" dirty="0"/>
          </a:p>
        </p:txBody>
      </p:sp>
    </p:spTree>
    <p:extLst>
      <p:ext uri="{BB962C8B-B14F-4D97-AF65-F5344CB8AC3E}">
        <p14:creationId xmlns:p14="http://schemas.microsoft.com/office/powerpoint/2010/main" val="3655402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098"/>
            <a:ext cx="10515600" cy="1325563"/>
          </a:xfrm>
        </p:spPr>
        <p:txBody>
          <a:bodyPr/>
          <a:lstStyle/>
          <a:p>
            <a:r>
              <a:rPr lang="en-US" dirty="0" smtClean="0"/>
              <a:t>Topological repulsion of the rings</a:t>
            </a:r>
            <a:endParaRPr lang="en-US" dirty="0"/>
          </a:p>
        </p:txBody>
      </p:sp>
      <p:sp>
        <p:nvSpPr>
          <p:cNvPr id="6" name="Text Box 8"/>
          <p:cNvSpPr txBox="1">
            <a:spLocks noChangeArrowheads="1"/>
          </p:cNvSpPr>
          <p:nvPr/>
        </p:nvSpPr>
        <p:spPr bwMode="auto">
          <a:xfrm>
            <a:off x="838200" y="4646332"/>
            <a:ext cx="107861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smtClean="0">
                <a:latin typeface="+mn-lt"/>
              </a:rPr>
              <a:t>Unknotted rings remain unknotted, and non-concatenated rings remain non-concatenated forever. This reduces their phase space, and induces topological repulsion between rings. Contrary to usual volume interactions this topological repulsion is not scr</a:t>
            </a:r>
            <a:r>
              <a:rPr lang="en-US" altLang="en-US" sz="2400" dirty="0" smtClean="0">
                <a:latin typeface="+mn-lt"/>
              </a:rPr>
              <a:t>eened even in the melt.</a:t>
            </a:r>
            <a:endParaRPr lang="en-US" altLang="en-US" sz="2400" dirty="0">
              <a:latin typeface="+mn-lt"/>
            </a:endParaRPr>
          </a:p>
        </p:txBody>
      </p:sp>
      <p:grpSp>
        <p:nvGrpSpPr>
          <p:cNvPr id="3" name="Group 2"/>
          <p:cNvGrpSpPr/>
          <p:nvPr/>
        </p:nvGrpSpPr>
        <p:grpSpPr>
          <a:xfrm rot="16200000">
            <a:off x="2525825" y="68372"/>
            <a:ext cx="2683289" cy="5523867"/>
            <a:chOff x="838200" y="1806863"/>
            <a:chExt cx="2038350" cy="2692400"/>
          </a:xfrm>
        </p:grpSpPr>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06863"/>
              <a:ext cx="203835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13"/>
            <p:cNvSpPr>
              <a:spLocks noChangeArrowheads="1"/>
            </p:cNvSpPr>
            <p:nvPr/>
          </p:nvSpPr>
          <p:spPr bwMode="auto">
            <a:xfrm rot="5400000">
              <a:off x="1244600" y="3171763"/>
              <a:ext cx="1008063" cy="287337"/>
            </a:xfrm>
            <a:custGeom>
              <a:avLst/>
              <a:gdLst>
                <a:gd name="T0" fmla="*/ 790535 w 21600"/>
                <a:gd name="T1" fmla="*/ 0 h 21600"/>
                <a:gd name="T2" fmla="*/ 0 w 21600"/>
                <a:gd name="T3" fmla="*/ 143669 h 21600"/>
                <a:gd name="T4" fmla="*/ 790535 w 21600"/>
                <a:gd name="T5" fmla="*/ 287338 h 21600"/>
                <a:gd name="T6" fmla="*/ 1008062 w 21600"/>
                <a:gd name="T7" fmla="*/ 143669 h 21600"/>
                <a:gd name="T8" fmla="*/ 17694720 60000 65536"/>
                <a:gd name="T9" fmla="*/ 11796480 60000 65536"/>
                <a:gd name="T10" fmla="*/ 5898240 60000 65536"/>
                <a:gd name="T11" fmla="*/ 0 60000 65536"/>
                <a:gd name="T12" fmla="*/ 3375 w 21600"/>
                <a:gd name="T13" fmla="*/ 6921 h 21600"/>
                <a:gd name="T14" fmla="*/ 19926 w 21600"/>
                <a:gd name="T15" fmla="*/ 14679 h 21600"/>
              </a:gdLst>
              <a:ahLst/>
              <a:cxnLst>
                <a:cxn ang="T8">
                  <a:pos x="T0" y="T1"/>
                </a:cxn>
                <a:cxn ang="T9">
                  <a:pos x="T2" y="T3"/>
                </a:cxn>
                <a:cxn ang="T10">
                  <a:pos x="T4" y="T5"/>
                </a:cxn>
                <a:cxn ang="T11">
                  <a:pos x="T6" y="T7"/>
                </a:cxn>
              </a:cxnLst>
              <a:rect l="T12" t="T13" r="T14" b="T15"/>
              <a:pathLst>
                <a:path w="21600" h="21600">
                  <a:moveTo>
                    <a:pt x="16939" y="0"/>
                  </a:moveTo>
                  <a:lnTo>
                    <a:pt x="16939" y="6921"/>
                  </a:lnTo>
                  <a:lnTo>
                    <a:pt x="3375" y="6921"/>
                  </a:lnTo>
                  <a:lnTo>
                    <a:pt x="3375" y="14679"/>
                  </a:lnTo>
                  <a:lnTo>
                    <a:pt x="16939" y="14679"/>
                  </a:lnTo>
                  <a:lnTo>
                    <a:pt x="16939" y="21600"/>
                  </a:lnTo>
                  <a:lnTo>
                    <a:pt x="21600" y="10800"/>
                  </a:lnTo>
                  <a:lnTo>
                    <a:pt x="16939" y="0"/>
                  </a:lnTo>
                  <a:close/>
                </a:path>
                <a:path w="21600" h="21600">
                  <a:moveTo>
                    <a:pt x="1350" y="6921"/>
                  </a:moveTo>
                  <a:lnTo>
                    <a:pt x="1350" y="14679"/>
                  </a:lnTo>
                  <a:lnTo>
                    <a:pt x="2700" y="14679"/>
                  </a:lnTo>
                  <a:lnTo>
                    <a:pt x="2700" y="6921"/>
                  </a:lnTo>
                  <a:lnTo>
                    <a:pt x="1350" y="6921"/>
                  </a:lnTo>
                  <a:close/>
                </a:path>
                <a:path w="21600" h="21600">
                  <a:moveTo>
                    <a:pt x="0" y="6921"/>
                  </a:moveTo>
                  <a:lnTo>
                    <a:pt x="0" y="14679"/>
                  </a:lnTo>
                  <a:lnTo>
                    <a:pt x="675" y="14679"/>
                  </a:lnTo>
                  <a:lnTo>
                    <a:pt x="675" y="6921"/>
                  </a:lnTo>
                  <a:lnTo>
                    <a:pt x="0" y="6921"/>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endParaRPr lang="en-US"/>
            </a:p>
          </p:txBody>
        </p:sp>
        <p:sp>
          <p:nvSpPr>
            <p:cNvPr id="11" name="AutoShape 15"/>
            <p:cNvSpPr>
              <a:spLocks noChangeArrowheads="1"/>
            </p:cNvSpPr>
            <p:nvPr/>
          </p:nvSpPr>
          <p:spPr bwMode="auto">
            <a:xfrm>
              <a:off x="1462088" y="2955863"/>
              <a:ext cx="574675" cy="577850"/>
            </a:xfrm>
            <a:custGeom>
              <a:avLst/>
              <a:gdLst>
                <a:gd name="T0" fmla="*/ 287338 w 21600"/>
                <a:gd name="T1" fmla="*/ 0 h 21600"/>
                <a:gd name="T2" fmla="*/ 84153 w 21600"/>
                <a:gd name="T3" fmla="*/ 84618 h 21600"/>
                <a:gd name="T4" fmla="*/ 0 w 21600"/>
                <a:gd name="T5" fmla="*/ 288925 h 21600"/>
                <a:gd name="T6" fmla="*/ 84153 w 21600"/>
                <a:gd name="T7" fmla="*/ 493232 h 21600"/>
                <a:gd name="T8" fmla="*/ 287338 w 21600"/>
                <a:gd name="T9" fmla="*/ 577850 h 21600"/>
                <a:gd name="T10" fmla="*/ 490522 w 21600"/>
                <a:gd name="T11" fmla="*/ 493232 h 21600"/>
                <a:gd name="T12" fmla="*/ 574675 w 21600"/>
                <a:gd name="T13" fmla="*/ 288925 h 21600"/>
                <a:gd name="T14" fmla="*/ 490522 w 21600"/>
                <a:gd name="T15" fmla="*/ 8461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E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n-US"/>
            </a:p>
          </p:txBody>
        </p:sp>
      </p:grpSp>
    </p:spTree>
    <p:extLst>
      <p:ext uri="{BB962C8B-B14F-4D97-AF65-F5344CB8AC3E}">
        <p14:creationId xmlns:p14="http://schemas.microsoft.com/office/powerpoint/2010/main" val="450734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3685"/>
            <a:ext cx="10515600" cy="1325563"/>
          </a:xfrm>
        </p:spPr>
        <p:txBody>
          <a:bodyPr/>
          <a:lstStyle/>
          <a:p>
            <a:r>
              <a:rPr lang="en-US" dirty="0" smtClean="0"/>
              <a:t>Non-concatenated rings in the melt</a:t>
            </a:r>
            <a:endParaRPr lang="en-US" dirty="0"/>
          </a:p>
        </p:txBody>
      </p:sp>
      <p:pic>
        <p:nvPicPr>
          <p:cNvPr id="4" name="Picture 15" descr="VLC3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73518"/>
            <a:ext cx="8147073"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5462588"/>
            <a:ext cx="10991850" cy="461665"/>
          </a:xfrm>
          <a:prstGeom prst="rect">
            <a:avLst/>
          </a:prstGeom>
          <a:noFill/>
        </p:spPr>
        <p:txBody>
          <a:bodyPr wrap="square" rtlCol="0">
            <a:spAutoFit/>
          </a:bodyPr>
          <a:lstStyle/>
          <a:p>
            <a:r>
              <a:rPr lang="en-US" sz="2400" dirty="0" smtClean="0"/>
              <a:t>Rings take compact conformations with very developed surface</a:t>
            </a:r>
            <a:endParaRPr lang="en-US" sz="2400" dirty="0"/>
          </a:p>
        </p:txBody>
      </p:sp>
      <p:sp>
        <p:nvSpPr>
          <p:cNvPr id="7" name="TextBox 6"/>
          <p:cNvSpPr txBox="1"/>
          <p:nvPr/>
        </p:nvSpPr>
        <p:spPr>
          <a:xfrm>
            <a:off x="1817370" y="6065441"/>
            <a:ext cx="10222350" cy="369332"/>
          </a:xfrm>
          <a:prstGeom prst="rect">
            <a:avLst/>
          </a:prstGeom>
          <a:noFill/>
        </p:spPr>
        <p:txBody>
          <a:bodyPr wrap="none" rtlCol="0">
            <a:spAutoFit/>
          </a:bodyPr>
          <a:lstStyle/>
          <a:p>
            <a:r>
              <a:rPr lang="en-US" dirty="0" smtClean="0"/>
              <a:t>M. Cates, J. Deutsch, 1986;…; T. </a:t>
            </a:r>
            <a:r>
              <a:rPr lang="en-US" dirty="0" err="1" smtClean="0"/>
              <a:t>Sakaue</a:t>
            </a:r>
            <a:r>
              <a:rPr lang="en-US" dirty="0" smtClean="0"/>
              <a:t>, 2011; A. </a:t>
            </a:r>
            <a:r>
              <a:rPr lang="en-US" dirty="0" err="1" smtClean="0"/>
              <a:t>Grosberg</a:t>
            </a:r>
            <a:r>
              <a:rPr lang="en-US" dirty="0" smtClean="0"/>
              <a:t>, 2014; S. </a:t>
            </a:r>
            <a:r>
              <a:rPr lang="en-US" dirty="0" err="1" smtClean="0"/>
              <a:t>Obukhov</a:t>
            </a:r>
            <a:r>
              <a:rPr lang="en-US" dirty="0" smtClean="0"/>
              <a:t> et al., 2014; T. Ge et al., 2016 </a:t>
            </a:r>
            <a:endParaRPr lang="en-US" dirty="0"/>
          </a:p>
        </p:txBody>
      </p:sp>
    </p:spTree>
    <p:extLst>
      <p:ext uri="{BB962C8B-B14F-4D97-AF65-F5344CB8AC3E}">
        <p14:creationId xmlns:p14="http://schemas.microsoft.com/office/powerpoint/2010/main" val="3485282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040" y="1451609"/>
            <a:ext cx="413702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140" y="1534160"/>
            <a:ext cx="42068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120140" y="5782309"/>
            <a:ext cx="38659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chemeClr val="tx1"/>
                </a:solidFill>
                <a:effectLst/>
              </a:rPr>
              <a:t>Subdomain of a topologically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chemeClr val="tx1"/>
                </a:solidFill>
                <a:effectLst/>
              </a:rPr>
              <a:t>collapsed </a:t>
            </a:r>
            <a:r>
              <a:rPr kumimoji="0" lang="en-US" altLang="en-US" sz="2400" b="0" u="none" strike="noStrike" cap="none" normalizeH="0" baseline="0" dirty="0" smtClean="0">
                <a:ln>
                  <a:noFill/>
                </a:ln>
                <a:solidFill>
                  <a:schemeClr val="tx1"/>
                </a:solidFill>
                <a:effectLst/>
              </a:rPr>
              <a:t>chain</a:t>
            </a:r>
            <a:endParaRPr kumimoji="0" lang="en-US" altLang="en-US" sz="1800" b="0" u="none" strike="noStrike" cap="none" normalizeH="0" baseline="0" dirty="0" smtClean="0">
              <a:ln>
                <a:noFill/>
              </a:ln>
              <a:solidFill>
                <a:schemeClr val="tx1"/>
              </a:solidFill>
              <a:effectLst/>
            </a:endParaRPr>
          </a:p>
        </p:txBody>
      </p:sp>
      <p:sp>
        <p:nvSpPr>
          <p:cNvPr id="5" name="Text Box 5"/>
          <p:cNvSpPr txBox="1">
            <a:spLocks noChangeArrowheads="1"/>
          </p:cNvSpPr>
          <p:nvPr/>
        </p:nvSpPr>
        <p:spPr bwMode="auto">
          <a:xfrm>
            <a:off x="5908040" y="5782308"/>
            <a:ext cx="38667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u="none" strike="noStrike" cap="none" normalizeH="0" baseline="0" dirty="0" smtClean="0">
                <a:ln>
                  <a:noFill/>
                </a:ln>
                <a:solidFill>
                  <a:schemeClr val="tx1"/>
                </a:solidFill>
                <a:effectLst/>
                <a:cs typeface="Arial" panose="020B0604020202020204" pitchFamily="34" charset="0"/>
              </a:rPr>
              <a:t>Subdomain of an equilibrium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u="none" strike="noStrike" cap="none" normalizeH="0" baseline="0" dirty="0" smtClean="0">
                <a:ln>
                  <a:noFill/>
                </a:ln>
                <a:solidFill>
                  <a:schemeClr val="tx1"/>
                </a:solidFill>
                <a:effectLst/>
                <a:cs typeface="Arial" panose="020B0604020202020204" pitchFamily="34" charset="0"/>
              </a:rPr>
              <a:t>linear </a:t>
            </a:r>
            <a:r>
              <a:rPr kumimoji="0" lang="en-US" altLang="en-US" sz="2400" u="none" strike="noStrike" cap="none" normalizeH="0" baseline="0" dirty="0" smtClean="0">
                <a:ln>
                  <a:noFill/>
                </a:ln>
                <a:solidFill>
                  <a:schemeClr val="tx1"/>
                </a:solidFill>
                <a:effectLst/>
                <a:cs typeface="Arial" panose="020B0604020202020204" pitchFamily="34" charset="0"/>
              </a:rPr>
              <a:t>chain</a:t>
            </a:r>
            <a:endParaRPr kumimoji="0" lang="en-US" altLang="en-US" sz="1800" u="none" strike="noStrike" cap="none" normalizeH="0" baseline="0" dirty="0" smtClean="0">
              <a:ln>
                <a:noFill/>
              </a:ln>
              <a:solidFill>
                <a:schemeClr val="tx1"/>
              </a:solidFill>
              <a:effectLst/>
              <a:cs typeface="Arial" panose="020B0604020202020204" pitchFamily="34" charset="0"/>
            </a:endParaRPr>
          </a:p>
        </p:txBody>
      </p:sp>
      <p:sp>
        <p:nvSpPr>
          <p:cNvPr id="6" name="Rectangle 6"/>
          <p:cNvSpPr>
            <a:spLocks noGrp="1" noChangeArrowheads="1"/>
          </p:cNvSpPr>
          <p:nvPr>
            <p:ph type="title" idx="4294967295"/>
          </p:nvPr>
        </p:nvSpPr>
        <p:spPr bwMode="auto">
          <a:xfrm>
            <a:off x="1120140" y="264478"/>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smtClean="0">
                <a:ln>
                  <a:noFill/>
                </a:ln>
                <a:effectLst/>
              </a:rPr>
              <a:t>Conformations of a chain in a </a:t>
            </a:r>
            <a:r>
              <a:rPr kumimoji="0" lang="en-US" altLang="en-US" sz="4800" b="0" i="0" u="none" strike="noStrike" cap="none" normalizeH="0" baseline="0" dirty="0" smtClean="0">
                <a:ln>
                  <a:noFill/>
                </a:ln>
                <a:effectLst/>
              </a:rPr>
              <a:t>melt</a:t>
            </a:r>
            <a:endParaRPr kumimoji="0" lang="en-US" altLang="en-US" sz="4800" b="0" i="0" u="none" strike="noStrike" cap="none" normalizeH="0" baseline="0" dirty="0" smtClean="0">
              <a:ln>
                <a:noFill/>
              </a:ln>
              <a:effectLst/>
            </a:endParaRPr>
          </a:p>
        </p:txBody>
      </p:sp>
    </p:spTree>
    <p:extLst>
      <p:ext uri="{BB962C8B-B14F-4D97-AF65-F5344CB8AC3E}">
        <p14:creationId xmlns:p14="http://schemas.microsoft.com/office/powerpoint/2010/main" val="2263661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3686"/>
            <a:ext cx="10515600" cy="930354"/>
          </a:xfrm>
        </p:spPr>
        <p:txBody>
          <a:bodyPr/>
          <a:lstStyle/>
          <a:p>
            <a:r>
              <a:rPr lang="en-US" dirty="0" smtClean="0"/>
              <a:t>Non-concatenated rings in the melt</a:t>
            </a:r>
            <a:endParaRPr lang="en-US" dirty="0"/>
          </a:p>
        </p:txBody>
      </p:sp>
      <p:sp>
        <p:nvSpPr>
          <p:cNvPr id="7" name="TextBox 6"/>
          <p:cNvSpPr txBox="1"/>
          <p:nvPr/>
        </p:nvSpPr>
        <p:spPr>
          <a:xfrm>
            <a:off x="2823210" y="5528230"/>
            <a:ext cx="5460534" cy="369332"/>
          </a:xfrm>
          <a:prstGeom prst="rect">
            <a:avLst/>
          </a:prstGeom>
          <a:noFill/>
        </p:spPr>
        <p:txBody>
          <a:bodyPr wrap="none" rtlCol="0">
            <a:spAutoFit/>
          </a:bodyPr>
          <a:lstStyle/>
          <a:p>
            <a:r>
              <a:rPr lang="en-US" dirty="0" smtClean="0"/>
              <a:t>J. Halverson, G. Crest, A. </a:t>
            </a:r>
            <a:r>
              <a:rPr lang="en-US" dirty="0" err="1" smtClean="0"/>
              <a:t>Grosberg</a:t>
            </a:r>
            <a:r>
              <a:rPr lang="en-US" dirty="0" smtClean="0"/>
              <a:t>, K. Kremer, PRL, 2012 </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75054"/>
            <a:ext cx="4907280" cy="3867912"/>
          </a:xfrm>
          <a:prstGeom prst="rect">
            <a:avLst/>
          </a:prstGeom>
        </p:spPr>
      </p:pic>
      <p:sp>
        <p:nvSpPr>
          <p:cNvPr id="11" name="TextBox 10"/>
          <p:cNvSpPr txBox="1"/>
          <p:nvPr/>
        </p:nvSpPr>
        <p:spPr>
          <a:xfrm>
            <a:off x="6096000" y="2034540"/>
            <a:ext cx="5684639" cy="1569660"/>
          </a:xfrm>
          <a:prstGeom prst="rect">
            <a:avLst/>
          </a:prstGeom>
          <a:noFill/>
        </p:spPr>
        <p:txBody>
          <a:bodyPr wrap="square" rtlCol="0">
            <a:spAutoFit/>
          </a:bodyPr>
          <a:lstStyle/>
          <a:p>
            <a:r>
              <a:rPr lang="en-US" sz="2400" dirty="0" smtClean="0"/>
              <a:t>Conformation statistics of rings is universal and asymptotically compact with </a:t>
            </a:r>
            <a:r>
              <a:rPr lang="en-US" sz="2400" dirty="0" smtClean="0">
                <a:solidFill>
                  <a:srgbClr val="FF0000"/>
                </a:solidFill>
              </a:rPr>
              <a:t>fractal dimension 3</a:t>
            </a:r>
            <a:r>
              <a:rPr lang="en-US" sz="2400" dirty="0" smtClean="0"/>
              <a:t>; although convergence is very slow.</a:t>
            </a:r>
            <a:endParaRPr lang="en-US" sz="2400" dirty="0"/>
          </a:p>
        </p:txBody>
      </p:sp>
    </p:spTree>
    <p:extLst>
      <p:ext uri="{BB962C8B-B14F-4D97-AF65-F5344CB8AC3E}">
        <p14:creationId xmlns:p14="http://schemas.microsoft.com/office/powerpoint/2010/main" val="1713118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13972</TotalTime>
  <Words>2416</Words>
  <Application>Microsoft Office PowerPoint</Application>
  <PresentationFormat>Widescreen</PresentationFormat>
  <Paragraphs>278</Paragraphs>
  <Slides>51</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Calibri</vt:lpstr>
      <vt:lpstr>Calibri Light</vt:lpstr>
      <vt:lpstr>Cambria Math</vt:lpstr>
      <vt:lpstr>Symbol</vt:lpstr>
      <vt:lpstr>Office Theme</vt:lpstr>
      <vt:lpstr>Equation</vt:lpstr>
      <vt:lpstr>Rouse-like dynamics of the topologically stabilized polymer states</vt:lpstr>
      <vt:lpstr>Outline</vt:lpstr>
      <vt:lpstr>Classical polymer physics</vt:lpstr>
      <vt:lpstr>Chromosome territories</vt:lpstr>
      <vt:lpstr>Polymer rings can behave differently</vt:lpstr>
      <vt:lpstr>Topological repulsion of the rings</vt:lpstr>
      <vt:lpstr>Non-concatenated rings in the melt</vt:lpstr>
      <vt:lpstr>Conformations of a chain in a melt</vt:lpstr>
      <vt:lpstr>Non-concatenated rings in the melt</vt:lpstr>
      <vt:lpstr>Non-concatenated rings in the melt</vt:lpstr>
      <vt:lpstr>Other examples of similar states: crumpled globule</vt:lpstr>
      <vt:lpstr>High-level chromatin organization:</vt:lpstr>
      <vt:lpstr>PowerPoint Presentation</vt:lpstr>
      <vt:lpstr>PowerPoint Presentation</vt:lpstr>
      <vt:lpstr>PowerPoint Presentation</vt:lpstr>
      <vt:lpstr>Chromatin packing geometry from Hi-C maps</vt:lpstr>
      <vt:lpstr>PowerPoint Presentation</vt:lpstr>
      <vt:lpstr>FISH data on chromosome conformations</vt:lpstr>
      <vt:lpstr>Other examples of fractal globule states: Bacterial chromosome?</vt:lpstr>
      <vt:lpstr>Other examples of fractal globule states: Peano curve after annealing</vt:lpstr>
      <vt:lpstr>Other examples of fractal globule states: self-reinforced random walk</vt:lpstr>
      <vt:lpstr>Other examples of fractal globule states: self-reinforced random walk</vt:lpstr>
      <vt:lpstr>Are all these conformations statistically the same? </vt:lpstr>
      <vt:lpstr>How to describe dynamics of the topologically constrained state? </vt:lpstr>
      <vt:lpstr>What one can say about dynamics?</vt:lpstr>
      <vt:lpstr>Rouse model in a nutshell</vt:lpstr>
      <vt:lpstr>Rouse model in a nutshell</vt:lpstr>
      <vt:lpstr>Modified Rouse for crumpled globule</vt:lpstr>
      <vt:lpstr>Computer simulation</vt:lpstr>
      <vt:lpstr>PowerPoint Presentation</vt:lpstr>
      <vt:lpstr>Experimental evidence </vt:lpstr>
      <vt:lpstr>Do entanglements play a role?</vt:lpstr>
      <vt:lpstr>What if medium is viscoelastic?</vt:lpstr>
      <vt:lpstr>What if medium is viscoelastic?</vt:lpstr>
      <vt:lpstr>PowerPoint Presentation</vt:lpstr>
      <vt:lpstr>Viscoelastic media</vt:lpstr>
      <vt:lpstr>Combining viscoelastic and crumpled globule</vt:lpstr>
      <vt:lpstr>Combining viscoelastic and crumpled globule</vt:lpstr>
      <vt:lpstr>PowerPoint Presentation</vt:lpstr>
      <vt:lpstr>Going beyond scaling: the beta model</vt:lpstr>
      <vt:lpstr>Problem 3: any chance to go beyond scaling arguments?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vt:lpstr>
      <vt:lpstr>Thanks to the collaborators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Mikhail Tamm</dc:creator>
  <cp:lastModifiedBy>Mikhail Tamm</cp:lastModifiedBy>
  <cp:revision>63</cp:revision>
  <dcterms:created xsi:type="dcterms:W3CDTF">2016-07-17T13:39:09Z</dcterms:created>
  <dcterms:modified xsi:type="dcterms:W3CDTF">2017-09-20T06:35:23Z</dcterms:modified>
</cp:coreProperties>
</file>